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7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29"/>
  </p:notesMasterIdLst>
  <p:sldIdLst>
    <p:sldId id="1177" r:id="rId3"/>
    <p:sldId id="1479" r:id="rId4"/>
    <p:sldId id="1420" r:id="rId5"/>
    <p:sldId id="1423" r:id="rId6"/>
    <p:sldId id="1421" r:id="rId7"/>
    <p:sldId id="1211" r:id="rId8"/>
    <p:sldId id="1422" r:id="rId9"/>
    <p:sldId id="1367" r:id="rId10"/>
    <p:sldId id="1366" r:id="rId11"/>
    <p:sldId id="1365" r:id="rId12"/>
    <p:sldId id="1364" r:id="rId13"/>
    <p:sldId id="1363" r:id="rId14"/>
    <p:sldId id="1362" r:id="rId15"/>
    <p:sldId id="1244" r:id="rId16"/>
    <p:sldId id="1368" r:id="rId17"/>
    <p:sldId id="1424" r:id="rId18"/>
    <p:sldId id="1407" r:id="rId19"/>
    <p:sldId id="1263" r:id="rId20"/>
    <p:sldId id="1345" r:id="rId21"/>
    <p:sldId id="1425" r:id="rId22"/>
    <p:sldId id="1344" r:id="rId23"/>
    <p:sldId id="1343" r:id="rId24"/>
    <p:sldId id="1342" r:id="rId25"/>
    <p:sldId id="1412" r:id="rId26"/>
    <p:sldId id="1232" r:id="rId27"/>
    <p:sldId id="303" r:id="rId28"/>
    <p:sldId id="1286" r:id="rId29"/>
    <p:sldId id="1287" r:id="rId30"/>
    <p:sldId id="1288" r:id="rId31"/>
    <p:sldId id="1231" r:id="rId32"/>
    <p:sldId id="1176" r:id="rId33"/>
    <p:sldId id="1413" r:id="rId34"/>
    <p:sldId id="1346" r:id="rId35"/>
    <p:sldId id="1429" r:id="rId36"/>
    <p:sldId id="1408" r:id="rId37"/>
    <p:sldId id="1430" r:id="rId38"/>
    <p:sldId id="1409" r:id="rId39"/>
    <p:sldId id="1328" r:id="rId40"/>
    <p:sldId id="1327" r:id="rId41"/>
    <p:sldId id="1326" r:id="rId42"/>
    <p:sldId id="1216" r:id="rId43"/>
    <p:sldId id="1270" r:id="rId44"/>
    <p:sldId id="1414" r:id="rId45"/>
    <p:sldId id="1246" r:id="rId46"/>
    <p:sldId id="1475" r:id="rId47"/>
    <p:sldId id="1245" r:id="rId48"/>
    <p:sldId id="1329" r:id="rId49"/>
    <p:sldId id="1330" r:id="rId50"/>
    <p:sldId id="1415" r:id="rId51"/>
    <p:sldId id="1431" r:id="rId52"/>
    <p:sldId id="1331" r:id="rId53"/>
    <p:sldId id="1221" r:id="rId54"/>
    <p:sldId id="1332" r:id="rId55"/>
    <p:sldId id="273" r:id="rId56"/>
    <p:sldId id="1485" r:id="rId57"/>
    <p:sldId id="1484" r:id="rId58"/>
    <p:sldId id="1483" r:id="rId59"/>
    <p:sldId id="1482" r:id="rId60"/>
    <p:sldId id="1481" r:id="rId61"/>
    <p:sldId id="1480" r:id="rId62"/>
    <p:sldId id="1371" r:id="rId63"/>
    <p:sldId id="1370" r:id="rId64"/>
    <p:sldId id="1369" r:id="rId65"/>
    <p:sldId id="1432" r:id="rId66"/>
    <p:sldId id="268" r:id="rId67"/>
    <p:sldId id="1229" r:id="rId68"/>
    <p:sldId id="1455" r:id="rId69"/>
    <p:sldId id="1454" r:id="rId70"/>
    <p:sldId id="1453" r:id="rId71"/>
    <p:sldId id="1452" r:id="rId72"/>
    <p:sldId id="1451" r:id="rId73"/>
    <p:sldId id="1450" r:id="rId74"/>
    <p:sldId id="1449" r:id="rId75"/>
    <p:sldId id="1448" r:id="rId76"/>
    <p:sldId id="1447" r:id="rId77"/>
    <p:sldId id="1446" r:id="rId78"/>
    <p:sldId id="1445" r:id="rId79"/>
    <p:sldId id="1444" r:id="rId80"/>
    <p:sldId id="1443" r:id="rId81"/>
    <p:sldId id="1442" r:id="rId82"/>
    <p:sldId id="1441" r:id="rId83"/>
    <p:sldId id="1440" r:id="rId84"/>
    <p:sldId id="260" r:id="rId85"/>
    <p:sldId id="1456" r:id="rId86"/>
    <p:sldId id="1411" r:id="rId87"/>
    <p:sldId id="1168" r:id="rId88"/>
    <p:sldId id="1471" r:id="rId89"/>
    <p:sldId id="1305" r:id="rId90"/>
    <p:sldId id="1311" r:id="rId91"/>
    <p:sldId id="1472" r:id="rId92"/>
    <p:sldId id="1434" r:id="rId93"/>
    <p:sldId id="1439" r:id="rId94"/>
    <p:sldId id="1438" r:id="rId95"/>
    <p:sldId id="1437" r:id="rId96"/>
    <p:sldId id="1436" r:id="rId97"/>
    <p:sldId id="1435" r:id="rId98"/>
    <p:sldId id="1433" r:id="rId99"/>
    <p:sldId id="1382" r:id="rId100"/>
    <p:sldId id="1419" r:id="rId101"/>
    <p:sldId id="1418" r:id="rId102"/>
    <p:sldId id="1417" r:id="rId103"/>
    <p:sldId id="1473" r:id="rId104"/>
    <p:sldId id="1477" r:id="rId105"/>
    <p:sldId id="1324" r:id="rId106"/>
    <p:sldId id="1474" r:id="rId107"/>
    <p:sldId id="1460" r:id="rId108"/>
    <p:sldId id="1201" r:id="rId109"/>
    <p:sldId id="270" r:id="rId110"/>
    <p:sldId id="1208" r:id="rId111"/>
    <p:sldId id="1237" r:id="rId112"/>
    <p:sldId id="1209" r:id="rId113"/>
    <p:sldId id="1384" r:id="rId114"/>
    <p:sldId id="1310" r:id="rId115"/>
    <p:sldId id="1470" r:id="rId116"/>
    <p:sldId id="1469" r:id="rId117"/>
    <p:sldId id="1468" r:id="rId118"/>
    <p:sldId id="1466" r:id="rId119"/>
    <p:sldId id="1465" r:id="rId120"/>
    <p:sldId id="1463" r:id="rId121"/>
    <p:sldId id="1464" r:id="rId122"/>
    <p:sldId id="1462" r:id="rId123"/>
    <p:sldId id="261" r:id="rId124"/>
    <p:sldId id="1478" r:id="rId125"/>
    <p:sldId id="271" r:id="rId126"/>
    <p:sldId id="272" r:id="rId127"/>
    <p:sldId id="1461" r:id="rId1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0551"/>
  </p:normalViewPr>
  <p:slideViewPr>
    <p:cSldViewPr snapToGrid="0">
      <p:cViewPr varScale="1">
        <p:scale>
          <a:sx n="90" d="100"/>
          <a:sy n="90" d="100"/>
        </p:scale>
        <p:origin x="1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theme" Target="theme/theme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charlottejeppsen\Desktop\resul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charlottejeppsen\Desktop\result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charlottejeppsen\Desktop\results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charlottejeppsen\Desktop\results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charlottejeppsen\Desktop\results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charlottejeppsen\Desktop\results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charlottejeppsen\Desktop\results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charlottejeppsen\Desktop\results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87588777444576"/>
          <c:y val="0.12169686373126114"/>
          <c:w val="0.83245492338082494"/>
          <c:h val="0.717783084246028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TCRU_Trials_Only!$C$1</c:f>
              <c:strCache>
                <c:ptCount val="1"/>
                <c:pt idx="0">
                  <c:v>Target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TCRU_Trials_Only!$B$2:$B$502</c:f>
              <c:numCache>
                <c:formatCode>General</c:formatCode>
                <c:ptCount val="501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  <c:pt idx="7">
                  <c:v>28</c:v>
                </c:pt>
                <c:pt idx="8">
                  <c:v>32</c:v>
                </c:pt>
                <c:pt idx="9">
                  <c:v>36</c:v>
                </c:pt>
                <c:pt idx="10">
                  <c:v>40</c:v>
                </c:pt>
                <c:pt idx="11">
                  <c:v>44</c:v>
                </c:pt>
                <c:pt idx="12">
                  <c:v>48</c:v>
                </c:pt>
                <c:pt idx="13">
                  <c:v>52</c:v>
                </c:pt>
                <c:pt idx="14">
                  <c:v>56</c:v>
                </c:pt>
                <c:pt idx="15">
                  <c:v>60</c:v>
                </c:pt>
                <c:pt idx="16">
                  <c:v>64</c:v>
                </c:pt>
                <c:pt idx="17">
                  <c:v>68</c:v>
                </c:pt>
                <c:pt idx="18">
                  <c:v>72</c:v>
                </c:pt>
                <c:pt idx="19">
                  <c:v>76</c:v>
                </c:pt>
                <c:pt idx="20">
                  <c:v>80</c:v>
                </c:pt>
                <c:pt idx="21">
                  <c:v>84</c:v>
                </c:pt>
                <c:pt idx="22">
                  <c:v>88</c:v>
                </c:pt>
                <c:pt idx="23">
                  <c:v>92</c:v>
                </c:pt>
                <c:pt idx="24">
                  <c:v>96</c:v>
                </c:pt>
                <c:pt idx="25">
                  <c:v>100</c:v>
                </c:pt>
                <c:pt idx="26">
                  <c:v>104</c:v>
                </c:pt>
                <c:pt idx="27">
                  <c:v>108</c:v>
                </c:pt>
                <c:pt idx="28">
                  <c:v>112</c:v>
                </c:pt>
                <c:pt idx="29">
                  <c:v>116</c:v>
                </c:pt>
                <c:pt idx="30">
                  <c:v>120</c:v>
                </c:pt>
                <c:pt idx="31">
                  <c:v>124</c:v>
                </c:pt>
                <c:pt idx="32">
                  <c:v>128</c:v>
                </c:pt>
                <c:pt idx="33">
                  <c:v>132</c:v>
                </c:pt>
                <c:pt idx="34">
                  <c:v>136</c:v>
                </c:pt>
                <c:pt idx="35">
                  <c:v>140</c:v>
                </c:pt>
                <c:pt idx="36">
                  <c:v>144</c:v>
                </c:pt>
                <c:pt idx="37">
                  <c:v>148</c:v>
                </c:pt>
                <c:pt idx="38">
                  <c:v>152</c:v>
                </c:pt>
                <c:pt idx="39">
                  <c:v>156</c:v>
                </c:pt>
                <c:pt idx="40">
                  <c:v>160</c:v>
                </c:pt>
                <c:pt idx="41">
                  <c:v>164</c:v>
                </c:pt>
                <c:pt idx="42">
                  <c:v>168</c:v>
                </c:pt>
                <c:pt idx="43">
                  <c:v>172</c:v>
                </c:pt>
                <c:pt idx="44">
                  <c:v>176</c:v>
                </c:pt>
                <c:pt idx="45">
                  <c:v>180</c:v>
                </c:pt>
                <c:pt idx="46">
                  <c:v>184</c:v>
                </c:pt>
                <c:pt idx="47">
                  <c:v>188</c:v>
                </c:pt>
                <c:pt idx="48">
                  <c:v>192</c:v>
                </c:pt>
                <c:pt idx="49">
                  <c:v>196</c:v>
                </c:pt>
                <c:pt idx="50">
                  <c:v>200</c:v>
                </c:pt>
                <c:pt idx="51">
                  <c:v>204</c:v>
                </c:pt>
                <c:pt idx="52">
                  <c:v>208</c:v>
                </c:pt>
                <c:pt idx="53">
                  <c:v>212</c:v>
                </c:pt>
                <c:pt idx="54">
                  <c:v>216</c:v>
                </c:pt>
                <c:pt idx="55">
                  <c:v>220</c:v>
                </c:pt>
                <c:pt idx="56">
                  <c:v>224</c:v>
                </c:pt>
                <c:pt idx="57">
                  <c:v>228</c:v>
                </c:pt>
                <c:pt idx="58">
                  <c:v>232</c:v>
                </c:pt>
                <c:pt idx="59">
                  <c:v>236</c:v>
                </c:pt>
                <c:pt idx="60">
                  <c:v>240</c:v>
                </c:pt>
                <c:pt idx="61">
                  <c:v>244</c:v>
                </c:pt>
                <c:pt idx="62">
                  <c:v>248</c:v>
                </c:pt>
                <c:pt idx="63">
                  <c:v>252</c:v>
                </c:pt>
                <c:pt idx="64">
                  <c:v>256</c:v>
                </c:pt>
                <c:pt idx="65">
                  <c:v>260</c:v>
                </c:pt>
                <c:pt idx="66">
                  <c:v>264</c:v>
                </c:pt>
                <c:pt idx="67">
                  <c:v>268</c:v>
                </c:pt>
                <c:pt idx="68">
                  <c:v>272</c:v>
                </c:pt>
                <c:pt idx="69">
                  <c:v>276</c:v>
                </c:pt>
                <c:pt idx="70">
                  <c:v>280</c:v>
                </c:pt>
                <c:pt idx="71">
                  <c:v>284</c:v>
                </c:pt>
                <c:pt idx="72">
                  <c:v>288</c:v>
                </c:pt>
                <c:pt idx="73">
                  <c:v>292</c:v>
                </c:pt>
                <c:pt idx="74">
                  <c:v>296</c:v>
                </c:pt>
                <c:pt idx="75">
                  <c:v>300</c:v>
                </c:pt>
                <c:pt idx="76">
                  <c:v>304</c:v>
                </c:pt>
                <c:pt idx="77">
                  <c:v>308</c:v>
                </c:pt>
                <c:pt idx="78">
                  <c:v>312</c:v>
                </c:pt>
                <c:pt idx="79">
                  <c:v>316</c:v>
                </c:pt>
                <c:pt idx="80">
                  <c:v>320</c:v>
                </c:pt>
                <c:pt idx="81">
                  <c:v>324</c:v>
                </c:pt>
                <c:pt idx="82">
                  <c:v>328</c:v>
                </c:pt>
                <c:pt idx="83">
                  <c:v>332</c:v>
                </c:pt>
                <c:pt idx="84">
                  <c:v>336</c:v>
                </c:pt>
                <c:pt idx="85">
                  <c:v>340</c:v>
                </c:pt>
                <c:pt idx="86">
                  <c:v>344</c:v>
                </c:pt>
                <c:pt idx="87">
                  <c:v>348</c:v>
                </c:pt>
                <c:pt idx="88">
                  <c:v>352</c:v>
                </c:pt>
                <c:pt idx="89">
                  <c:v>356</c:v>
                </c:pt>
                <c:pt idx="90">
                  <c:v>360</c:v>
                </c:pt>
                <c:pt idx="91">
                  <c:v>364</c:v>
                </c:pt>
                <c:pt idx="92">
                  <c:v>368</c:v>
                </c:pt>
                <c:pt idx="93">
                  <c:v>372</c:v>
                </c:pt>
                <c:pt idx="94">
                  <c:v>376</c:v>
                </c:pt>
                <c:pt idx="95">
                  <c:v>380</c:v>
                </c:pt>
                <c:pt idx="96">
                  <c:v>384</c:v>
                </c:pt>
                <c:pt idx="97">
                  <c:v>388</c:v>
                </c:pt>
                <c:pt idx="98">
                  <c:v>392</c:v>
                </c:pt>
                <c:pt idx="99">
                  <c:v>396</c:v>
                </c:pt>
                <c:pt idx="100">
                  <c:v>400</c:v>
                </c:pt>
                <c:pt idx="101">
                  <c:v>404</c:v>
                </c:pt>
                <c:pt idx="102">
                  <c:v>408</c:v>
                </c:pt>
                <c:pt idx="103">
                  <c:v>412</c:v>
                </c:pt>
                <c:pt idx="104">
                  <c:v>416</c:v>
                </c:pt>
                <c:pt idx="105">
                  <c:v>420</c:v>
                </c:pt>
                <c:pt idx="106">
                  <c:v>424</c:v>
                </c:pt>
                <c:pt idx="107">
                  <c:v>428</c:v>
                </c:pt>
                <c:pt idx="108">
                  <c:v>432</c:v>
                </c:pt>
                <c:pt idx="109">
                  <c:v>436</c:v>
                </c:pt>
                <c:pt idx="110">
                  <c:v>440</c:v>
                </c:pt>
                <c:pt idx="111">
                  <c:v>444</c:v>
                </c:pt>
                <c:pt idx="112">
                  <c:v>448</c:v>
                </c:pt>
                <c:pt idx="113">
                  <c:v>452</c:v>
                </c:pt>
                <c:pt idx="114">
                  <c:v>456</c:v>
                </c:pt>
                <c:pt idx="115">
                  <c:v>460</c:v>
                </c:pt>
                <c:pt idx="116">
                  <c:v>464</c:v>
                </c:pt>
                <c:pt idx="117">
                  <c:v>468</c:v>
                </c:pt>
                <c:pt idx="118">
                  <c:v>472</c:v>
                </c:pt>
                <c:pt idx="119">
                  <c:v>476</c:v>
                </c:pt>
                <c:pt idx="120">
                  <c:v>480</c:v>
                </c:pt>
                <c:pt idx="121">
                  <c:v>484</c:v>
                </c:pt>
                <c:pt idx="122">
                  <c:v>488</c:v>
                </c:pt>
                <c:pt idx="123">
                  <c:v>492</c:v>
                </c:pt>
                <c:pt idx="124">
                  <c:v>496</c:v>
                </c:pt>
                <c:pt idx="125">
                  <c:v>500</c:v>
                </c:pt>
                <c:pt idx="126">
                  <c:v>504</c:v>
                </c:pt>
                <c:pt idx="127">
                  <c:v>508</c:v>
                </c:pt>
                <c:pt idx="128">
                  <c:v>512</c:v>
                </c:pt>
                <c:pt idx="129">
                  <c:v>516</c:v>
                </c:pt>
                <c:pt idx="130">
                  <c:v>520</c:v>
                </c:pt>
                <c:pt idx="131">
                  <c:v>524</c:v>
                </c:pt>
                <c:pt idx="132">
                  <c:v>528</c:v>
                </c:pt>
                <c:pt idx="133">
                  <c:v>532</c:v>
                </c:pt>
                <c:pt idx="134">
                  <c:v>536</c:v>
                </c:pt>
                <c:pt idx="135">
                  <c:v>540</c:v>
                </c:pt>
                <c:pt idx="136">
                  <c:v>544</c:v>
                </c:pt>
                <c:pt idx="137">
                  <c:v>548</c:v>
                </c:pt>
                <c:pt idx="138">
                  <c:v>552</c:v>
                </c:pt>
                <c:pt idx="139">
                  <c:v>556</c:v>
                </c:pt>
                <c:pt idx="140">
                  <c:v>560</c:v>
                </c:pt>
                <c:pt idx="141">
                  <c:v>564</c:v>
                </c:pt>
                <c:pt idx="142">
                  <c:v>568</c:v>
                </c:pt>
                <c:pt idx="143">
                  <c:v>572</c:v>
                </c:pt>
                <c:pt idx="144">
                  <c:v>576</c:v>
                </c:pt>
                <c:pt idx="145">
                  <c:v>580</c:v>
                </c:pt>
                <c:pt idx="146">
                  <c:v>584</c:v>
                </c:pt>
                <c:pt idx="147">
                  <c:v>588</c:v>
                </c:pt>
                <c:pt idx="148">
                  <c:v>592</c:v>
                </c:pt>
                <c:pt idx="149">
                  <c:v>596</c:v>
                </c:pt>
                <c:pt idx="150">
                  <c:v>600</c:v>
                </c:pt>
                <c:pt idx="151">
                  <c:v>604</c:v>
                </c:pt>
                <c:pt idx="152">
                  <c:v>608</c:v>
                </c:pt>
                <c:pt idx="153">
                  <c:v>612</c:v>
                </c:pt>
                <c:pt idx="154">
                  <c:v>616</c:v>
                </c:pt>
                <c:pt idx="155">
                  <c:v>620</c:v>
                </c:pt>
                <c:pt idx="156">
                  <c:v>624</c:v>
                </c:pt>
                <c:pt idx="157">
                  <c:v>628</c:v>
                </c:pt>
                <c:pt idx="158">
                  <c:v>632</c:v>
                </c:pt>
                <c:pt idx="159">
                  <c:v>636</c:v>
                </c:pt>
                <c:pt idx="160">
                  <c:v>640</c:v>
                </c:pt>
                <c:pt idx="161">
                  <c:v>644</c:v>
                </c:pt>
                <c:pt idx="162">
                  <c:v>648</c:v>
                </c:pt>
                <c:pt idx="163">
                  <c:v>652</c:v>
                </c:pt>
                <c:pt idx="164">
                  <c:v>656</c:v>
                </c:pt>
                <c:pt idx="165">
                  <c:v>660</c:v>
                </c:pt>
                <c:pt idx="166">
                  <c:v>664</c:v>
                </c:pt>
                <c:pt idx="167">
                  <c:v>668</c:v>
                </c:pt>
                <c:pt idx="168">
                  <c:v>672</c:v>
                </c:pt>
                <c:pt idx="169">
                  <c:v>676</c:v>
                </c:pt>
                <c:pt idx="170">
                  <c:v>680</c:v>
                </c:pt>
                <c:pt idx="171">
                  <c:v>684</c:v>
                </c:pt>
                <c:pt idx="172">
                  <c:v>688</c:v>
                </c:pt>
                <c:pt idx="173">
                  <c:v>692</c:v>
                </c:pt>
                <c:pt idx="174">
                  <c:v>696</c:v>
                </c:pt>
                <c:pt idx="175">
                  <c:v>700</c:v>
                </c:pt>
                <c:pt idx="176">
                  <c:v>704</c:v>
                </c:pt>
                <c:pt idx="177">
                  <c:v>708</c:v>
                </c:pt>
                <c:pt idx="178">
                  <c:v>712</c:v>
                </c:pt>
                <c:pt idx="179">
                  <c:v>716</c:v>
                </c:pt>
                <c:pt idx="180">
                  <c:v>720</c:v>
                </c:pt>
                <c:pt idx="181">
                  <c:v>724</c:v>
                </c:pt>
                <c:pt idx="182">
                  <c:v>728</c:v>
                </c:pt>
                <c:pt idx="183">
                  <c:v>732</c:v>
                </c:pt>
                <c:pt idx="184">
                  <c:v>736</c:v>
                </c:pt>
                <c:pt idx="185">
                  <c:v>740</c:v>
                </c:pt>
                <c:pt idx="186">
                  <c:v>744</c:v>
                </c:pt>
                <c:pt idx="187">
                  <c:v>748</c:v>
                </c:pt>
                <c:pt idx="188">
                  <c:v>752</c:v>
                </c:pt>
                <c:pt idx="189">
                  <c:v>756</c:v>
                </c:pt>
                <c:pt idx="190">
                  <c:v>760</c:v>
                </c:pt>
                <c:pt idx="191">
                  <c:v>764</c:v>
                </c:pt>
                <c:pt idx="192">
                  <c:v>768</c:v>
                </c:pt>
                <c:pt idx="193">
                  <c:v>772</c:v>
                </c:pt>
                <c:pt idx="194">
                  <c:v>776</c:v>
                </c:pt>
                <c:pt idx="195">
                  <c:v>780</c:v>
                </c:pt>
                <c:pt idx="196">
                  <c:v>784</c:v>
                </c:pt>
                <c:pt idx="197">
                  <c:v>788</c:v>
                </c:pt>
                <c:pt idx="198">
                  <c:v>792</c:v>
                </c:pt>
                <c:pt idx="199">
                  <c:v>796</c:v>
                </c:pt>
                <c:pt idx="200">
                  <c:v>800</c:v>
                </c:pt>
                <c:pt idx="201">
                  <c:v>804</c:v>
                </c:pt>
                <c:pt idx="202">
                  <c:v>808</c:v>
                </c:pt>
                <c:pt idx="203">
                  <c:v>812</c:v>
                </c:pt>
                <c:pt idx="204">
                  <c:v>816</c:v>
                </c:pt>
                <c:pt idx="205">
                  <c:v>820</c:v>
                </c:pt>
                <c:pt idx="206">
                  <c:v>824</c:v>
                </c:pt>
                <c:pt idx="207">
                  <c:v>828</c:v>
                </c:pt>
                <c:pt idx="208">
                  <c:v>832</c:v>
                </c:pt>
                <c:pt idx="209">
                  <c:v>836</c:v>
                </c:pt>
                <c:pt idx="210">
                  <c:v>840</c:v>
                </c:pt>
                <c:pt idx="211">
                  <c:v>844</c:v>
                </c:pt>
                <c:pt idx="212">
                  <c:v>848</c:v>
                </c:pt>
                <c:pt idx="213">
                  <c:v>852</c:v>
                </c:pt>
                <c:pt idx="214">
                  <c:v>856</c:v>
                </c:pt>
                <c:pt idx="215">
                  <c:v>860</c:v>
                </c:pt>
                <c:pt idx="216">
                  <c:v>864</c:v>
                </c:pt>
                <c:pt idx="217">
                  <c:v>868</c:v>
                </c:pt>
                <c:pt idx="218">
                  <c:v>872</c:v>
                </c:pt>
                <c:pt idx="219">
                  <c:v>876</c:v>
                </c:pt>
                <c:pt idx="220">
                  <c:v>880</c:v>
                </c:pt>
                <c:pt idx="221">
                  <c:v>884</c:v>
                </c:pt>
                <c:pt idx="222">
                  <c:v>888</c:v>
                </c:pt>
                <c:pt idx="223">
                  <c:v>892</c:v>
                </c:pt>
                <c:pt idx="224">
                  <c:v>896</c:v>
                </c:pt>
                <c:pt idx="225">
                  <c:v>900</c:v>
                </c:pt>
                <c:pt idx="226">
                  <c:v>904</c:v>
                </c:pt>
                <c:pt idx="227">
                  <c:v>908</c:v>
                </c:pt>
                <c:pt idx="228">
                  <c:v>912</c:v>
                </c:pt>
                <c:pt idx="229">
                  <c:v>916</c:v>
                </c:pt>
                <c:pt idx="230">
                  <c:v>920</c:v>
                </c:pt>
                <c:pt idx="231">
                  <c:v>924</c:v>
                </c:pt>
                <c:pt idx="232">
                  <c:v>928</c:v>
                </c:pt>
                <c:pt idx="233">
                  <c:v>932</c:v>
                </c:pt>
                <c:pt idx="234">
                  <c:v>936</c:v>
                </c:pt>
                <c:pt idx="235">
                  <c:v>940</c:v>
                </c:pt>
                <c:pt idx="236">
                  <c:v>944</c:v>
                </c:pt>
                <c:pt idx="237">
                  <c:v>948</c:v>
                </c:pt>
                <c:pt idx="238">
                  <c:v>952</c:v>
                </c:pt>
                <c:pt idx="239">
                  <c:v>956</c:v>
                </c:pt>
                <c:pt idx="240">
                  <c:v>960</c:v>
                </c:pt>
                <c:pt idx="241">
                  <c:v>964</c:v>
                </c:pt>
                <c:pt idx="242">
                  <c:v>968</c:v>
                </c:pt>
                <c:pt idx="243">
                  <c:v>972</c:v>
                </c:pt>
                <c:pt idx="244">
                  <c:v>976</c:v>
                </c:pt>
                <c:pt idx="245">
                  <c:v>980</c:v>
                </c:pt>
                <c:pt idx="246">
                  <c:v>984</c:v>
                </c:pt>
                <c:pt idx="247">
                  <c:v>988</c:v>
                </c:pt>
                <c:pt idx="248">
                  <c:v>992</c:v>
                </c:pt>
                <c:pt idx="249">
                  <c:v>996</c:v>
                </c:pt>
                <c:pt idx="250">
                  <c:v>1000</c:v>
                </c:pt>
                <c:pt idx="251">
                  <c:v>1004</c:v>
                </c:pt>
                <c:pt idx="252">
                  <c:v>1008</c:v>
                </c:pt>
                <c:pt idx="253">
                  <c:v>1012</c:v>
                </c:pt>
                <c:pt idx="254">
                  <c:v>1016</c:v>
                </c:pt>
                <c:pt idx="255">
                  <c:v>1020</c:v>
                </c:pt>
                <c:pt idx="256">
                  <c:v>1024</c:v>
                </c:pt>
                <c:pt idx="257">
                  <c:v>1028</c:v>
                </c:pt>
                <c:pt idx="258">
                  <c:v>1032</c:v>
                </c:pt>
                <c:pt idx="259">
                  <c:v>1036</c:v>
                </c:pt>
                <c:pt idx="260">
                  <c:v>1040</c:v>
                </c:pt>
                <c:pt idx="261">
                  <c:v>1044</c:v>
                </c:pt>
                <c:pt idx="262">
                  <c:v>1048</c:v>
                </c:pt>
                <c:pt idx="263">
                  <c:v>1052</c:v>
                </c:pt>
                <c:pt idx="264">
                  <c:v>1056</c:v>
                </c:pt>
                <c:pt idx="265">
                  <c:v>1060</c:v>
                </c:pt>
                <c:pt idx="266">
                  <c:v>1064</c:v>
                </c:pt>
                <c:pt idx="267">
                  <c:v>1068</c:v>
                </c:pt>
                <c:pt idx="268">
                  <c:v>1072</c:v>
                </c:pt>
                <c:pt idx="269">
                  <c:v>1076</c:v>
                </c:pt>
                <c:pt idx="270">
                  <c:v>1080</c:v>
                </c:pt>
                <c:pt idx="271">
                  <c:v>1084</c:v>
                </c:pt>
                <c:pt idx="272">
                  <c:v>1088</c:v>
                </c:pt>
                <c:pt idx="273">
                  <c:v>1092</c:v>
                </c:pt>
                <c:pt idx="274">
                  <c:v>1096</c:v>
                </c:pt>
                <c:pt idx="275">
                  <c:v>1100</c:v>
                </c:pt>
                <c:pt idx="276">
                  <c:v>1104</c:v>
                </c:pt>
                <c:pt idx="277">
                  <c:v>1108</c:v>
                </c:pt>
                <c:pt idx="278">
                  <c:v>1112</c:v>
                </c:pt>
                <c:pt idx="279">
                  <c:v>1116</c:v>
                </c:pt>
                <c:pt idx="280">
                  <c:v>1120</c:v>
                </c:pt>
                <c:pt idx="281">
                  <c:v>1124</c:v>
                </c:pt>
                <c:pt idx="282">
                  <c:v>1128</c:v>
                </c:pt>
                <c:pt idx="283">
                  <c:v>1132</c:v>
                </c:pt>
                <c:pt idx="284">
                  <c:v>1136</c:v>
                </c:pt>
                <c:pt idx="285">
                  <c:v>1140</c:v>
                </c:pt>
                <c:pt idx="286">
                  <c:v>1144</c:v>
                </c:pt>
                <c:pt idx="287">
                  <c:v>1148</c:v>
                </c:pt>
                <c:pt idx="288">
                  <c:v>1152</c:v>
                </c:pt>
                <c:pt idx="289">
                  <c:v>1156</c:v>
                </c:pt>
                <c:pt idx="290">
                  <c:v>1160</c:v>
                </c:pt>
                <c:pt idx="291">
                  <c:v>1164</c:v>
                </c:pt>
                <c:pt idx="292">
                  <c:v>1168</c:v>
                </c:pt>
                <c:pt idx="293">
                  <c:v>1172</c:v>
                </c:pt>
                <c:pt idx="294">
                  <c:v>1176</c:v>
                </c:pt>
                <c:pt idx="295">
                  <c:v>1180</c:v>
                </c:pt>
                <c:pt idx="296">
                  <c:v>1184</c:v>
                </c:pt>
                <c:pt idx="297">
                  <c:v>1188</c:v>
                </c:pt>
                <c:pt idx="298">
                  <c:v>1192</c:v>
                </c:pt>
                <c:pt idx="299">
                  <c:v>1196</c:v>
                </c:pt>
                <c:pt idx="300">
                  <c:v>1200</c:v>
                </c:pt>
                <c:pt idx="301">
                  <c:v>1204</c:v>
                </c:pt>
                <c:pt idx="302">
                  <c:v>1208</c:v>
                </c:pt>
                <c:pt idx="303">
                  <c:v>1212</c:v>
                </c:pt>
                <c:pt idx="304">
                  <c:v>1216</c:v>
                </c:pt>
                <c:pt idx="305">
                  <c:v>1220</c:v>
                </c:pt>
                <c:pt idx="306">
                  <c:v>1224</c:v>
                </c:pt>
                <c:pt idx="307">
                  <c:v>1228</c:v>
                </c:pt>
                <c:pt idx="308">
                  <c:v>1232</c:v>
                </c:pt>
                <c:pt idx="309">
                  <c:v>1236</c:v>
                </c:pt>
                <c:pt idx="310">
                  <c:v>1240</c:v>
                </c:pt>
                <c:pt idx="311">
                  <c:v>1244</c:v>
                </c:pt>
                <c:pt idx="312">
                  <c:v>1248</c:v>
                </c:pt>
                <c:pt idx="313">
                  <c:v>1252</c:v>
                </c:pt>
                <c:pt idx="314">
                  <c:v>1256</c:v>
                </c:pt>
                <c:pt idx="315">
                  <c:v>1260</c:v>
                </c:pt>
                <c:pt idx="316">
                  <c:v>1264</c:v>
                </c:pt>
                <c:pt idx="317">
                  <c:v>1268</c:v>
                </c:pt>
                <c:pt idx="318">
                  <c:v>1272</c:v>
                </c:pt>
                <c:pt idx="319">
                  <c:v>1276</c:v>
                </c:pt>
                <c:pt idx="320">
                  <c:v>1280</c:v>
                </c:pt>
                <c:pt idx="321">
                  <c:v>1284</c:v>
                </c:pt>
                <c:pt idx="322">
                  <c:v>1288</c:v>
                </c:pt>
                <c:pt idx="323">
                  <c:v>1292</c:v>
                </c:pt>
                <c:pt idx="324">
                  <c:v>1296</c:v>
                </c:pt>
                <c:pt idx="325">
                  <c:v>1300</c:v>
                </c:pt>
                <c:pt idx="326">
                  <c:v>1304</c:v>
                </c:pt>
                <c:pt idx="327">
                  <c:v>1308</c:v>
                </c:pt>
                <c:pt idx="328">
                  <c:v>1312</c:v>
                </c:pt>
                <c:pt idx="329">
                  <c:v>1316</c:v>
                </c:pt>
                <c:pt idx="330">
                  <c:v>1320</c:v>
                </c:pt>
                <c:pt idx="331">
                  <c:v>1324</c:v>
                </c:pt>
                <c:pt idx="332">
                  <c:v>1328</c:v>
                </c:pt>
                <c:pt idx="333">
                  <c:v>1332</c:v>
                </c:pt>
                <c:pt idx="334">
                  <c:v>1336</c:v>
                </c:pt>
                <c:pt idx="335">
                  <c:v>1340</c:v>
                </c:pt>
                <c:pt idx="336">
                  <c:v>1344</c:v>
                </c:pt>
                <c:pt idx="337">
                  <c:v>1348</c:v>
                </c:pt>
                <c:pt idx="338">
                  <c:v>1352</c:v>
                </c:pt>
                <c:pt idx="339">
                  <c:v>1356</c:v>
                </c:pt>
                <c:pt idx="340">
                  <c:v>1360</c:v>
                </c:pt>
                <c:pt idx="341">
                  <c:v>1364</c:v>
                </c:pt>
                <c:pt idx="342">
                  <c:v>1368</c:v>
                </c:pt>
                <c:pt idx="343">
                  <c:v>1372</c:v>
                </c:pt>
                <c:pt idx="344">
                  <c:v>1376</c:v>
                </c:pt>
                <c:pt idx="345">
                  <c:v>1380</c:v>
                </c:pt>
                <c:pt idx="346">
                  <c:v>1384</c:v>
                </c:pt>
                <c:pt idx="347">
                  <c:v>1388</c:v>
                </c:pt>
                <c:pt idx="348">
                  <c:v>1392</c:v>
                </c:pt>
                <c:pt idx="349">
                  <c:v>1396</c:v>
                </c:pt>
                <c:pt idx="350">
                  <c:v>1400</c:v>
                </c:pt>
                <c:pt idx="351">
                  <c:v>1404</c:v>
                </c:pt>
                <c:pt idx="352">
                  <c:v>1408</c:v>
                </c:pt>
                <c:pt idx="353">
                  <c:v>1412</c:v>
                </c:pt>
                <c:pt idx="354">
                  <c:v>1416</c:v>
                </c:pt>
                <c:pt idx="355">
                  <c:v>1420</c:v>
                </c:pt>
                <c:pt idx="356">
                  <c:v>1424</c:v>
                </c:pt>
                <c:pt idx="357">
                  <c:v>1428</c:v>
                </c:pt>
                <c:pt idx="358">
                  <c:v>1432</c:v>
                </c:pt>
                <c:pt idx="359">
                  <c:v>1436</c:v>
                </c:pt>
                <c:pt idx="360">
                  <c:v>1440</c:v>
                </c:pt>
                <c:pt idx="361">
                  <c:v>1444</c:v>
                </c:pt>
                <c:pt idx="362">
                  <c:v>1448</c:v>
                </c:pt>
                <c:pt idx="363">
                  <c:v>1452</c:v>
                </c:pt>
                <c:pt idx="364">
                  <c:v>1456</c:v>
                </c:pt>
                <c:pt idx="365">
                  <c:v>1460</c:v>
                </c:pt>
                <c:pt idx="366">
                  <c:v>1464</c:v>
                </c:pt>
                <c:pt idx="367">
                  <c:v>1468</c:v>
                </c:pt>
                <c:pt idx="368">
                  <c:v>1472</c:v>
                </c:pt>
                <c:pt idx="369">
                  <c:v>1476</c:v>
                </c:pt>
                <c:pt idx="370">
                  <c:v>1480</c:v>
                </c:pt>
                <c:pt idx="371">
                  <c:v>1484</c:v>
                </c:pt>
                <c:pt idx="372">
                  <c:v>1488</c:v>
                </c:pt>
                <c:pt idx="373">
                  <c:v>1492</c:v>
                </c:pt>
                <c:pt idx="374">
                  <c:v>1496</c:v>
                </c:pt>
                <c:pt idx="375">
                  <c:v>1500</c:v>
                </c:pt>
                <c:pt idx="376">
                  <c:v>1504</c:v>
                </c:pt>
                <c:pt idx="377">
                  <c:v>1508</c:v>
                </c:pt>
                <c:pt idx="378">
                  <c:v>1512</c:v>
                </c:pt>
                <c:pt idx="379">
                  <c:v>1516</c:v>
                </c:pt>
                <c:pt idx="380">
                  <c:v>1520</c:v>
                </c:pt>
                <c:pt idx="381">
                  <c:v>1524</c:v>
                </c:pt>
                <c:pt idx="382">
                  <c:v>1528</c:v>
                </c:pt>
                <c:pt idx="383">
                  <c:v>1532</c:v>
                </c:pt>
                <c:pt idx="384">
                  <c:v>1536</c:v>
                </c:pt>
                <c:pt idx="385">
                  <c:v>1540</c:v>
                </c:pt>
                <c:pt idx="386">
                  <c:v>1544</c:v>
                </c:pt>
                <c:pt idx="387">
                  <c:v>1548</c:v>
                </c:pt>
                <c:pt idx="388">
                  <c:v>1552</c:v>
                </c:pt>
                <c:pt idx="389">
                  <c:v>1556</c:v>
                </c:pt>
                <c:pt idx="390">
                  <c:v>1560</c:v>
                </c:pt>
                <c:pt idx="391">
                  <c:v>1564</c:v>
                </c:pt>
                <c:pt idx="392">
                  <c:v>1568</c:v>
                </c:pt>
                <c:pt idx="393">
                  <c:v>1572</c:v>
                </c:pt>
                <c:pt idx="394">
                  <c:v>1576</c:v>
                </c:pt>
                <c:pt idx="395">
                  <c:v>1580</c:v>
                </c:pt>
                <c:pt idx="396">
                  <c:v>1584</c:v>
                </c:pt>
                <c:pt idx="397">
                  <c:v>1588</c:v>
                </c:pt>
                <c:pt idx="398">
                  <c:v>1592</c:v>
                </c:pt>
                <c:pt idx="399">
                  <c:v>1596</c:v>
                </c:pt>
                <c:pt idx="400">
                  <c:v>1600</c:v>
                </c:pt>
                <c:pt idx="401">
                  <c:v>1604</c:v>
                </c:pt>
                <c:pt idx="402">
                  <c:v>1608</c:v>
                </c:pt>
                <c:pt idx="403">
                  <c:v>1612</c:v>
                </c:pt>
                <c:pt idx="404">
                  <c:v>1616</c:v>
                </c:pt>
                <c:pt idx="405">
                  <c:v>1620</c:v>
                </c:pt>
                <c:pt idx="406">
                  <c:v>1624</c:v>
                </c:pt>
                <c:pt idx="407">
                  <c:v>1628</c:v>
                </c:pt>
                <c:pt idx="408">
                  <c:v>1632</c:v>
                </c:pt>
                <c:pt idx="409">
                  <c:v>1636</c:v>
                </c:pt>
                <c:pt idx="410">
                  <c:v>1640</c:v>
                </c:pt>
                <c:pt idx="411">
                  <c:v>1644</c:v>
                </c:pt>
                <c:pt idx="412">
                  <c:v>1648</c:v>
                </c:pt>
                <c:pt idx="413">
                  <c:v>1652</c:v>
                </c:pt>
                <c:pt idx="414">
                  <c:v>1656</c:v>
                </c:pt>
                <c:pt idx="415">
                  <c:v>1660</c:v>
                </c:pt>
                <c:pt idx="416">
                  <c:v>1664</c:v>
                </c:pt>
                <c:pt idx="417">
                  <c:v>1668</c:v>
                </c:pt>
                <c:pt idx="418">
                  <c:v>1672</c:v>
                </c:pt>
                <c:pt idx="419">
                  <c:v>1676</c:v>
                </c:pt>
                <c:pt idx="420">
                  <c:v>1680</c:v>
                </c:pt>
                <c:pt idx="421">
                  <c:v>1684</c:v>
                </c:pt>
                <c:pt idx="422">
                  <c:v>1688</c:v>
                </c:pt>
                <c:pt idx="423">
                  <c:v>1692</c:v>
                </c:pt>
                <c:pt idx="424">
                  <c:v>1696</c:v>
                </c:pt>
                <c:pt idx="425">
                  <c:v>1700</c:v>
                </c:pt>
                <c:pt idx="426">
                  <c:v>1704</c:v>
                </c:pt>
                <c:pt idx="427">
                  <c:v>1708</c:v>
                </c:pt>
                <c:pt idx="428">
                  <c:v>1712</c:v>
                </c:pt>
                <c:pt idx="429">
                  <c:v>1716</c:v>
                </c:pt>
                <c:pt idx="430">
                  <c:v>1720</c:v>
                </c:pt>
                <c:pt idx="431">
                  <c:v>1724</c:v>
                </c:pt>
                <c:pt idx="432">
                  <c:v>1728</c:v>
                </c:pt>
                <c:pt idx="433">
                  <c:v>1732</c:v>
                </c:pt>
                <c:pt idx="434">
                  <c:v>1736</c:v>
                </c:pt>
                <c:pt idx="435">
                  <c:v>1740</c:v>
                </c:pt>
                <c:pt idx="436">
                  <c:v>1744</c:v>
                </c:pt>
                <c:pt idx="437">
                  <c:v>1748</c:v>
                </c:pt>
                <c:pt idx="438">
                  <c:v>1752</c:v>
                </c:pt>
                <c:pt idx="439">
                  <c:v>1756</c:v>
                </c:pt>
                <c:pt idx="440">
                  <c:v>1760</c:v>
                </c:pt>
                <c:pt idx="441">
                  <c:v>1764</c:v>
                </c:pt>
                <c:pt idx="442">
                  <c:v>1768</c:v>
                </c:pt>
                <c:pt idx="443">
                  <c:v>1772</c:v>
                </c:pt>
                <c:pt idx="444">
                  <c:v>1776</c:v>
                </c:pt>
                <c:pt idx="445">
                  <c:v>1780</c:v>
                </c:pt>
                <c:pt idx="446">
                  <c:v>1784</c:v>
                </c:pt>
                <c:pt idx="447">
                  <c:v>1788</c:v>
                </c:pt>
                <c:pt idx="448">
                  <c:v>1792</c:v>
                </c:pt>
                <c:pt idx="449">
                  <c:v>1796</c:v>
                </c:pt>
                <c:pt idx="450">
                  <c:v>1800</c:v>
                </c:pt>
                <c:pt idx="451">
                  <c:v>1804</c:v>
                </c:pt>
                <c:pt idx="452">
                  <c:v>1808</c:v>
                </c:pt>
                <c:pt idx="453">
                  <c:v>1812</c:v>
                </c:pt>
                <c:pt idx="454">
                  <c:v>1816</c:v>
                </c:pt>
                <c:pt idx="455">
                  <c:v>1820</c:v>
                </c:pt>
                <c:pt idx="456">
                  <c:v>1824</c:v>
                </c:pt>
                <c:pt idx="457">
                  <c:v>1828</c:v>
                </c:pt>
                <c:pt idx="458">
                  <c:v>1832</c:v>
                </c:pt>
                <c:pt idx="459">
                  <c:v>1836</c:v>
                </c:pt>
                <c:pt idx="460">
                  <c:v>1840</c:v>
                </c:pt>
                <c:pt idx="461">
                  <c:v>1844</c:v>
                </c:pt>
                <c:pt idx="462">
                  <c:v>1848</c:v>
                </c:pt>
                <c:pt idx="463">
                  <c:v>1852</c:v>
                </c:pt>
                <c:pt idx="464">
                  <c:v>1856</c:v>
                </c:pt>
                <c:pt idx="465">
                  <c:v>1860</c:v>
                </c:pt>
                <c:pt idx="466">
                  <c:v>1864</c:v>
                </c:pt>
                <c:pt idx="467">
                  <c:v>1868</c:v>
                </c:pt>
                <c:pt idx="468">
                  <c:v>1872</c:v>
                </c:pt>
                <c:pt idx="469">
                  <c:v>1876</c:v>
                </c:pt>
                <c:pt idx="470">
                  <c:v>1880</c:v>
                </c:pt>
                <c:pt idx="471">
                  <c:v>1884</c:v>
                </c:pt>
                <c:pt idx="472">
                  <c:v>1888</c:v>
                </c:pt>
                <c:pt idx="473">
                  <c:v>1892</c:v>
                </c:pt>
                <c:pt idx="474">
                  <c:v>1896</c:v>
                </c:pt>
                <c:pt idx="475">
                  <c:v>1900</c:v>
                </c:pt>
                <c:pt idx="476">
                  <c:v>1904</c:v>
                </c:pt>
                <c:pt idx="477">
                  <c:v>1908</c:v>
                </c:pt>
                <c:pt idx="478">
                  <c:v>1912</c:v>
                </c:pt>
                <c:pt idx="479">
                  <c:v>1916</c:v>
                </c:pt>
                <c:pt idx="480">
                  <c:v>1920</c:v>
                </c:pt>
                <c:pt idx="481">
                  <c:v>1924</c:v>
                </c:pt>
                <c:pt idx="482">
                  <c:v>1928</c:v>
                </c:pt>
                <c:pt idx="483">
                  <c:v>1932</c:v>
                </c:pt>
                <c:pt idx="484">
                  <c:v>1936</c:v>
                </c:pt>
                <c:pt idx="485">
                  <c:v>1940</c:v>
                </c:pt>
                <c:pt idx="486">
                  <c:v>1944</c:v>
                </c:pt>
                <c:pt idx="487">
                  <c:v>1948</c:v>
                </c:pt>
                <c:pt idx="488">
                  <c:v>1952</c:v>
                </c:pt>
                <c:pt idx="489">
                  <c:v>1956</c:v>
                </c:pt>
                <c:pt idx="490">
                  <c:v>1960</c:v>
                </c:pt>
                <c:pt idx="491">
                  <c:v>1964</c:v>
                </c:pt>
                <c:pt idx="492">
                  <c:v>1968</c:v>
                </c:pt>
                <c:pt idx="493">
                  <c:v>1972</c:v>
                </c:pt>
                <c:pt idx="494">
                  <c:v>1976</c:v>
                </c:pt>
                <c:pt idx="495">
                  <c:v>1980</c:v>
                </c:pt>
                <c:pt idx="496">
                  <c:v>1984</c:v>
                </c:pt>
                <c:pt idx="497">
                  <c:v>1988</c:v>
                </c:pt>
                <c:pt idx="498">
                  <c:v>1992</c:v>
                </c:pt>
                <c:pt idx="499">
                  <c:v>1996</c:v>
                </c:pt>
                <c:pt idx="500">
                  <c:v>2000</c:v>
                </c:pt>
              </c:numCache>
            </c:numRef>
          </c:xVal>
          <c:yVal>
            <c:numRef>
              <c:f>TCRU_Trials_Only!$C$2:$C$502</c:f>
              <c:numCache>
                <c:formatCode>General</c:formatCode>
                <c:ptCount val="5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1.8298261665141799E-3</c:v>
                </c:pt>
                <c:pt idx="77">
                  <c:v>4.8032936870997297E-3</c:v>
                </c:pt>
                <c:pt idx="78">
                  <c:v>7.7767612076852701E-3</c:v>
                </c:pt>
                <c:pt idx="79">
                  <c:v>8.6916742909423604E-3</c:v>
                </c:pt>
                <c:pt idx="80">
                  <c:v>1.0064043915828E-2</c:v>
                </c:pt>
                <c:pt idx="81">
                  <c:v>1.2122598353156501E-2</c:v>
                </c:pt>
                <c:pt idx="82">
                  <c:v>1.53247941445563E-2</c:v>
                </c:pt>
                <c:pt idx="83">
                  <c:v>1.8526989935956101E-2</c:v>
                </c:pt>
                <c:pt idx="84">
                  <c:v>2.2415370539798699E-2</c:v>
                </c:pt>
                <c:pt idx="85">
                  <c:v>2.37877401646844E-2</c:v>
                </c:pt>
                <c:pt idx="86">
                  <c:v>2.516010978957E-2</c:v>
                </c:pt>
                <c:pt idx="87">
                  <c:v>2.6761207685269899E-2</c:v>
                </c:pt>
                <c:pt idx="88">
                  <c:v>2.9734675205855401E-2</c:v>
                </c:pt>
                <c:pt idx="89">
                  <c:v>3.1793229643183901E-2</c:v>
                </c:pt>
                <c:pt idx="90">
                  <c:v>3.3165599268069501E-2</c:v>
                </c:pt>
                <c:pt idx="91">
                  <c:v>3.6139066788655097E-2</c:v>
                </c:pt>
                <c:pt idx="92">
                  <c:v>3.9112534309240603E-2</c:v>
                </c:pt>
                <c:pt idx="93">
                  <c:v>4.1628545288197601E-2</c:v>
                </c:pt>
                <c:pt idx="94">
                  <c:v>4.3687099725526098E-2</c:v>
                </c:pt>
                <c:pt idx="95">
                  <c:v>4.5745654162854497E-2</c:v>
                </c:pt>
                <c:pt idx="96">
                  <c:v>4.80329368709973E-2</c:v>
                </c:pt>
                <c:pt idx="97">
                  <c:v>4.9862763037511401E-2</c:v>
                </c:pt>
                <c:pt idx="98">
                  <c:v>5.3064958828911303E-2</c:v>
                </c:pt>
                <c:pt idx="99">
                  <c:v>5.5352241537054002E-2</c:v>
                </c:pt>
                <c:pt idx="100">
                  <c:v>5.8325709057639501E-2</c:v>
                </c:pt>
                <c:pt idx="101">
                  <c:v>5.99268069533394E-2</c:v>
                </c:pt>
                <c:pt idx="102">
                  <c:v>6.1527904849039299E-2</c:v>
                </c:pt>
                <c:pt idx="103">
                  <c:v>6.3357731015553503E-2</c:v>
                </c:pt>
                <c:pt idx="104">
                  <c:v>6.61024702653248E-2</c:v>
                </c:pt>
                <c:pt idx="105">
                  <c:v>7.0219579139981697E-2</c:v>
                </c:pt>
                <c:pt idx="106">
                  <c:v>7.2735590118938695E-2</c:v>
                </c:pt>
                <c:pt idx="107">
                  <c:v>7.4565416285452907E-2</c:v>
                </c:pt>
                <c:pt idx="108">
                  <c:v>7.7310155535224107E-2</c:v>
                </c:pt>
                <c:pt idx="109">
                  <c:v>8.14272644098811E-2</c:v>
                </c:pt>
                <c:pt idx="110">
                  <c:v>8.41720036596523E-2</c:v>
                </c:pt>
                <c:pt idx="111">
                  <c:v>8.7145471180237896E-2</c:v>
                </c:pt>
                <c:pt idx="112">
                  <c:v>8.9890210430009193E-2</c:v>
                </c:pt>
                <c:pt idx="113">
                  <c:v>9.2406221408966094E-2</c:v>
                </c:pt>
                <c:pt idx="114">
                  <c:v>9.4236047575480306E-2</c:v>
                </c:pt>
                <c:pt idx="115">
                  <c:v>9.7209515096065902E-2</c:v>
                </c:pt>
                <c:pt idx="116">
                  <c:v>9.9954254345837101E-2</c:v>
                </c:pt>
                <c:pt idx="117">
                  <c:v>0.103385178408051</c:v>
                </c:pt>
                <c:pt idx="118">
                  <c:v>0.104528819762123</c:v>
                </c:pt>
                <c:pt idx="119">
                  <c:v>0.107502287282708</c:v>
                </c:pt>
                <c:pt idx="120">
                  <c:v>0.109332113449222</c:v>
                </c:pt>
                <c:pt idx="121">
                  <c:v>0.110933211344922</c:v>
                </c:pt>
                <c:pt idx="122">
                  <c:v>0.112763037511436</c:v>
                </c:pt>
                <c:pt idx="123">
                  <c:v>0.115736505032022</c:v>
                </c:pt>
                <c:pt idx="124">
                  <c:v>0.120539798719122</c:v>
                </c:pt>
                <c:pt idx="125">
                  <c:v>0.123055809698079</c:v>
                </c:pt>
                <c:pt idx="126">
                  <c:v>0.12580054894785</c:v>
                </c:pt>
                <c:pt idx="127">
                  <c:v>0.12740164684354999</c:v>
                </c:pt>
                <c:pt idx="128">
                  <c:v>0.12946020128087801</c:v>
                </c:pt>
                <c:pt idx="129">
                  <c:v>0.13243366880146401</c:v>
                </c:pt>
                <c:pt idx="130">
                  <c:v>0.134720951509607</c:v>
                </c:pt>
                <c:pt idx="131">
                  <c:v>0.137694419030192</c:v>
                </c:pt>
                <c:pt idx="132">
                  <c:v>0.14089661482159199</c:v>
                </c:pt>
                <c:pt idx="133">
                  <c:v>0.14295516925891999</c:v>
                </c:pt>
                <c:pt idx="134">
                  <c:v>0.14592863677950599</c:v>
                </c:pt>
                <c:pt idx="135">
                  <c:v>0.14775846294601999</c:v>
                </c:pt>
                <c:pt idx="136">
                  <c:v>0.15004574565416301</c:v>
                </c:pt>
                <c:pt idx="137">
                  <c:v>0.15187557182067701</c:v>
                </c:pt>
                <c:pt idx="138">
                  <c:v>0.15507776761207701</c:v>
                </c:pt>
                <c:pt idx="139">
                  <c:v>0.157136322049405</c:v>
                </c:pt>
                <c:pt idx="140">
                  <c:v>0.15896614821591901</c:v>
                </c:pt>
                <c:pt idx="141">
                  <c:v>0.16079597438243401</c:v>
                </c:pt>
                <c:pt idx="142">
                  <c:v>0.163998170173833</c:v>
                </c:pt>
                <c:pt idx="143">
                  <c:v>0.16834400731930499</c:v>
                </c:pt>
                <c:pt idx="144">
                  <c:v>0.17360475754803301</c:v>
                </c:pt>
                <c:pt idx="145">
                  <c:v>0.17749313815187601</c:v>
                </c:pt>
                <c:pt idx="146">
                  <c:v>0.18000914913083299</c:v>
                </c:pt>
                <c:pt idx="147">
                  <c:v>0.18435498627630401</c:v>
                </c:pt>
                <c:pt idx="148">
                  <c:v>0.18709972552607501</c:v>
                </c:pt>
                <c:pt idx="149">
                  <c:v>0.18892955169258899</c:v>
                </c:pt>
                <c:pt idx="150">
                  <c:v>0.19304666056724601</c:v>
                </c:pt>
                <c:pt idx="151">
                  <c:v>0.19510521500457501</c:v>
                </c:pt>
                <c:pt idx="152">
                  <c:v>0.198307410795974</c:v>
                </c:pt>
                <c:pt idx="153">
                  <c:v>0.20082342177493101</c:v>
                </c:pt>
                <c:pt idx="154">
                  <c:v>0.204025617566331</c:v>
                </c:pt>
                <c:pt idx="155">
                  <c:v>0.20860018298261701</c:v>
                </c:pt>
                <c:pt idx="156">
                  <c:v>0.21317474839890199</c:v>
                </c:pt>
                <c:pt idx="157">
                  <c:v>0.21706312900274499</c:v>
                </c:pt>
                <c:pt idx="158">
                  <c:v>0.22003659652332999</c:v>
                </c:pt>
                <c:pt idx="159">
                  <c:v>0.222781335773102</c:v>
                </c:pt>
                <c:pt idx="160">
                  <c:v>0.22895699908508699</c:v>
                </c:pt>
                <c:pt idx="161">
                  <c:v>0.231473010064044</c:v>
                </c:pt>
                <c:pt idx="162">
                  <c:v>0.237191216834401</c:v>
                </c:pt>
                <c:pt idx="163">
                  <c:v>0.23993595608417201</c:v>
                </c:pt>
                <c:pt idx="164">
                  <c:v>0.24268069533394299</c:v>
                </c:pt>
                <c:pt idx="165">
                  <c:v>0.24771271729185701</c:v>
                </c:pt>
                <c:pt idx="166">
                  <c:v>0.25274473924977098</c:v>
                </c:pt>
                <c:pt idx="167">
                  <c:v>0.25548947849954301</c:v>
                </c:pt>
                <c:pt idx="168">
                  <c:v>0.26075022872827103</c:v>
                </c:pt>
                <c:pt idx="169">
                  <c:v>0.26349496797804201</c:v>
                </c:pt>
                <c:pt idx="170">
                  <c:v>0.26646843549862798</c:v>
                </c:pt>
                <c:pt idx="171">
                  <c:v>0.27035681610246998</c:v>
                </c:pt>
                <c:pt idx="172">
                  <c:v>0.27424519670631298</c:v>
                </c:pt>
                <c:pt idx="173">
                  <c:v>0.27790484903934098</c:v>
                </c:pt>
                <c:pt idx="174">
                  <c:v>0.28362305580969799</c:v>
                </c:pt>
                <c:pt idx="175">
                  <c:v>0.28934126258005499</c:v>
                </c:pt>
                <c:pt idx="176">
                  <c:v>0.29437328453796902</c:v>
                </c:pt>
                <c:pt idx="177">
                  <c:v>0.29757548032936898</c:v>
                </c:pt>
                <c:pt idx="178">
                  <c:v>0.302607502287283</c:v>
                </c:pt>
                <c:pt idx="179">
                  <c:v>0.30763952424519703</c:v>
                </c:pt>
                <c:pt idx="180">
                  <c:v>0.31267154620311099</c:v>
                </c:pt>
                <c:pt idx="181">
                  <c:v>0.31701738334858198</c:v>
                </c:pt>
                <c:pt idx="182">
                  <c:v>0.32250686184812399</c:v>
                </c:pt>
                <c:pt idx="183">
                  <c:v>0.32936870997255302</c:v>
                </c:pt>
                <c:pt idx="184">
                  <c:v>0.33348581884721001</c:v>
                </c:pt>
                <c:pt idx="185">
                  <c:v>0.33737419945105201</c:v>
                </c:pt>
                <c:pt idx="186">
                  <c:v>0.34263494967977998</c:v>
                </c:pt>
                <c:pt idx="187">
                  <c:v>0.34629460201280898</c:v>
                </c:pt>
                <c:pt idx="188">
                  <c:v>0.35247026532479397</c:v>
                </c:pt>
                <c:pt idx="189">
                  <c:v>0.35818847209515098</c:v>
                </c:pt>
                <c:pt idx="190">
                  <c:v>0.36253430924062202</c:v>
                </c:pt>
                <c:pt idx="191">
                  <c:v>0.36642268984446502</c:v>
                </c:pt>
                <c:pt idx="192">
                  <c:v>0.37053979871912202</c:v>
                </c:pt>
                <c:pt idx="193">
                  <c:v>0.37808783165599302</c:v>
                </c:pt>
                <c:pt idx="194">
                  <c:v>0.38311985361390699</c:v>
                </c:pt>
                <c:pt idx="195">
                  <c:v>0.38815187557182101</c:v>
                </c:pt>
                <c:pt idx="196">
                  <c:v>0.39204025617566302</c:v>
                </c:pt>
                <c:pt idx="197">
                  <c:v>0.39592863677950602</c:v>
                </c:pt>
                <c:pt idx="198">
                  <c:v>0.40004574565416301</c:v>
                </c:pt>
                <c:pt idx="199">
                  <c:v>0.40553522415370502</c:v>
                </c:pt>
                <c:pt idx="200">
                  <c:v>0.410109789569991</c:v>
                </c:pt>
                <c:pt idx="201">
                  <c:v>0.41537053979871902</c:v>
                </c:pt>
                <c:pt idx="202">
                  <c:v>0.41925892040256202</c:v>
                </c:pt>
                <c:pt idx="203">
                  <c:v>0.42474839890210397</c:v>
                </c:pt>
                <c:pt idx="204">
                  <c:v>0.43023787740164698</c:v>
                </c:pt>
                <c:pt idx="205">
                  <c:v>0.43641354071363198</c:v>
                </c:pt>
                <c:pt idx="206">
                  <c:v>0.44121683440073201</c:v>
                </c:pt>
                <c:pt idx="207">
                  <c:v>0.44556267154620299</c:v>
                </c:pt>
                <c:pt idx="208">
                  <c:v>0.45082342177493101</c:v>
                </c:pt>
                <c:pt idx="209">
                  <c:v>0.45631290027447402</c:v>
                </c:pt>
                <c:pt idx="210">
                  <c:v>0.46065873741994501</c:v>
                </c:pt>
                <c:pt idx="211">
                  <c:v>0.46454711802378801</c:v>
                </c:pt>
                <c:pt idx="212">
                  <c:v>0.46774931381518797</c:v>
                </c:pt>
                <c:pt idx="213">
                  <c:v>0.472781335773102</c:v>
                </c:pt>
                <c:pt idx="214">
                  <c:v>0.47827081427264401</c:v>
                </c:pt>
                <c:pt idx="215">
                  <c:v>0.48215919487648701</c:v>
                </c:pt>
                <c:pt idx="216">
                  <c:v>0.48741994510521502</c:v>
                </c:pt>
                <c:pt idx="217">
                  <c:v>0.49176578225068601</c:v>
                </c:pt>
                <c:pt idx="218">
                  <c:v>0.49565416285452901</c:v>
                </c:pt>
                <c:pt idx="219">
                  <c:v>0.5</c:v>
                </c:pt>
                <c:pt idx="220">
                  <c:v>0.50526075022872796</c:v>
                </c:pt>
                <c:pt idx="221">
                  <c:v>0.50960658737419995</c:v>
                </c:pt>
                <c:pt idx="222">
                  <c:v>0.51349496797804195</c:v>
                </c:pt>
                <c:pt idx="223">
                  <c:v>0.51646843549862798</c:v>
                </c:pt>
                <c:pt idx="224">
                  <c:v>0.52012808783165598</c:v>
                </c:pt>
                <c:pt idx="225">
                  <c:v>0.52493138151875596</c:v>
                </c:pt>
                <c:pt idx="226">
                  <c:v>0.52996340347667004</c:v>
                </c:pt>
                <c:pt idx="227">
                  <c:v>0.53293687099725495</c:v>
                </c:pt>
                <c:pt idx="228">
                  <c:v>0.535224153705398</c:v>
                </c:pt>
                <c:pt idx="229">
                  <c:v>0.539112534309241</c:v>
                </c:pt>
                <c:pt idx="230">
                  <c:v>0.54368709972552598</c:v>
                </c:pt>
                <c:pt idx="231">
                  <c:v>0.54734675205855399</c:v>
                </c:pt>
                <c:pt idx="232">
                  <c:v>0.550777676120769</c:v>
                </c:pt>
                <c:pt idx="233">
                  <c:v>0.55558096980786797</c:v>
                </c:pt>
                <c:pt idx="234">
                  <c:v>0.55878316559926799</c:v>
                </c:pt>
                <c:pt idx="235">
                  <c:v>0.56267154620311099</c:v>
                </c:pt>
                <c:pt idx="236">
                  <c:v>0.56861848124428205</c:v>
                </c:pt>
                <c:pt idx="237">
                  <c:v>0.574336688014639</c:v>
                </c:pt>
                <c:pt idx="238">
                  <c:v>0.57845379688929599</c:v>
                </c:pt>
                <c:pt idx="239">
                  <c:v>0.58257090576395199</c:v>
                </c:pt>
                <c:pt idx="240">
                  <c:v>0.58737419945105196</c:v>
                </c:pt>
                <c:pt idx="241">
                  <c:v>0.59034766697163799</c:v>
                </c:pt>
                <c:pt idx="242">
                  <c:v>0.59423604757547999</c:v>
                </c:pt>
                <c:pt idx="243">
                  <c:v>0.59698078682525202</c:v>
                </c:pt>
                <c:pt idx="244">
                  <c:v>0.59858188472095197</c:v>
                </c:pt>
                <c:pt idx="245">
                  <c:v>0.60201280878316599</c:v>
                </c:pt>
                <c:pt idx="246">
                  <c:v>0.60430009149130803</c:v>
                </c:pt>
                <c:pt idx="247">
                  <c:v>0.60590118938700799</c:v>
                </c:pt>
                <c:pt idx="248">
                  <c:v>0.61024702653247898</c:v>
                </c:pt>
                <c:pt idx="249">
                  <c:v>0.61367795059469399</c:v>
                </c:pt>
                <c:pt idx="250">
                  <c:v>0.61802378774016498</c:v>
                </c:pt>
                <c:pt idx="251">
                  <c:v>0.621225983531565</c:v>
                </c:pt>
                <c:pt idx="252">
                  <c:v>0.62671546203110695</c:v>
                </c:pt>
                <c:pt idx="253">
                  <c:v>0.62968892955169298</c:v>
                </c:pt>
                <c:pt idx="254">
                  <c:v>0.63403476669716397</c:v>
                </c:pt>
                <c:pt idx="255">
                  <c:v>0.63609332113449202</c:v>
                </c:pt>
                <c:pt idx="256">
                  <c:v>0.63929551692589204</c:v>
                </c:pt>
                <c:pt idx="257">
                  <c:v>0.64112534309240599</c:v>
                </c:pt>
                <c:pt idx="258">
                  <c:v>0.64432753888380601</c:v>
                </c:pt>
                <c:pt idx="259">
                  <c:v>0.64867337602927699</c:v>
                </c:pt>
                <c:pt idx="260">
                  <c:v>0.65164684354986302</c:v>
                </c:pt>
                <c:pt idx="261">
                  <c:v>0.65507776761207703</c:v>
                </c:pt>
                <c:pt idx="262">
                  <c:v>0.65827996340347705</c:v>
                </c:pt>
                <c:pt idx="263">
                  <c:v>0.65988106129917701</c:v>
                </c:pt>
                <c:pt idx="264">
                  <c:v>0.66262580054894804</c:v>
                </c:pt>
                <c:pt idx="265">
                  <c:v>0.66537053979871896</c:v>
                </c:pt>
                <c:pt idx="266">
                  <c:v>0.66651418115279004</c:v>
                </c:pt>
                <c:pt idx="267">
                  <c:v>0.66765782250686201</c:v>
                </c:pt>
                <c:pt idx="268">
                  <c:v>0.67040256175663304</c:v>
                </c:pt>
                <c:pt idx="269">
                  <c:v>0.671774931381519</c:v>
                </c:pt>
                <c:pt idx="270">
                  <c:v>0.67360475754803295</c:v>
                </c:pt>
                <c:pt idx="271">
                  <c:v>0.67497712717291902</c:v>
                </c:pt>
                <c:pt idx="272">
                  <c:v>0.67795059469350405</c:v>
                </c:pt>
                <c:pt idx="273">
                  <c:v>0.68069533394327497</c:v>
                </c:pt>
                <c:pt idx="274">
                  <c:v>0.68183897529734705</c:v>
                </c:pt>
                <c:pt idx="275">
                  <c:v>0.68435498627630398</c:v>
                </c:pt>
                <c:pt idx="276">
                  <c:v>0.68687099725526102</c:v>
                </c:pt>
                <c:pt idx="277">
                  <c:v>0.68984446477584604</c:v>
                </c:pt>
                <c:pt idx="278">
                  <c:v>0.69327538883805995</c:v>
                </c:pt>
                <c:pt idx="279">
                  <c:v>0.69556267154620299</c:v>
                </c:pt>
                <c:pt idx="280">
                  <c:v>0.69762122598353205</c:v>
                </c:pt>
                <c:pt idx="281">
                  <c:v>0.69990850869167398</c:v>
                </c:pt>
                <c:pt idx="282">
                  <c:v>0.70173833485818804</c:v>
                </c:pt>
                <c:pt idx="283">
                  <c:v>0.70425434583714597</c:v>
                </c:pt>
                <c:pt idx="284">
                  <c:v>0.70608417200366003</c:v>
                </c:pt>
                <c:pt idx="285">
                  <c:v>0.70882891125343095</c:v>
                </c:pt>
                <c:pt idx="286">
                  <c:v>0.71248856358645896</c:v>
                </c:pt>
                <c:pt idx="287">
                  <c:v>0.71454711802378801</c:v>
                </c:pt>
                <c:pt idx="288">
                  <c:v>0.71660567246111595</c:v>
                </c:pt>
                <c:pt idx="289">
                  <c:v>0.71935041171088698</c:v>
                </c:pt>
                <c:pt idx="290">
                  <c:v>0.72118023787740204</c:v>
                </c:pt>
                <c:pt idx="291">
                  <c:v>0.72232387923147301</c:v>
                </c:pt>
                <c:pt idx="292">
                  <c:v>0.72415370539798696</c:v>
                </c:pt>
                <c:pt idx="293">
                  <c:v>0.72575480329368702</c:v>
                </c:pt>
                <c:pt idx="294">
                  <c:v>0.72827081427264395</c:v>
                </c:pt>
                <c:pt idx="295">
                  <c:v>0.72941445562671503</c:v>
                </c:pt>
                <c:pt idx="296">
                  <c:v>0.73078682525160099</c:v>
                </c:pt>
                <c:pt idx="297">
                  <c:v>0.73170173833485797</c:v>
                </c:pt>
                <c:pt idx="298">
                  <c:v>0.73536139066788697</c:v>
                </c:pt>
                <c:pt idx="299">
                  <c:v>0.738334858188472</c:v>
                </c:pt>
                <c:pt idx="300">
                  <c:v>0.73947849954254297</c:v>
                </c:pt>
                <c:pt idx="301">
                  <c:v>0.74130832570905802</c:v>
                </c:pt>
                <c:pt idx="302">
                  <c:v>0.74313815187557197</c:v>
                </c:pt>
                <c:pt idx="303">
                  <c:v>0.74405306495882895</c:v>
                </c:pt>
                <c:pt idx="304">
                  <c:v>0.74473924977127204</c:v>
                </c:pt>
                <c:pt idx="305">
                  <c:v>0.746111619396157</c:v>
                </c:pt>
                <c:pt idx="306">
                  <c:v>0.74679780420859998</c:v>
                </c:pt>
                <c:pt idx="307">
                  <c:v>0.74977127172918601</c:v>
                </c:pt>
                <c:pt idx="308">
                  <c:v>0.75160109789569995</c:v>
                </c:pt>
                <c:pt idx="309">
                  <c:v>0.75297346752058603</c:v>
                </c:pt>
                <c:pt idx="310">
                  <c:v>0.75411710887465699</c:v>
                </c:pt>
                <c:pt idx="311">
                  <c:v>0.75480329368709997</c:v>
                </c:pt>
                <c:pt idx="312">
                  <c:v>0.75480329368709997</c:v>
                </c:pt>
                <c:pt idx="313">
                  <c:v>0.753888380603843</c:v>
                </c:pt>
                <c:pt idx="314">
                  <c:v>0.753888380603843</c:v>
                </c:pt>
                <c:pt idx="315">
                  <c:v>0.753888380603843</c:v>
                </c:pt>
                <c:pt idx="316">
                  <c:v>0.75640439158280004</c:v>
                </c:pt>
                <c:pt idx="317">
                  <c:v>0.75686184812442803</c:v>
                </c:pt>
                <c:pt idx="318">
                  <c:v>0.75869167429094198</c:v>
                </c:pt>
                <c:pt idx="319">
                  <c:v>0.75914913083257096</c:v>
                </c:pt>
                <c:pt idx="320">
                  <c:v>0.76075022872827103</c:v>
                </c:pt>
                <c:pt idx="321">
                  <c:v>0.76120768526989901</c:v>
                </c:pt>
                <c:pt idx="322">
                  <c:v>0.76326623970722796</c:v>
                </c:pt>
                <c:pt idx="323">
                  <c:v>0.76440988106129903</c:v>
                </c:pt>
                <c:pt idx="324">
                  <c:v>0.76532479414455601</c:v>
                </c:pt>
                <c:pt idx="325">
                  <c:v>0.76623970722781298</c:v>
                </c:pt>
                <c:pt idx="326">
                  <c:v>0.76875571820677002</c:v>
                </c:pt>
                <c:pt idx="327">
                  <c:v>0.76898444647758502</c:v>
                </c:pt>
                <c:pt idx="328">
                  <c:v>0.76989935956084199</c:v>
                </c:pt>
                <c:pt idx="329">
                  <c:v>0.77127172918572695</c:v>
                </c:pt>
                <c:pt idx="330">
                  <c:v>0.773330283623056</c:v>
                </c:pt>
                <c:pt idx="331">
                  <c:v>0.77287282708142702</c:v>
                </c:pt>
                <c:pt idx="332">
                  <c:v>0.77470265324794096</c:v>
                </c:pt>
                <c:pt idx="333">
                  <c:v>0.77561756633119805</c:v>
                </c:pt>
                <c:pt idx="334">
                  <c:v>0.777218664226898</c:v>
                </c:pt>
                <c:pt idx="335">
                  <c:v>0.77973467520585504</c:v>
                </c:pt>
                <c:pt idx="336">
                  <c:v>0.78019213174748403</c:v>
                </c:pt>
                <c:pt idx="337">
                  <c:v>0.78042086001829802</c:v>
                </c:pt>
                <c:pt idx="338">
                  <c:v>0.78019213174748403</c:v>
                </c:pt>
                <c:pt idx="339">
                  <c:v>0.78225068618481197</c:v>
                </c:pt>
                <c:pt idx="340">
                  <c:v>0.78362305580969804</c:v>
                </c:pt>
                <c:pt idx="341">
                  <c:v>0.78430924062214102</c:v>
                </c:pt>
                <c:pt idx="342">
                  <c:v>0.78430924062214102</c:v>
                </c:pt>
                <c:pt idx="343">
                  <c:v>0.78613906678865497</c:v>
                </c:pt>
                <c:pt idx="344">
                  <c:v>0.78591033851784098</c:v>
                </c:pt>
                <c:pt idx="345">
                  <c:v>0.78659652333028396</c:v>
                </c:pt>
                <c:pt idx="346">
                  <c:v>0.78751143641354104</c:v>
                </c:pt>
                <c:pt idx="347">
                  <c:v>0.78842634949679802</c:v>
                </c:pt>
                <c:pt idx="348">
                  <c:v>0.78865507776761201</c:v>
                </c:pt>
                <c:pt idx="349">
                  <c:v>0.78796889295516903</c:v>
                </c:pt>
                <c:pt idx="350">
                  <c:v>0.78728270814272605</c:v>
                </c:pt>
                <c:pt idx="351">
                  <c:v>0.78865507776761201</c:v>
                </c:pt>
                <c:pt idx="352">
                  <c:v>0.78842634949679802</c:v>
                </c:pt>
                <c:pt idx="353">
                  <c:v>0.78979871912168298</c:v>
                </c:pt>
                <c:pt idx="354">
                  <c:v>0.79208600182982603</c:v>
                </c:pt>
                <c:pt idx="355">
                  <c:v>0.79208600182982603</c:v>
                </c:pt>
                <c:pt idx="356">
                  <c:v>0.793000914913083</c:v>
                </c:pt>
                <c:pt idx="357">
                  <c:v>0.79368709972552598</c:v>
                </c:pt>
                <c:pt idx="358">
                  <c:v>0.79460201280878295</c:v>
                </c:pt>
                <c:pt idx="359">
                  <c:v>0.79414455626715497</c:v>
                </c:pt>
                <c:pt idx="360">
                  <c:v>0.79551692589204004</c:v>
                </c:pt>
                <c:pt idx="361">
                  <c:v>0.79620311070448302</c:v>
                </c:pt>
                <c:pt idx="362">
                  <c:v>0.796889295516926</c:v>
                </c:pt>
                <c:pt idx="363">
                  <c:v>0.79803293687099697</c:v>
                </c:pt>
                <c:pt idx="364">
                  <c:v>0.79780420860018297</c:v>
                </c:pt>
                <c:pt idx="365">
                  <c:v>0.79871912168343995</c:v>
                </c:pt>
                <c:pt idx="366">
                  <c:v>0.79940530649588304</c:v>
                </c:pt>
                <c:pt idx="367">
                  <c:v>0.79986276303751103</c:v>
                </c:pt>
                <c:pt idx="368">
                  <c:v>0.80009149130832602</c:v>
                </c:pt>
                <c:pt idx="369">
                  <c:v>0.80054894784995401</c:v>
                </c:pt>
                <c:pt idx="370">
                  <c:v>0.80123513266239699</c:v>
                </c:pt>
                <c:pt idx="371">
                  <c:v>0.80123513266239699</c:v>
                </c:pt>
                <c:pt idx="372">
                  <c:v>0.80260750228728295</c:v>
                </c:pt>
                <c:pt idx="373">
                  <c:v>0.80260750228728295</c:v>
                </c:pt>
                <c:pt idx="374">
                  <c:v>0.80215004574565396</c:v>
                </c:pt>
                <c:pt idx="375">
                  <c:v>0.80306495882891105</c:v>
                </c:pt>
                <c:pt idx="376">
                  <c:v>0.80512351326623999</c:v>
                </c:pt>
                <c:pt idx="377">
                  <c:v>0.80512351326623999</c:v>
                </c:pt>
                <c:pt idx="378">
                  <c:v>0.80603842634949696</c:v>
                </c:pt>
                <c:pt idx="379">
                  <c:v>0.80695333943275405</c:v>
                </c:pt>
                <c:pt idx="380">
                  <c:v>0.80763952424519703</c:v>
                </c:pt>
                <c:pt idx="381">
                  <c:v>0.80741079597438203</c:v>
                </c:pt>
                <c:pt idx="382">
                  <c:v>0.80832570905764001</c:v>
                </c:pt>
                <c:pt idx="383">
                  <c:v>0.80809698078682501</c:v>
                </c:pt>
                <c:pt idx="384">
                  <c:v>0.80718206770356804</c:v>
                </c:pt>
                <c:pt idx="385">
                  <c:v>0.80832570905764001</c:v>
                </c:pt>
                <c:pt idx="386">
                  <c:v>0.808554437328454</c:v>
                </c:pt>
                <c:pt idx="387">
                  <c:v>0.80786825251601102</c:v>
                </c:pt>
                <c:pt idx="388">
                  <c:v>0.80672461116194005</c:v>
                </c:pt>
                <c:pt idx="389">
                  <c:v>0.80626715462031096</c:v>
                </c:pt>
                <c:pt idx="390">
                  <c:v>0.80763952424519703</c:v>
                </c:pt>
                <c:pt idx="391">
                  <c:v>0.80786825251601102</c:v>
                </c:pt>
                <c:pt idx="392">
                  <c:v>0.80786825251601102</c:v>
                </c:pt>
                <c:pt idx="393">
                  <c:v>0.80809698078682501</c:v>
                </c:pt>
                <c:pt idx="394">
                  <c:v>0.80741079597438203</c:v>
                </c:pt>
                <c:pt idx="395">
                  <c:v>0.80878316559926799</c:v>
                </c:pt>
                <c:pt idx="396">
                  <c:v>0.80832570905764001</c:v>
                </c:pt>
                <c:pt idx="397">
                  <c:v>0.80924062214089698</c:v>
                </c:pt>
                <c:pt idx="398">
                  <c:v>0.81038426349496795</c:v>
                </c:pt>
                <c:pt idx="399">
                  <c:v>0.81015553522415396</c:v>
                </c:pt>
                <c:pt idx="400">
                  <c:v>0.80992680695333896</c:v>
                </c:pt>
                <c:pt idx="401">
                  <c:v>0.80924062214089698</c:v>
                </c:pt>
                <c:pt idx="402">
                  <c:v>0.80924062214089698</c:v>
                </c:pt>
                <c:pt idx="403">
                  <c:v>0.80901189387008199</c:v>
                </c:pt>
                <c:pt idx="404">
                  <c:v>0.80809698078682501</c:v>
                </c:pt>
                <c:pt idx="405">
                  <c:v>0.80832570905764001</c:v>
                </c:pt>
                <c:pt idx="406">
                  <c:v>0.80878316559926799</c:v>
                </c:pt>
                <c:pt idx="407">
                  <c:v>0.80763952424519703</c:v>
                </c:pt>
                <c:pt idx="408">
                  <c:v>0.80832570905764001</c:v>
                </c:pt>
                <c:pt idx="409">
                  <c:v>0.80763952424519703</c:v>
                </c:pt>
                <c:pt idx="410">
                  <c:v>0.80718206770356804</c:v>
                </c:pt>
                <c:pt idx="411">
                  <c:v>0.80718206770356804</c:v>
                </c:pt>
                <c:pt idx="412">
                  <c:v>0.80786825251601102</c:v>
                </c:pt>
                <c:pt idx="413">
                  <c:v>0.80718206770356804</c:v>
                </c:pt>
                <c:pt idx="414">
                  <c:v>0.80741079597438203</c:v>
                </c:pt>
                <c:pt idx="415">
                  <c:v>0.80763952424519703</c:v>
                </c:pt>
                <c:pt idx="416">
                  <c:v>0.80763952424519703</c:v>
                </c:pt>
                <c:pt idx="417">
                  <c:v>0.80809698078682501</c:v>
                </c:pt>
                <c:pt idx="418">
                  <c:v>0.80832570905764001</c:v>
                </c:pt>
                <c:pt idx="419">
                  <c:v>0.80786825251601102</c:v>
                </c:pt>
                <c:pt idx="420">
                  <c:v>0.808554437328454</c:v>
                </c:pt>
                <c:pt idx="421">
                  <c:v>0.80763952424519703</c:v>
                </c:pt>
                <c:pt idx="422">
                  <c:v>0.80878316559926799</c:v>
                </c:pt>
                <c:pt idx="423">
                  <c:v>0.81015553522415396</c:v>
                </c:pt>
                <c:pt idx="424">
                  <c:v>0.81061299176578205</c:v>
                </c:pt>
                <c:pt idx="425">
                  <c:v>0.81038426349496795</c:v>
                </c:pt>
                <c:pt idx="426">
                  <c:v>0.81107044830741104</c:v>
                </c:pt>
                <c:pt idx="427">
                  <c:v>0.81038426349496795</c:v>
                </c:pt>
                <c:pt idx="428">
                  <c:v>0.81107044830741104</c:v>
                </c:pt>
                <c:pt idx="429">
                  <c:v>0.81107044830741104</c:v>
                </c:pt>
                <c:pt idx="430">
                  <c:v>0.81015553522415396</c:v>
                </c:pt>
                <c:pt idx="431">
                  <c:v>0.80969807868252497</c:v>
                </c:pt>
                <c:pt idx="432">
                  <c:v>0.80992680695333896</c:v>
                </c:pt>
                <c:pt idx="433">
                  <c:v>0.80992680695333896</c:v>
                </c:pt>
                <c:pt idx="434">
                  <c:v>0.80832570905764001</c:v>
                </c:pt>
                <c:pt idx="435">
                  <c:v>0.80901189387008199</c:v>
                </c:pt>
                <c:pt idx="436">
                  <c:v>0.808554437328454</c:v>
                </c:pt>
                <c:pt idx="437">
                  <c:v>0.80832570905764001</c:v>
                </c:pt>
                <c:pt idx="438">
                  <c:v>0.80809698078682501</c:v>
                </c:pt>
                <c:pt idx="439">
                  <c:v>0.80786825251601102</c:v>
                </c:pt>
                <c:pt idx="440">
                  <c:v>0.80786825251601102</c:v>
                </c:pt>
                <c:pt idx="441">
                  <c:v>0.80741079597438203</c:v>
                </c:pt>
                <c:pt idx="442">
                  <c:v>0.80649588289112495</c:v>
                </c:pt>
                <c:pt idx="443">
                  <c:v>0.80626715462031096</c:v>
                </c:pt>
                <c:pt idx="444">
                  <c:v>0.80672461116194005</c:v>
                </c:pt>
                <c:pt idx="445">
                  <c:v>0.80558096980786797</c:v>
                </c:pt>
                <c:pt idx="446">
                  <c:v>0.80558096980786797</c:v>
                </c:pt>
                <c:pt idx="447">
                  <c:v>0.80603842634949696</c:v>
                </c:pt>
                <c:pt idx="448">
                  <c:v>0.80558096980786797</c:v>
                </c:pt>
                <c:pt idx="449">
                  <c:v>0.80558096980786797</c:v>
                </c:pt>
                <c:pt idx="450">
                  <c:v>0.80603842634949696</c:v>
                </c:pt>
                <c:pt idx="451">
                  <c:v>0.80672461116194005</c:v>
                </c:pt>
                <c:pt idx="452">
                  <c:v>0.80649588289112495</c:v>
                </c:pt>
                <c:pt idx="453">
                  <c:v>0.80672461116194005</c:v>
                </c:pt>
                <c:pt idx="454">
                  <c:v>0.80649588289112495</c:v>
                </c:pt>
                <c:pt idx="455">
                  <c:v>0.80695333943275405</c:v>
                </c:pt>
                <c:pt idx="456">
                  <c:v>0.80741079597438203</c:v>
                </c:pt>
                <c:pt idx="457">
                  <c:v>0.80809698078682501</c:v>
                </c:pt>
                <c:pt idx="458">
                  <c:v>0.80809698078682501</c:v>
                </c:pt>
                <c:pt idx="459">
                  <c:v>0.80809698078682501</c:v>
                </c:pt>
                <c:pt idx="460">
                  <c:v>0.80901189387008199</c:v>
                </c:pt>
                <c:pt idx="461">
                  <c:v>0.80901189387008199</c:v>
                </c:pt>
                <c:pt idx="462">
                  <c:v>0.808554437328454</c:v>
                </c:pt>
                <c:pt idx="463">
                  <c:v>0.80809698078682501</c:v>
                </c:pt>
                <c:pt idx="464">
                  <c:v>0.80878316559926799</c:v>
                </c:pt>
                <c:pt idx="465">
                  <c:v>0.80924062214089698</c:v>
                </c:pt>
                <c:pt idx="466">
                  <c:v>0.808554437328454</c:v>
                </c:pt>
                <c:pt idx="467">
                  <c:v>0.80832570905764001</c:v>
                </c:pt>
                <c:pt idx="468">
                  <c:v>0.80832570905764001</c:v>
                </c:pt>
                <c:pt idx="469">
                  <c:v>0.80786825251601102</c:v>
                </c:pt>
                <c:pt idx="470">
                  <c:v>0.80809698078682501</c:v>
                </c:pt>
                <c:pt idx="471">
                  <c:v>0.80763952424519703</c:v>
                </c:pt>
                <c:pt idx="472">
                  <c:v>0.80809698078682501</c:v>
                </c:pt>
                <c:pt idx="473">
                  <c:v>0.80786825251601102</c:v>
                </c:pt>
                <c:pt idx="474">
                  <c:v>0.808554437328454</c:v>
                </c:pt>
                <c:pt idx="475">
                  <c:v>0.80878316559926799</c:v>
                </c:pt>
                <c:pt idx="476">
                  <c:v>0.80809698078682501</c:v>
                </c:pt>
                <c:pt idx="477">
                  <c:v>0.80786825251601102</c:v>
                </c:pt>
                <c:pt idx="478">
                  <c:v>0.80695333943275405</c:v>
                </c:pt>
                <c:pt idx="479">
                  <c:v>0.80580969807868297</c:v>
                </c:pt>
                <c:pt idx="480">
                  <c:v>0.80512351326623999</c:v>
                </c:pt>
                <c:pt idx="481">
                  <c:v>0.80535224153705398</c:v>
                </c:pt>
                <c:pt idx="482">
                  <c:v>0.80558096980786797</c:v>
                </c:pt>
                <c:pt idx="483">
                  <c:v>0.80535224153705398</c:v>
                </c:pt>
                <c:pt idx="484">
                  <c:v>0.80535224153705398</c:v>
                </c:pt>
                <c:pt idx="485">
                  <c:v>0.80512351326623999</c:v>
                </c:pt>
                <c:pt idx="486">
                  <c:v>0.80512351326623999</c:v>
                </c:pt>
                <c:pt idx="487">
                  <c:v>0.80603842634949696</c:v>
                </c:pt>
                <c:pt idx="488">
                  <c:v>0.80649588289112495</c:v>
                </c:pt>
                <c:pt idx="489">
                  <c:v>0.80580969807868297</c:v>
                </c:pt>
                <c:pt idx="490">
                  <c:v>0.80489478499542499</c:v>
                </c:pt>
                <c:pt idx="491">
                  <c:v>0.804666056724611</c:v>
                </c:pt>
                <c:pt idx="492">
                  <c:v>0.80397987191216802</c:v>
                </c:pt>
                <c:pt idx="493">
                  <c:v>0.80443732845379701</c:v>
                </c:pt>
                <c:pt idx="494">
                  <c:v>0.804666056724611</c:v>
                </c:pt>
                <c:pt idx="495">
                  <c:v>0.804666056724611</c:v>
                </c:pt>
                <c:pt idx="496">
                  <c:v>0.80420860018298301</c:v>
                </c:pt>
                <c:pt idx="497">
                  <c:v>0.80489478499542499</c:v>
                </c:pt>
                <c:pt idx="498">
                  <c:v>0.80580969807868297</c:v>
                </c:pt>
                <c:pt idx="499">
                  <c:v>0.80626715462031096</c:v>
                </c:pt>
                <c:pt idx="500">
                  <c:v>0.80649588289112495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257-4C44-9E76-6548C8ED3157}"/>
            </c:ext>
          </c:extLst>
        </c:ser>
        <c:ser>
          <c:idx val="1"/>
          <c:order val="1"/>
          <c:tx>
            <c:strRef>
              <c:f>TCRU_Trials_Only!$D$1</c:f>
              <c:strCache>
                <c:ptCount val="1"/>
                <c:pt idx="0">
                  <c:v>Cohort 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TCRU_Trials_Only!$B$2:$B$502</c:f>
              <c:numCache>
                <c:formatCode>General</c:formatCode>
                <c:ptCount val="501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  <c:pt idx="7">
                  <c:v>28</c:v>
                </c:pt>
                <c:pt idx="8">
                  <c:v>32</c:v>
                </c:pt>
                <c:pt idx="9">
                  <c:v>36</c:v>
                </c:pt>
                <c:pt idx="10">
                  <c:v>40</c:v>
                </c:pt>
                <c:pt idx="11">
                  <c:v>44</c:v>
                </c:pt>
                <c:pt idx="12">
                  <c:v>48</c:v>
                </c:pt>
                <c:pt idx="13">
                  <c:v>52</c:v>
                </c:pt>
                <c:pt idx="14">
                  <c:v>56</c:v>
                </c:pt>
                <c:pt idx="15">
                  <c:v>60</c:v>
                </c:pt>
                <c:pt idx="16">
                  <c:v>64</c:v>
                </c:pt>
                <c:pt idx="17">
                  <c:v>68</c:v>
                </c:pt>
                <c:pt idx="18">
                  <c:v>72</c:v>
                </c:pt>
                <c:pt idx="19">
                  <c:v>76</c:v>
                </c:pt>
                <c:pt idx="20">
                  <c:v>80</c:v>
                </c:pt>
                <c:pt idx="21">
                  <c:v>84</c:v>
                </c:pt>
                <c:pt idx="22">
                  <c:v>88</c:v>
                </c:pt>
                <c:pt idx="23">
                  <c:v>92</c:v>
                </c:pt>
                <c:pt idx="24">
                  <c:v>96</c:v>
                </c:pt>
                <c:pt idx="25">
                  <c:v>100</c:v>
                </c:pt>
                <c:pt idx="26">
                  <c:v>104</c:v>
                </c:pt>
                <c:pt idx="27">
                  <c:v>108</c:v>
                </c:pt>
                <c:pt idx="28">
                  <c:v>112</c:v>
                </c:pt>
                <c:pt idx="29">
                  <c:v>116</c:v>
                </c:pt>
                <c:pt idx="30">
                  <c:v>120</c:v>
                </c:pt>
                <c:pt idx="31">
                  <c:v>124</c:v>
                </c:pt>
                <c:pt idx="32">
                  <c:v>128</c:v>
                </c:pt>
                <c:pt idx="33">
                  <c:v>132</c:v>
                </c:pt>
                <c:pt idx="34">
                  <c:v>136</c:v>
                </c:pt>
                <c:pt idx="35">
                  <c:v>140</c:v>
                </c:pt>
                <c:pt idx="36">
                  <c:v>144</c:v>
                </c:pt>
                <c:pt idx="37">
                  <c:v>148</c:v>
                </c:pt>
                <c:pt idx="38">
                  <c:v>152</c:v>
                </c:pt>
                <c:pt idx="39">
                  <c:v>156</c:v>
                </c:pt>
                <c:pt idx="40">
                  <c:v>160</c:v>
                </c:pt>
                <c:pt idx="41">
                  <c:v>164</c:v>
                </c:pt>
                <c:pt idx="42">
                  <c:v>168</c:v>
                </c:pt>
                <c:pt idx="43">
                  <c:v>172</c:v>
                </c:pt>
                <c:pt idx="44">
                  <c:v>176</c:v>
                </c:pt>
                <c:pt idx="45">
                  <c:v>180</c:v>
                </c:pt>
                <c:pt idx="46">
                  <c:v>184</c:v>
                </c:pt>
                <c:pt idx="47">
                  <c:v>188</c:v>
                </c:pt>
                <c:pt idx="48">
                  <c:v>192</c:v>
                </c:pt>
                <c:pt idx="49">
                  <c:v>196</c:v>
                </c:pt>
                <c:pt idx="50">
                  <c:v>200</c:v>
                </c:pt>
                <c:pt idx="51">
                  <c:v>204</c:v>
                </c:pt>
                <c:pt idx="52">
                  <c:v>208</c:v>
                </c:pt>
                <c:pt idx="53">
                  <c:v>212</c:v>
                </c:pt>
                <c:pt idx="54">
                  <c:v>216</c:v>
                </c:pt>
                <c:pt idx="55">
                  <c:v>220</c:v>
                </c:pt>
                <c:pt idx="56">
                  <c:v>224</c:v>
                </c:pt>
                <c:pt idx="57">
                  <c:v>228</c:v>
                </c:pt>
                <c:pt idx="58">
                  <c:v>232</c:v>
                </c:pt>
                <c:pt idx="59">
                  <c:v>236</c:v>
                </c:pt>
                <c:pt idx="60">
                  <c:v>240</c:v>
                </c:pt>
                <c:pt idx="61">
                  <c:v>244</c:v>
                </c:pt>
                <c:pt idx="62">
                  <c:v>248</c:v>
                </c:pt>
                <c:pt idx="63">
                  <c:v>252</c:v>
                </c:pt>
                <c:pt idx="64">
                  <c:v>256</c:v>
                </c:pt>
                <c:pt idx="65">
                  <c:v>260</c:v>
                </c:pt>
                <c:pt idx="66">
                  <c:v>264</c:v>
                </c:pt>
                <c:pt idx="67">
                  <c:v>268</c:v>
                </c:pt>
                <c:pt idx="68">
                  <c:v>272</c:v>
                </c:pt>
                <c:pt idx="69">
                  <c:v>276</c:v>
                </c:pt>
                <c:pt idx="70">
                  <c:v>280</c:v>
                </c:pt>
                <c:pt idx="71">
                  <c:v>284</c:v>
                </c:pt>
                <c:pt idx="72">
                  <c:v>288</c:v>
                </c:pt>
                <c:pt idx="73">
                  <c:v>292</c:v>
                </c:pt>
                <c:pt idx="74">
                  <c:v>296</c:v>
                </c:pt>
                <c:pt idx="75">
                  <c:v>300</c:v>
                </c:pt>
                <c:pt idx="76">
                  <c:v>304</c:v>
                </c:pt>
                <c:pt idx="77">
                  <c:v>308</c:v>
                </c:pt>
                <c:pt idx="78">
                  <c:v>312</c:v>
                </c:pt>
                <c:pt idx="79">
                  <c:v>316</c:v>
                </c:pt>
                <c:pt idx="80">
                  <c:v>320</c:v>
                </c:pt>
                <c:pt idx="81">
                  <c:v>324</c:v>
                </c:pt>
                <c:pt idx="82">
                  <c:v>328</c:v>
                </c:pt>
                <c:pt idx="83">
                  <c:v>332</c:v>
                </c:pt>
                <c:pt idx="84">
                  <c:v>336</c:v>
                </c:pt>
                <c:pt idx="85">
                  <c:v>340</c:v>
                </c:pt>
                <c:pt idx="86">
                  <c:v>344</c:v>
                </c:pt>
                <c:pt idx="87">
                  <c:v>348</c:v>
                </c:pt>
                <c:pt idx="88">
                  <c:v>352</c:v>
                </c:pt>
                <c:pt idx="89">
                  <c:v>356</c:v>
                </c:pt>
                <c:pt idx="90">
                  <c:v>360</c:v>
                </c:pt>
                <c:pt idx="91">
                  <c:v>364</c:v>
                </c:pt>
                <c:pt idx="92">
                  <c:v>368</c:v>
                </c:pt>
                <c:pt idx="93">
                  <c:v>372</c:v>
                </c:pt>
                <c:pt idx="94">
                  <c:v>376</c:v>
                </c:pt>
                <c:pt idx="95">
                  <c:v>380</c:v>
                </c:pt>
                <c:pt idx="96">
                  <c:v>384</c:v>
                </c:pt>
                <c:pt idx="97">
                  <c:v>388</c:v>
                </c:pt>
                <c:pt idx="98">
                  <c:v>392</c:v>
                </c:pt>
                <c:pt idx="99">
                  <c:v>396</c:v>
                </c:pt>
                <c:pt idx="100">
                  <c:v>400</c:v>
                </c:pt>
                <c:pt idx="101">
                  <c:v>404</c:v>
                </c:pt>
                <c:pt idx="102">
                  <c:v>408</c:v>
                </c:pt>
                <c:pt idx="103">
                  <c:v>412</c:v>
                </c:pt>
                <c:pt idx="104">
                  <c:v>416</c:v>
                </c:pt>
                <c:pt idx="105">
                  <c:v>420</c:v>
                </c:pt>
                <c:pt idx="106">
                  <c:v>424</c:v>
                </c:pt>
                <c:pt idx="107">
                  <c:v>428</c:v>
                </c:pt>
                <c:pt idx="108">
                  <c:v>432</c:v>
                </c:pt>
                <c:pt idx="109">
                  <c:v>436</c:v>
                </c:pt>
                <c:pt idx="110">
                  <c:v>440</c:v>
                </c:pt>
                <c:pt idx="111">
                  <c:v>444</c:v>
                </c:pt>
                <c:pt idx="112">
                  <c:v>448</c:v>
                </c:pt>
                <c:pt idx="113">
                  <c:v>452</c:v>
                </c:pt>
                <c:pt idx="114">
                  <c:v>456</c:v>
                </c:pt>
                <c:pt idx="115">
                  <c:v>460</c:v>
                </c:pt>
                <c:pt idx="116">
                  <c:v>464</c:v>
                </c:pt>
                <c:pt idx="117">
                  <c:v>468</c:v>
                </c:pt>
                <c:pt idx="118">
                  <c:v>472</c:v>
                </c:pt>
                <c:pt idx="119">
                  <c:v>476</c:v>
                </c:pt>
                <c:pt idx="120">
                  <c:v>480</c:v>
                </c:pt>
                <c:pt idx="121">
                  <c:v>484</c:v>
                </c:pt>
                <c:pt idx="122">
                  <c:v>488</c:v>
                </c:pt>
                <c:pt idx="123">
                  <c:v>492</c:v>
                </c:pt>
                <c:pt idx="124">
                  <c:v>496</c:v>
                </c:pt>
                <c:pt idx="125">
                  <c:v>500</c:v>
                </c:pt>
                <c:pt idx="126">
                  <c:v>504</c:v>
                </c:pt>
                <c:pt idx="127">
                  <c:v>508</c:v>
                </c:pt>
                <c:pt idx="128">
                  <c:v>512</c:v>
                </c:pt>
                <c:pt idx="129">
                  <c:v>516</c:v>
                </c:pt>
                <c:pt idx="130">
                  <c:v>520</c:v>
                </c:pt>
                <c:pt idx="131">
                  <c:v>524</c:v>
                </c:pt>
                <c:pt idx="132">
                  <c:v>528</c:v>
                </c:pt>
                <c:pt idx="133">
                  <c:v>532</c:v>
                </c:pt>
                <c:pt idx="134">
                  <c:v>536</c:v>
                </c:pt>
                <c:pt idx="135">
                  <c:v>540</c:v>
                </c:pt>
                <c:pt idx="136">
                  <c:v>544</c:v>
                </c:pt>
                <c:pt idx="137">
                  <c:v>548</c:v>
                </c:pt>
                <c:pt idx="138">
                  <c:v>552</c:v>
                </c:pt>
                <c:pt idx="139">
                  <c:v>556</c:v>
                </c:pt>
                <c:pt idx="140">
                  <c:v>560</c:v>
                </c:pt>
                <c:pt idx="141">
                  <c:v>564</c:v>
                </c:pt>
                <c:pt idx="142">
                  <c:v>568</c:v>
                </c:pt>
                <c:pt idx="143">
                  <c:v>572</c:v>
                </c:pt>
                <c:pt idx="144">
                  <c:v>576</c:v>
                </c:pt>
                <c:pt idx="145">
                  <c:v>580</c:v>
                </c:pt>
                <c:pt idx="146">
                  <c:v>584</c:v>
                </c:pt>
                <c:pt idx="147">
                  <c:v>588</c:v>
                </c:pt>
                <c:pt idx="148">
                  <c:v>592</c:v>
                </c:pt>
                <c:pt idx="149">
                  <c:v>596</c:v>
                </c:pt>
                <c:pt idx="150">
                  <c:v>600</c:v>
                </c:pt>
                <c:pt idx="151">
                  <c:v>604</c:v>
                </c:pt>
                <c:pt idx="152">
                  <c:v>608</c:v>
                </c:pt>
                <c:pt idx="153">
                  <c:v>612</c:v>
                </c:pt>
                <c:pt idx="154">
                  <c:v>616</c:v>
                </c:pt>
                <c:pt idx="155">
                  <c:v>620</c:v>
                </c:pt>
                <c:pt idx="156">
                  <c:v>624</c:v>
                </c:pt>
                <c:pt idx="157">
                  <c:v>628</c:v>
                </c:pt>
                <c:pt idx="158">
                  <c:v>632</c:v>
                </c:pt>
                <c:pt idx="159">
                  <c:v>636</c:v>
                </c:pt>
                <c:pt idx="160">
                  <c:v>640</c:v>
                </c:pt>
                <c:pt idx="161">
                  <c:v>644</c:v>
                </c:pt>
                <c:pt idx="162">
                  <c:v>648</c:v>
                </c:pt>
                <c:pt idx="163">
                  <c:v>652</c:v>
                </c:pt>
                <c:pt idx="164">
                  <c:v>656</c:v>
                </c:pt>
                <c:pt idx="165">
                  <c:v>660</c:v>
                </c:pt>
                <c:pt idx="166">
                  <c:v>664</c:v>
                </c:pt>
                <c:pt idx="167">
                  <c:v>668</c:v>
                </c:pt>
                <c:pt idx="168">
                  <c:v>672</c:v>
                </c:pt>
                <c:pt idx="169">
                  <c:v>676</c:v>
                </c:pt>
                <c:pt idx="170">
                  <c:v>680</c:v>
                </c:pt>
                <c:pt idx="171">
                  <c:v>684</c:v>
                </c:pt>
                <c:pt idx="172">
                  <c:v>688</c:v>
                </c:pt>
                <c:pt idx="173">
                  <c:v>692</c:v>
                </c:pt>
                <c:pt idx="174">
                  <c:v>696</c:v>
                </c:pt>
                <c:pt idx="175">
                  <c:v>700</c:v>
                </c:pt>
                <c:pt idx="176">
                  <c:v>704</c:v>
                </c:pt>
                <c:pt idx="177">
                  <c:v>708</c:v>
                </c:pt>
                <c:pt idx="178">
                  <c:v>712</c:v>
                </c:pt>
                <c:pt idx="179">
                  <c:v>716</c:v>
                </c:pt>
                <c:pt idx="180">
                  <c:v>720</c:v>
                </c:pt>
                <c:pt idx="181">
                  <c:v>724</c:v>
                </c:pt>
                <c:pt idx="182">
                  <c:v>728</c:v>
                </c:pt>
                <c:pt idx="183">
                  <c:v>732</c:v>
                </c:pt>
                <c:pt idx="184">
                  <c:v>736</c:v>
                </c:pt>
                <c:pt idx="185">
                  <c:v>740</c:v>
                </c:pt>
                <c:pt idx="186">
                  <c:v>744</c:v>
                </c:pt>
                <c:pt idx="187">
                  <c:v>748</c:v>
                </c:pt>
                <c:pt idx="188">
                  <c:v>752</c:v>
                </c:pt>
                <c:pt idx="189">
                  <c:v>756</c:v>
                </c:pt>
                <c:pt idx="190">
                  <c:v>760</c:v>
                </c:pt>
                <c:pt idx="191">
                  <c:v>764</c:v>
                </c:pt>
                <c:pt idx="192">
                  <c:v>768</c:v>
                </c:pt>
                <c:pt idx="193">
                  <c:v>772</c:v>
                </c:pt>
                <c:pt idx="194">
                  <c:v>776</c:v>
                </c:pt>
                <c:pt idx="195">
                  <c:v>780</c:v>
                </c:pt>
                <c:pt idx="196">
                  <c:v>784</c:v>
                </c:pt>
                <c:pt idx="197">
                  <c:v>788</c:v>
                </c:pt>
                <c:pt idx="198">
                  <c:v>792</c:v>
                </c:pt>
                <c:pt idx="199">
                  <c:v>796</c:v>
                </c:pt>
                <c:pt idx="200">
                  <c:v>800</c:v>
                </c:pt>
                <c:pt idx="201">
                  <c:v>804</c:v>
                </c:pt>
                <c:pt idx="202">
                  <c:v>808</c:v>
                </c:pt>
                <c:pt idx="203">
                  <c:v>812</c:v>
                </c:pt>
                <c:pt idx="204">
                  <c:v>816</c:v>
                </c:pt>
                <c:pt idx="205">
                  <c:v>820</c:v>
                </c:pt>
                <c:pt idx="206">
                  <c:v>824</c:v>
                </c:pt>
                <c:pt idx="207">
                  <c:v>828</c:v>
                </c:pt>
                <c:pt idx="208">
                  <c:v>832</c:v>
                </c:pt>
                <c:pt idx="209">
                  <c:v>836</c:v>
                </c:pt>
                <c:pt idx="210">
                  <c:v>840</c:v>
                </c:pt>
                <c:pt idx="211">
                  <c:v>844</c:v>
                </c:pt>
                <c:pt idx="212">
                  <c:v>848</c:v>
                </c:pt>
                <c:pt idx="213">
                  <c:v>852</c:v>
                </c:pt>
                <c:pt idx="214">
                  <c:v>856</c:v>
                </c:pt>
                <c:pt idx="215">
                  <c:v>860</c:v>
                </c:pt>
                <c:pt idx="216">
                  <c:v>864</c:v>
                </c:pt>
                <c:pt idx="217">
                  <c:v>868</c:v>
                </c:pt>
                <c:pt idx="218">
                  <c:v>872</c:v>
                </c:pt>
                <c:pt idx="219">
                  <c:v>876</c:v>
                </c:pt>
                <c:pt idx="220">
                  <c:v>880</c:v>
                </c:pt>
                <c:pt idx="221">
                  <c:v>884</c:v>
                </c:pt>
                <c:pt idx="222">
                  <c:v>888</c:v>
                </c:pt>
                <c:pt idx="223">
                  <c:v>892</c:v>
                </c:pt>
                <c:pt idx="224">
                  <c:v>896</c:v>
                </c:pt>
                <c:pt idx="225">
                  <c:v>900</c:v>
                </c:pt>
                <c:pt idx="226">
                  <c:v>904</c:v>
                </c:pt>
                <c:pt idx="227">
                  <c:v>908</c:v>
                </c:pt>
                <c:pt idx="228">
                  <c:v>912</c:v>
                </c:pt>
                <c:pt idx="229">
                  <c:v>916</c:v>
                </c:pt>
                <c:pt idx="230">
                  <c:v>920</c:v>
                </c:pt>
                <c:pt idx="231">
                  <c:v>924</c:v>
                </c:pt>
                <c:pt idx="232">
                  <c:v>928</c:v>
                </c:pt>
                <c:pt idx="233">
                  <c:v>932</c:v>
                </c:pt>
                <c:pt idx="234">
                  <c:v>936</c:v>
                </c:pt>
                <c:pt idx="235">
                  <c:v>940</c:v>
                </c:pt>
                <c:pt idx="236">
                  <c:v>944</c:v>
                </c:pt>
                <c:pt idx="237">
                  <c:v>948</c:v>
                </c:pt>
                <c:pt idx="238">
                  <c:v>952</c:v>
                </c:pt>
                <c:pt idx="239">
                  <c:v>956</c:v>
                </c:pt>
                <c:pt idx="240">
                  <c:v>960</c:v>
                </c:pt>
                <c:pt idx="241">
                  <c:v>964</c:v>
                </c:pt>
                <c:pt idx="242">
                  <c:v>968</c:v>
                </c:pt>
                <c:pt idx="243">
                  <c:v>972</c:v>
                </c:pt>
                <c:pt idx="244">
                  <c:v>976</c:v>
                </c:pt>
                <c:pt idx="245">
                  <c:v>980</c:v>
                </c:pt>
                <c:pt idx="246">
                  <c:v>984</c:v>
                </c:pt>
                <c:pt idx="247">
                  <c:v>988</c:v>
                </c:pt>
                <c:pt idx="248">
                  <c:v>992</c:v>
                </c:pt>
                <c:pt idx="249">
                  <c:v>996</c:v>
                </c:pt>
                <c:pt idx="250">
                  <c:v>1000</c:v>
                </c:pt>
                <c:pt idx="251">
                  <c:v>1004</c:v>
                </c:pt>
                <c:pt idx="252">
                  <c:v>1008</c:v>
                </c:pt>
                <c:pt idx="253">
                  <c:v>1012</c:v>
                </c:pt>
                <c:pt idx="254">
                  <c:v>1016</c:v>
                </c:pt>
                <c:pt idx="255">
                  <c:v>1020</c:v>
                </c:pt>
                <c:pt idx="256">
                  <c:v>1024</c:v>
                </c:pt>
                <c:pt idx="257">
                  <c:v>1028</c:v>
                </c:pt>
                <c:pt idx="258">
                  <c:v>1032</c:v>
                </c:pt>
                <c:pt idx="259">
                  <c:v>1036</c:v>
                </c:pt>
                <c:pt idx="260">
                  <c:v>1040</c:v>
                </c:pt>
                <c:pt idx="261">
                  <c:v>1044</c:v>
                </c:pt>
                <c:pt idx="262">
                  <c:v>1048</c:v>
                </c:pt>
                <c:pt idx="263">
                  <c:v>1052</c:v>
                </c:pt>
                <c:pt idx="264">
                  <c:v>1056</c:v>
                </c:pt>
                <c:pt idx="265">
                  <c:v>1060</c:v>
                </c:pt>
                <c:pt idx="266">
                  <c:v>1064</c:v>
                </c:pt>
                <c:pt idx="267">
                  <c:v>1068</c:v>
                </c:pt>
                <c:pt idx="268">
                  <c:v>1072</c:v>
                </c:pt>
                <c:pt idx="269">
                  <c:v>1076</c:v>
                </c:pt>
                <c:pt idx="270">
                  <c:v>1080</c:v>
                </c:pt>
                <c:pt idx="271">
                  <c:v>1084</c:v>
                </c:pt>
                <c:pt idx="272">
                  <c:v>1088</c:v>
                </c:pt>
                <c:pt idx="273">
                  <c:v>1092</c:v>
                </c:pt>
                <c:pt idx="274">
                  <c:v>1096</c:v>
                </c:pt>
                <c:pt idx="275">
                  <c:v>1100</c:v>
                </c:pt>
                <c:pt idx="276">
                  <c:v>1104</c:v>
                </c:pt>
                <c:pt idx="277">
                  <c:v>1108</c:v>
                </c:pt>
                <c:pt idx="278">
                  <c:v>1112</c:v>
                </c:pt>
                <c:pt idx="279">
                  <c:v>1116</c:v>
                </c:pt>
                <c:pt idx="280">
                  <c:v>1120</c:v>
                </c:pt>
                <c:pt idx="281">
                  <c:v>1124</c:v>
                </c:pt>
                <c:pt idx="282">
                  <c:v>1128</c:v>
                </c:pt>
                <c:pt idx="283">
                  <c:v>1132</c:v>
                </c:pt>
                <c:pt idx="284">
                  <c:v>1136</c:v>
                </c:pt>
                <c:pt idx="285">
                  <c:v>1140</c:v>
                </c:pt>
                <c:pt idx="286">
                  <c:v>1144</c:v>
                </c:pt>
                <c:pt idx="287">
                  <c:v>1148</c:v>
                </c:pt>
                <c:pt idx="288">
                  <c:v>1152</c:v>
                </c:pt>
                <c:pt idx="289">
                  <c:v>1156</c:v>
                </c:pt>
                <c:pt idx="290">
                  <c:v>1160</c:v>
                </c:pt>
                <c:pt idx="291">
                  <c:v>1164</c:v>
                </c:pt>
                <c:pt idx="292">
                  <c:v>1168</c:v>
                </c:pt>
                <c:pt idx="293">
                  <c:v>1172</c:v>
                </c:pt>
                <c:pt idx="294">
                  <c:v>1176</c:v>
                </c:pt>
                <c:pt idx="295">
                  <c:v>1180</c:v>
                </c:pt>
                <c:pt idx="296">
                  <c:v>1184</c:v>
                </c:pt>
                <c:pt idx="297">
                  <c:v>1188</c:v>
                </c:pt>
                <c:pt idx="298">
                  <c:v>1192</c:v>
                </c:pt>
                <c:pt idx="299">
                  <c:v>1196</c:v>
                </c:pt>
                <c:pt idx="300">
                  <c:v>1200</c:v>
                </c:pt>
                <c:pt idx="301">
                  <c:v>1204</c:v>
                </c:pt>
                <c:pt idx="302">
                  <c:v>1208</c:v>
                </c:pt>
                <c:pt idx="303">
                  <c:v>1212</c:v>
                </c:pt>
                <c:pt idx="304">
                  <c:v>1216</c:v>
                </c:pt>
                <c:pt idx="305">
                  <c:v>1220</c:v>
                </c:pt>
                <c:pt idx="306">
                  <c:v>1224</c:v>
                </c:pt>
                <c:pt idx="307">
                  <c:v>1228</c:v>
                </c:pt>
                <c:pt idx="308">
                  <c:v>1232</c:v>
                </c:pt>
                <c:pt idx="309">
                  <c:v>1236</c:v>
                </c:pt>
                <c:pt idx="310">
                  <c:v>1240</c:v>
                </c:pt>
                <c:pt idx="311">
                  <c:v>1244</c:v>
                </c:pt>
                <c:pt idx="312">
                  <c:v>1248</c:v>
                </c:pt>
                <c:pt idx="313">
                  <c:v>1252</c:v>
                </c:pt>
                <c:pt idx="314">
                  <c:v>1256</c:v>
                </c:pt>
                <c:pt idx="315">
                  <c:v>1260</c:v>
                </c:pt>
                <c:pt idx="316">
                  <c:v>1264</c:v>
                </c:pt>
                <c:pt idx="317">
                  <c:v>1268</c:v>
                </c:pt>
                <c:pt idx="318">
                  <c:v>1272</c:v>
                </c:pt>
                <c:pt idx="319">
                  <c:v>1276</c:v>
                </c:pt>
                <c:pt idx="320">
                  <c:v>1280</c:v>
                </c:pt>
                <c:pt idx="321">
                  <c:v>1284</c:v>
                </c:pt>
                <c:pt idx="322">
                  <c:v>1288</c:v>
                </c:pt>
                <c:pt idx="323">
                  <c:v>1292</c:v>
                </c:pt>
                <c:pt idx="324">
                  <c:v>1296</c:v>
                </c:pt>
                <c:pt idx="325">
                  <c:v>1300</c:v>
                </c:pt>
                <c:pt idx="326">
                  <c:v>1304</c:v>
                </c:pt>
                <c:pt idx="327">
                  <c:v>1308</c:v>
                </c:pt>
                <c:pt idx="328">
                  <c:v>1312</c:v>
                </c:pt>
                <c:pt idx="329">
                  <c:v>1316</c:v>
                </c:pt>
                <c:pt idx="330">
                  <c:v>1320</c:v>
                </c:pt>
                <c:pt idx="331">
                  <c:v>1324</c:v>
                </c:pt>
                <c:pt idx="332">
                  <c:v>1328</c:v>
                </c:pt>
                <c:pt idx="333">
                  <c:v>1332</c:v>
                </c:pt>
                <c:pt idx="334">
                  <c:v>1336</c:v>
                </c:pt>
                <c:pt idx="335">
                  <c:v>1340</c:v>
                </c:pt>
                <c:pt idx="336">
                  <c:v>1344</c:v>
                </c:pt>
                <c:pt idx="337">
                  <c:v>1348</c:v>
                </c:pt>
                <c:pt idx="338">
                  <c:v>1352</c:v>
                </c:pt>
                <c:pt idx="339">
                  <c:v>1356</c:v>
                </c:pt>
                <c:pt idx="340">
                  <c:v>1360</c:v>
                </c:pt>
                <c:pt idx="341">
                  <c:v>1364</c:v>
                </c:pt>
                <c:pt idx="342">
                  <c:v>1368</c:v>
                </c:pt>
                <c:pt idx="343">
                  <c:v>1372</c:v>
                </c:pt>
                <c:pt idx="344">
                  <c:v>1376</c:v>
                </c:pt>
                <c:pt idx="345">
                  <c:v>1380</c:v>
                </c:pt>
                <c:pt idx="346">
                  <c:v>1384</c:v>
                </c:pt>
                <c:pt idx="347">
                  <c:v>1388</c:v>
                </c:pt>
                <c:pt idx="348">
                  <c:v>1392</c:v>
                </c:pt>
                <c:pt idx="349">
                  <c:v>1396</c:v>
                </c:pt>
                <c:pt idx="350">
                  <c:v>1400</c:v>
                </c:pt>
                <c:pt idx="351">
                  <c:v>1404</c:v>
                </c:pt>
                <c:pt idx="352">
                  <c:v>1408</c:v>
                </c:pt>
                <c:pt idx="353">
                  <c:v>1412</c:v>
                </c:pt>
                <c:pt idx="354">
                  <c:v>1416</c:v>
                </c:pt>
                <c:pt idx="355">
                  <c:v>1420</c:v>
                </c:pt>
                <c:pt idx="356">
                  <c:v>1424</c:v>
                </c:pt>
                <c:pt idx="357">
                  <c:v>1428</c:v>
                </c:pt>
                <c:pt idx="358">
                  <c:v>1432</c:v>
                </c:pt>
                <c:pt idx="359">
                  <c:v>1436</c:v>
                </c:pt>
                <c:pt idx="360">
                  <c:v>1440</c:v>
                </c:pt>
                <c:pt idx="361">
                  <c:v>1444</c:v>
                </c:pt>
                <c:pt idx="362">
                  <c:v>1448</c:v>
                </c:pt>
                <c:pt idx="363">
                  <c:v>1452</c:v>
                </c:pt>
                <c:pt idx="364">
                  <c:v>1456</c:v>
                </c:pt>
                <c:pt idx="365">
                  <c:v>1460</c:v>
                </c:pt>
                <c:pt idx="366">
                  <c:v>1464</c:v>
                </c:pt>
                <c:pt idx="367">
                  <c:v>1468</c:v>
                </c:pt>
                <c:pt idx="368">
                  <c:v>1472</c:v>
                </c:pt>
                <c:pt idx="369">
                  <c:v>1476</c:v>
                </c:pt>
                <c:pt idx="370">
                  <c:v>1480</c:v>
                </c:pt>
                <c:pt idx="371">
                  <c:v>1484</c:v>
                </c:pt>
                <c:pt idx="372">
                  <c:v>1488</c:v>
                </c:pt>
                <c:pt idx="373">
                  <c:v>1492</c:v>
                </c:pt>
                <c:pt idx="374">
                  <c:v>1496</c:v>
                </c:pt>
                <c:pt idx="375">
                  <c:v>1500</c:v>
                </c:pt>
                <c:pt idx="376">
                  <c:v>1504</c:v>
                </c:pt>
                <c:pt idx="377">
                  <c:v>1508</c:v>
                </c:pt>
                <c:pt idx="378">
                  <c:v>1512</c:v>
                </c:pt>
                <c:pt idx="379">
                  <c:v>1516</c:v>
                </c:pt>
                <c:pt idx="380">
                  <c:v>1520</c:v>
                </c:pt>
                <c:pt idx="381">
                  <c:v>1524</c:v>
                </c:pt>
                <c:pt idx="382">
                  <c:v>1528</c:v>
                </c:pt>
                <c:pt idx="383">
                  <c:v>1532</c:v>
                </c:pt>
                <c:pt idx="384">
                  <c:v>1536</c:v>
                </c:pt>
                <c:pt idx="385">
                  <c:v>1540</c:v>
                </c:pt>
                <c:pt idx="386">
                  <c:v>1544</c:v>
                </c:pt>
                <c:pt idx="387">
                  <c:v>1548</c:v>
                </c:pt>
                <c:pt idx="388">
                  <c:v>1552</c:v>
                </c:pt>
                <c:pt idx="389">
                  <c:v>1556</c:v>
                </c:pt>
                <c:pt idx="390">
                  <c:v>1560</c:v>
                </c:pt>
                <c:pt idx="391">
                  <c:v>1564</c:v>
                </c:pt>
                <c:pt idx="392">
                  <c:v>1568</c:v>
                </c:pt>
                <c:pt idx="393">
                  <c:v>1572</c:v>
                </c:pt>
                <c:pt idx="394">
                  <c:v>1576</c:v>
                </c:pt>
                <c:pt idx="395">
                  <c:v>1580</c:v>
                </c:pt>
                <c:pt idx="396">
                  <c:v>1584</c:v>
                </c:pt>
                <c:pt idx="397">
                  <c:v>1588</c:v>
                </c:pt>
                <c:pt idx="398">
                  <c:v>1592</c:v>
                </c:pt>
                <c:pt idx="399">
                  <c:v>1596</c:v>
                </c:pt>
                <c:pt idx="400">
                  <c:v>1600</c:v>
                </c:pt>
                <c:pt idx="401">
                  <c:v>1604</c:v>
                </c:pt>
                <c:pt idx="402">
                  <c:v>1608</c:v>
                </c:pt>
                <c:pt idx="403">
                  <c:v>1612</c:v>
                </c:pt>
                <c:pt idx="404">
                  <c:v>1616</c:v>
                </c:pt>
                <c:pt idx="405">
                  <c:v>1620</c:v>
                </c:pt>
                <c:pt idx="406">
                  <c:v>1624</c:v>
                </c:pt>
                <c:pt idx="407">
                  <c:v>1628</c:v>
                </c:pt>
                <c:pt idx="408">
                  <c:v>1632</c:v>
                </c:pt>
                <c:pt idx="409">
                  <c:v>1636</c:v>
                </c:pt>
                <c:pt idx="410">
                  <c:v>1640</c:v>
                </c:pt>
                <c:pt idx="411">
                  <c:v>1644</c:v>
                </c:pt>
                <c:pt idx="412">
                  <c:v>1648</c:v>
                </c:pt>
                <c:pt idx="413">
                  <c:v>1652</c:v>
                </c:pt>
                <c:pt idx="414">
                  <c:v>1656</c:v>
                </c:pt>
                <c:pt idx="415">
                  <c:v>1660</c:v>
                </c:pt>
                <c:pt idx="416">
                  <c:v>1664</c:v>
                </c:pt>
                <c:pt idx="417">
                  <c:v>1668</c:v>
                </c:pt>
                <c:pt idx="418">
                  <c:v>1672</c:v>
                </c:pt>
                <c:pt idx="419">
                  <c:v>1676</c:v>
                </c:pt>
                <c:pt idx="420">
                  <c:v>1680</c:v>
                </c:pt>
                <c:pt idx="421">
                  <c:v>1684</c:v>
                </c:pt>
                <c:pt idx="422">
                  <c:v>1688</c:v>
                </c:pt>
                <c:pt idx="423">
                  <c:v>1692</c:v>
                </c:pt>
                <c:pt idx="424">
                  <c:v>1696</c:v>
                </c:pt>
                <c:pt idx="425">
                  <c:v>1700</c:v>
                </c:pt>
                <c:pt idx="426">
                  <c:v>1704</c:v>
                </c:pt>
                <c:pt idx="427">
                  <c:v>1708</c:v>
                </c:pt>
                <c:pt idx="428">
                  <c:v>1712</c:v>
                </c:pt>
                <c:pt idx="429">
                  <c:v>1716</c:v>
                </c:pt>
                <c:pt idx="430">
                  <c:v>1720</c:v>
                </c:pt>
                <c:pt idx="431">
                  <c:v>1724</c:v>
                </c:pt>
                <c:pt idx="432">
                  <c:v>1728</c:v>
                </c:pt>
                <c:pt idx="433">
                  <c:v>1732</c:v>
                </c:pt>
                <c:pt idx="434">
                  <c:v>1736</c:v>
                </c:pt>
                <c:pt idx="435">
                  <c:v>1740</c:v>
                </c:pt>
                <c:pt idx="436">
                  <c:v>1744</c:v>
                </c:pt>
                <c:pt idx="437">
                  <c:v>1748</c:v>
                </c:pt>
                <c:pt idx="438">
                  <c:v>1752</c:v>
                </c:pt>
                <c:pt idx="439">
                  <c:v>1756</c:v>
                </c:pt>
                <c:pt idx="440">
                  <c:v>1760</c:v>
                </c:pt>
                <c:pt idx="441">
                  <c:v>1764</c:v>
                </c:pt>
                <c:pt idx="442">
                  <c:v>1768</c:v>
                </c:pt>
                <c:pt idx="443">
                  <c:v>1772</c:v>
                </c:pt>
                <c:pt idx="444">
                  <c:v>1776</c:v>
                </c:pt>
                <c:pt idx="445">
                  <c:v>1780</c:v>
                </c:pt>
                <c:pt idx="446">
                  <c:v>1784</c:v>
                </c:pt>
                <c:pt idx="447">
                  <c:v>1788</c:v>
                </c:pt>
                <c:pt idx="448">
                  <c:v>1792</c:v>
                </c:pt>
                <c:pt idx="449">
                  <c:v>1796</c:v>
                </c:pt>
                <c:pt idx="450">
                  <c:v>1800</c:v>
                </c:pt>
                <c:pt idx="451">
                  <c:v>1804</c:v>
                </c:pt>
                <c:pt idx="452">
                  <c:v>1808</c:v>
                </c:pt>
                <c:pt idx="453">
                  <c:v>1812</c:v>
                </c:pt>
                <c:pt idx="454">
                  <c:v>1816</c:v>
                </c:pt>
                <c:pt idx="455">
                  <c:v>1820</c:v>
                </c:pt>
                <c:pt idx="456">
                  <c:v>1824</c:v>
                </c:pt>
                <c:pt idx="457">
                  <c:v>1828</c:v>
                </c:pt>
                <c:pt idx="458">
                  <c:v>1832</c:v>
                </c:pt>
                <c:pt idx="459">
                  <c:v>1836</c:v>
                </c:pt>
                <c:pt idx="460">
                  <c:v>1840</c:v>
                </c:pt>
                <c:pt idx="461">
                  <c:v>1844</c:v>
                </c:pt>
                <c:pt idx="462">
                  <c:v>1848</c:v>
                </c:pt>
                <c:pt idx="463">
                  <c:v>1852</c:v>
                </c:pt>
                <c:pt idx="464">
                  <c:v>1856</c:v>
                </c:pt>
                <c:pt idx="465">
                  <c:v>1860</c:v>
                </c:pt>
                <c:pt idx="466">
                  <c:v>1864</c:v>
                </c:pt>
                <c:pt idx="467">
                  <c:v>1868</c:v>
                </c:pt>
                <c:pt idx="468">
                  <c:v>1872</c:v>
                </c:pt>
                <c:pt idx="469">
                  <c:v>1876</c:v>
                </c:pt>
                <c:pt idx="470">
                  <c:v>1880</c:v>
                </c:pt>
                <c:pt idx="471">
                  <c:v>1884</c:v>
                </c:pt>
                <c:pt idx="472">
                  <c:v>1888</c:v>
                </c:pt>
                <c:pt idx="473">
                  <c:v>1892</c:v>
                </c:pt>
                <c:pt idx="474">
                  <c:v>1896</c:v>
                </c:pt>
                <c:pt idx="475">
                  <c:v>1900</c:v>
                </c:pt>
                <c:pt idx="476">
                  <c:v>1904</c:v>
                </c:pt>
                <c:pt idx="477">
                  <c:v>1908</c:v>
                </c:pt>
                <c:pt idx="478">
                  <c:v>1912</c:v>
                </c:pt>
                <c:pt idx="479">
                  <c:v>1916</c:v>
                </c:pt>
                <c:pt idx="480">
                  <c:v>1920</c:v>
                </c:pt>
                <c:pt idx="481">
                  <c:v>1924</c:v>
                </c:pt>
                <c:pt idx="482">
                  <c:v>1928</c:v>
                </c:pt>
                <c:pt idx="483">
                  <c:v>1932</c:v>
                </c:pt>
                <c:pt idx="484">
                  <c:v>1936</c:v>
                </c:pt>
                <c:pt idx="485">
                  <c:v>1940</c:v>
                </c:pt>
                <c:pt idx="486">
                  <c:v>1944</c:v>
                </c:pt>
                <c:pt idx="487">
                  <c:v>1948</c:v>
                </c:pt>
                <c:pt idx="488">
                  <c:v>1952</c:v>
                </c:pt>
                <c:pt idx="489">
                  <c:v>1956</c:v>
                </c:pt>
                <c:pt idx="490">
                  <c:v>1960</c:v>
                </c:pt>
                <c:pt idx="491">
                  <c:v>1964</c:v>
                </c:pt>
                <c:pt idx="492">
                  <c:v>1968</c:v>
                </c:pt>
                <c:pt idx="493">
                  <c:v>1972</c:v>
                </c:pt>
                <c:pt idx="494">
                  <c:v>1976</c:v>
                </c:pt>
                <c:pt idx="495">
                  <c:v>1980</c:v>
                </c:pt>
                <c:pt idx="496">
                  <c:v>1984</c:v>
                </c:pt>
                <c:pt idx="497">
                  <c:v>1988</c:v>
                </c:pt>
                <c:pt idx="498">
                  <c:v>1992</c:v>
                </c:pt>
                <c:pt idx="499">
                  <c:v>1996</c:v>
                </c:pt>
                <c:pt idx="500">
                  <c:v>2000</c:v>
                </c:pt>
              </c:numCache>
            </c:numRef>
          </c:xVal>
          <c:yVal>
            <c:numRef>
              <c:f>TCRU_Trials_Only!$D$2:$D$502</c:f>
              <c:numCache>
                <c:formatCode>General</c:formatCode>
                <c:ptCount val="5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1.37236962488564E-3</c:v>
                </c:pt>
                <c:pt idx="77">
                  <c:v>3.2021957913998199E-3</c:v>
                </c:pt>
                <c:pt idx="78">
                  <c:v>6.1756633119853599E-3</c:v>
                </c:pt>
                <c:pt idx="79">
                  <c:v>8.9204025617566299E-3</c:v>
                </c:pt>
                <c:pt idx="80">
                  <c:v>1.0978956999085099E-2</c:v>
                </c:pt>
                <c:pt idx="81">
                  <c:v>1.18938700823422E-2</c:v>
                </c:pt>
                <c:pt idx="82">
                  <c:v>1.39524245196706E-2</c:v>
                </c:pt>
                <c:pt idx="83">
                  <c:v>1.6239707227813399E-2</c:v>
                </c:pt>
                <c:pt idx="84">
                  <c:v>1.8526989935956101E-2</c:v>
                </c:pt>
                <c:pt idx="85">
                  <c:v>2.08142726440988E-2</c:v>
                </c:pt>
                <c:pt idx="86">
                  <c:v>2.37877401646844E-2</c:v>
                </c:pt>
                <c:pt idx="87">
                  <c:v>2.6303751143641401E-2</c:v>
                </c:pt>
                <c:pt idx="88">
                  <c:v>2.9048490393412601E-2</c:v>
                </c:pt>
                <c:pt idx="89">
                  <c:v>3.1107044830741101E-2</c:v>
                </c:pt>
                <c:pt idx="90">
                  <c:v>3.3623055809698099E-2</c:v>
                </c:pt>
                <c:pt idx="91">
                  <c:v>3.5910338517840798E-2</c:v>
                </c:pt>
                <c:pt idx="92">
                  <c:v>3.8883806038426401E-2</c:v>
                </c:pt>
                <c:pt idx="93">
                  <c:v>4.2086001829826199E-2</c:v>
                </c:pt>
                <c:pt idx="94">
                  <c:v>4.4830741079597398E-2</c:v>
                </c:pt>
                <c:pt idx="95">
                  <c:v>4.7346752058554403E-2</c:v>
                </c:pt>
                <c:pt idx="96">
                  <c:v>4.9634034766697199E-2</c:v>
                </c:pt>
                <c:pt idx="97">
                  <c:v>5.1692589204025599E-2</c:v>
                </c:pt>
                <c:pt idx="98">
                  <c:v>5.3293687099725498E-2</c:v>
                </c:pt>
                <c:pt idx="99">
                  <c:v>5.5580969807868301E-2</c:v>
                </c:pt>
                <c:pt idx="100">
                  <c:v>5.7868252516011E-2</c:v>
                </c:pt>
                <c:pt idx="101">
                  <c:v>5.9469350411710899E-2</c:v>
                </c:pt>
                <c:pt idx="102">
                  <c:v>6.1527904849039299E-2</c:v>
                </c:pt>
                <c:pt idx="103">
                  <c:v>6.3586459286367802E-2</c:v>
                </c:pt>
                <c:pt idx="104">
                  <c:v>6.5873741994510501E-2</c:v>
                </c:pt>
                <c:pt idx="105">
                  <c:v>6.7932296431838998E-2</c:v>
                </c:pt>
                <c:pt idx="106">
                  <c:v>7.0677035681610295E-2</c:v>
                </c:pt>
                <c:pt idx="107">
                  <c:v>7.3650503202195794E-2</c:v>
                </c:pt>
                <c:pt idx="108">
                  <c:v>7.5480329368710006E-2</c:v>
                </c:pt>
                <c:pt idx="109">
                  <c:v>7.7767612076852705E-2</c:v>
                </c:pt>
                <c:pt idx="110">
                  <c:v>8.0054894784995403E-2</c:v>
                </c:pt>
                <c:pt idx="111">
                  <c:v>8.2342177493138199E-2</c:v>
                </c:pt>
                <c:pt idx="112">
                  <c:v>8.4858188472095197E-2</c:v>
                </c:pt>
                <c:pt idx="113">
                  <c:v>8.7602927721866397E-2</c:v>
                </c:pt>
                <c:pt idx="114">
                  <c:v>9.0805123513266195E-2</c:v>
                </c:pt>
                <c:pt idx="115">
                  <c:v>9.3321134492223207E-2</c:v>
                </c:pt>
                <c:pt idx="116">
                  <c:v>9.7666971637694402E-2</c:v>
                </c:pt>
                <c:pt idx="117">
                  <c:v>9.9268069533394301E-2</c:v>
                </c:pt>
                <c:pt idx="118">
                  <c:v>0.101555352241537</c:v>
                </c:pt>
                <c:pt idx="119">
                  <c:v>0.10521500457456499</c:v>
                </c:pt>
                <c:pt idx="120">
                  <c:v>0.10704483074108</c:v>
                </c:pt>
                <c:pt idx="121">
                  <c:v>0.10818847209515101</c:v>
                </c:pt>
                <c:pt idx="122">
                  <c:v>0.111161939615737</c:v>
                </c:pt>
                <c:pt idx="123">
                  <c:v>0.113449222323879</c:v>
                </c:pt>
                <c:pt idx="124">
                  <c:v>0.11642268984446499</c:v>
                </c:pt>
                <c:pt idx="125">
                  <c:v>0.117566331198536</c:v>
                </c:pt>
                <c:pt idx="126">
                  <c:v>0.121912168344007</c:v>
                </c:pt>
                <c:pt idx="127">
                  <c:v>0.123513266239707</c:v>
                </c:pt>
                <c:pt idx="128">
                  <c:v>0.12625800548947799</c:v>
                </c:pt>
                <c:pt idx="129">
                  <c:v>0.12763037511436401</c:v>
                </c:pt>
                <c:pt idx="130">
                  <c:v>0.12946020128087801</c:v>
                </c:pt>
                <c:pt idx="131">
                  <c:v>0.131747483989021</c:v>
                </c:pt>
                <c:pt idx="132">
                  <c:v>0.13243366880146401</c:v>
                </c:pt>
                <c:pt idx="133">
                  <c:v>0.13403476669716399</c:v>
                </c:pt>
                <c:pt idx="134">
                  <c:v>0.13723696248856401</c:v>
                </c:pt>
                <c:pt idx="135">
                  <c:v>0.139524245196706</c:v>
                </c:pt>
                <c:pt idx="136">
                  <c:v>0.142497712717292</c:v>
                </c:pt>
                <c:pt idx="137">
                  <c:v>0.14524245196706301</c:v>
                </c:pt>
                <c:pt idx="138">
                  <c:v>0.147301006404392</c:v>
                </c:pt>
                <c:pt idx="139">
                  <c:v>0.148444647758463</c:v>
                </c:pt>
                <c:pt idx="140">
                  <c:v>0.14935956084172</c:v>
                </c:pt>
                <c:pt idx="141">
                  <c:v>0.151418115279048</c:v>
                </c:pt>
                <c:pt idx="142">
                  <c:v>0.152333028362306</c:v>
                </c:pt>
                <c:pt idx="143">
                  <c:v>0.154391582799634</c:v>
                </c:pt>
                <c:pt idx="144">
                  <c:v>0.15667886550777699</c:v>
                </c:pt>
                <c:pt idx="145">
                  <c:v>0.15873741994510501</c:v>
                </c:pt>
                <c:pt idx="146">
                  <c:v>0.16056724611161899</c:v>
                </c:pt>
                <c:pt idx="147">
                  <c:v>0.162168344007319</c:v>
                </c:pt>
                <c:pt idx="148">
                  <c:v>0.16468435498627601</c:v>
                </c:pt>
                <c:pt idx="149">
                  <c:v>0.166971637694419</c:v>
                </c:pt>
                <c:pt idx="150">
                  <c:v>0.16811527904849</c:v>
                </c:pt>
                <c:pt idx="151">
                  <c:v>0.17223238792314699</c:v>
                </c:pt>
                <c:pt idx="152">
                  <c:v>0.172003659652333</c:v>
                </c:pt>
                <c:pt idx="153">
                  <c:v>0.174748398902104</c:v>
                </c:pt>
                <c:pt idx="154">
                  <c:v>0.17657822506861801</c:v>
                </c:pt>
                <c:pt idx="155">
                  <c:v>0.179551692589204</c:v>
                </c:pt>
                <c:pt idx="156">
                  <c:v>0.179780420860018</c:v>
                </c:pt>
                <c:pt idx="157">
                  <c:v>0.182753888380604</c:v>
                </c:pt>
                <c:pt idx="158">
                  <c:v>0.18504117108874699</c:v>
                </c:pt>
                <c:pt idx="159">
                  <c:v>0.18618481244281801</c:v>
                </c:pt>
                <c:pt idx="160">
                  <c:v>0.18595608417200399</c:v>
                </c:pt>
                <c:pt idx="161">
                  <c:v>0.18870082342177499</c:v>
                </c:pt>
                <c:pt idx="162">
                  <c:v>0.19075937785910299</c:v>
                </c:pt>
                <c:pt idx="163">
                  <c:v>0.193504117108875</c:v>
                </c:pt>
                <c:pt idx="164">
                  <c:v>0.194190301921317</c:v>
                </c:pt>
                <c:pt idx="165">
                  <c:v>0.194190301921317</c:v>
                </c:pt>
                <c:pt idx="166">
                  <c:v>0.19579139981701699</c:v>
                </c:pt>
                <c:pt idx="167">
                  <c:v>0.19693504117108901</c:v>
                </c:pt>
                <c:pt idx="168">
                  <c:v>0.197392497712717</c:v>
                </c:pt>
                <c:pt idx="169">
                  <c:v>0.20059469350411699</c:v>
                </c:pt>
                <c:pt idx="170">
                  <c:v>0.201052150045746</c:v>
                </c:pt>
                <c:pt idx="171">
                  <c:v>0.19990850869167401</c:v>
                </c:pt>
                <c:pt idx="172">
                  <c:v>0.19945105215004599</c:v>
                </c:pt>
                <c:pt idx="173">
                  <c:v>0.20059469350411699</c:v>
                </c:pt>
                <c:pt idx="174">
                  <c:v>0.200137236962489</c:v>
                </c:pt>
                <c:pt idx="175">
                  <c:v>0.200137236962489</c:v>
                </c:pt>
                <c:pt idx="176">
                  <c:v>0.200365965233303</c:v>
                </c:pt>
                <c:pt idx="177">
                  <c:v>0.20150960658737399</c:v>
                </c:pt>
                <c:pt idx="178">
                  <c:v>0.20265324794144601</c:v>
                </c:pt>
                <c:pt idx="179">
                  <c:v>0.20265324794144601</c:v>
                </c:pt>
                <c:pt idx="180">
                  <c:v>0.20242451967063099</c:v>
                </c:pt>
                <c:pt idx="181">
                  <c:v>0.20173833485818801</c:v>
                </c:pt>
                <c:pt idx="182">
                  <c:v>0.19945105215004599</c:v>
                </c:pt>
                <c:pt idx="183">
                  <c:v>0.19762122598353199</c:v>
                </c:pt>
                <c:pt idx="184">
                  <c:v>0.197392497712717</c:v>
                </c:pt>
                <c:pt idx="185">
                  <c:v>0.19693504117108901</c:v>
                </c:pt>
                <c:pt idx="186">
                  <c:v>0.19602012808783201</c:v>
                </c:pt>
                <c:pt idx="187">
                  <c:v>0.19647758462945999</c:v>
                </c:pt>
                <c:pt idx="188">
                  <c:v>0.19396157365050301</c:v>
                </c:pt>
                <c:pt idx="189">
                  <c:v>0.19281793229643199</c:v>
                </c:pt>
                <c:pt idx="190">
                  <c:v>0.192360475754803</c:v>
                </c:pt>
                <c:pt idx="191">
                  <c:v>0.19167429094235999</c:v>
                </c:pt>
                <c:pt idx="192">
                  <c:v>0.18984446477584599</c:v>
                </c:pt>
                <c:pt idx="193">
                  <c:v>0.189387008234218</c:v>
                </c:pt>
                <c:pt idx="194">
                  <c:v>0.18824336688014601</c:v>
                </c:pt>
                <c:pt idx="195">
                  <c:v>0.18687099725526099</c:v>
                </c:pt>
                <c:pt idx="196">
                  <c:v>0.187557182067704</c:v>
                </c:pt>
                <c:pt idx="197">
                  <c:v>0.189387008234218</c:v>
                </c:pt>
                <c:pt idx="198">
                  <c:v>0.18824336688014601</c:v>
                </c:pt>
                <c:pt idx="199">
                  <c:v>0.18732845379688901</c:v>
                </c:pt>
                <c:pt idx="200">
                  <c:v>0.18732845379688901</c:v>
                </c:pt>
                <c:pt idx="201">
                  <c:v>0.18504117108874699</c:v>
                </c:pt>
                <c:pt idx="202">
                  <c:v>0.18481244281793199</c:v>
                </c:pt>
                <c:pt idx="203">
                  <c:v>0.183668801463861</c:v>
                </c:pt>
                <c:pt idx="204">
                  <c:v>0.18229643183897501</c:v>
                </c:pt>
                <c:pt idx="205">
                  <c:v>0.18115279048490401</c:v>
                </c:pt>
                <c:pt idx="206">
                  <c:v>0.17726440988106101</c:v>
                </c:pt>
                <c:pt idx="207">
                  <c:v>0.175663311985361</c:v>
                </c:pt>
                <c:pt idx="208">
                  <c:v>0.17337602927721901</c:v>
                </c:pt>
                <c:pt idx="209">
                  <c:v>0.17223238792314699</c:v>
                </c:pt>
                <c:pt idx="210">
                  <c:v>0.17063129002744701</c:v>
                </c:pt>
                <c:pt idx="211">
                  <c:v>0.16925892040256199</c:v>
                </c:pt>
                <c:pt idx="212">
                  <c:v>0.16811527904849</c:v>
                </c:pt>
                <c:pt idx="213">
                  <c:v>0.166971637694419</c:v>
                </c:pt>
                <c:pt idx="214">
                  <c:v>0.16582799634034801</c:v>
                </c:pt>
                <c:pt idx="215">
                  <c:v>0.163998170173833</c:v>
                </c:pt>
                <c:pt idx="216">
                  <c:v>0.16354071363220499</c:v>
                </c:pt>
                <c:pt idx="217">
                  <c:v>0.16354071363220499</c:v>
                </c:pt>
                <c:pt idx="218">
                  <c:v>0.16262580054894801</c:v>
                </c:pt>
                <c:pt idx="219">
                  <c:v>0.16148215919487599</c:v>
                </c:pt>
                <c:pt idx="220">
                  <c:v>0.16056724611161899</c:v>
                </c:pt>
                <c:pt idx="221">
                  <c:v>0.15873741994510501</c:v>
                </c:pt>
                <c:pt idx="222">
                  <c:v>0.158279963403477</c:v>
                </c:pt>
                <c:pt idx="223">
                  <c:v>0.157136322049405</c:v>
                </c:pt>
                <c:pt idx="224">
                  <c:v>0.156221408966148</c:v>
                </c:pt>
                <c:pt idx="225">
                  <c:v>0.15370539798719099</c:v>
                </c:pt>
                <c:pt idx="226">
                  <c:v>0.15210430009149101</c:v>
                </c:pt>
                <c:pt idx="227">
                  <c:v>0.15073193046660599</c:v>
                </c:pt>
                <c:pt idx="228">
                  <c:v>0.151418115279048</c:v>
                </c:pt>
                <c:pt idx="229">
                  <c:v>0.149588289112534</c:v>
                </c:pt>
                <c:pt idx="230">
                  <c:v>0.14775846294601999</c:v>
                </c:pt>
                <c:pt idx="231">
                  <c:v>0.14569990850869199</c:v>
                </c:pt>
                <c:pt idx="232">
                  <c:v>0.145471180237877</c:v>
                </c:pt>
                <c:pt idx="233">
                  <c:v>0.143412625800549</c:v>
                </c:pt>
                <c:pt idx="234">
                  <c:v>0.141582799634035</c:v>
                </c:pt>
                <c:pt idx="235">
                  <c:v>0.14112534309240601</c:v>
                </c:pt>
                <c:pt idx="236">
                  <c:v>0.13838060384263501</c:v>
                </c:pt>
                <c:pt idx="237">
                  <c:v>0.13609332113449199</c:v>
                </c:pt>
                <c:pt idx="238">
                  <c:v>0.13494967978042099</c:v>
                </c:pt>
                <c:pt idx="239">
                  <c:v>0.13403476669716399</c:v>
                </c:pt>
                <c:pt idx="240">
                  <c:v>0.13106129917657799</c:v>
                </c:pt>
                <c:pt idx="241">
                  <c:v>0.13037511436413499</c:v>
                </c:pt>
                <c:pt idx="242">
                  <c:v>0.128774016468436</c:v>
                </c:pt>
                <c:pt idx="243">
                  <c:v>0.12946020128087801</c:v>
                </c:pt>
                <c:pt idx="244">
                  <c:v>0.128087831655993</c:v>
                </c:pt>
                <c:pt idx="245">
                  <c:v>0.12648673376029301</c:v>
                </c:pt>
                <c:pt idx="246">
                  <c:v>0.125114364135407</c:v>
                </c:pt>
                <c:pt idx="247">
                  <c:v>0.124885635864593</c:v>
                </c:pt>
                <c:pt idx="248">
                  <c:v>0.12328453796889299</c:v>
                </c:pt>
                <c:pt idx="249">
                  <c:v>0.121683440073193</c:v>
                </c:pt>
                <c:pt idx="250">
                  <c:v>0.118709972552607</c:v>
                </c:pt>
                <c:pt idx="251">
                  <c:v>0.117337602927722</c:v>
                </c:pt>
                <c:pt idx="252">
                  <c:v>0.115279048490393</c:v>
                </c:pt>
                <c:pt idx="253">
                  <c:v>0.113906678865508</c:v>
                </c:pt>
                <c:pt idx="254">
                  <c:v>0.112763037511436</c:v>
                </c:pt>
                <c:pt idx="255">
                  <c:v>0.11299176578225099</c:v>
                </c:pt>
                <c:pt idx="256">
                  <c:v>0.112305580969808</c:v>
                </c:pt>
                <c:pt idx="257">
                  <c:v>0.112763037511436</c:v>
                </c:pt>
                <c:pt idx="258">
                  <c:v>0.111161939615737</c:v>
                </c:pt>
                <c:pt idx="259">
                  <c:v>0.10910338517840799</c:v>
                </c:pt>
                <c:pt idx="260">
                  <c:v>0.107959743824337</c:v>
                </c:pt>
                <c:pt idx="261">
                  <c:v>0.10612991765782299</c:v>
                </c:pt>
                <c:pt idx="262">
                  <c:v>0.104986276303751</c:v>
                </c:pt>
                <c:pt idx="263">
                  <c:v>0.10521500457456499</c:v>
                </c:pt>
                <c:pt idx="264">
                  <c:v>0.102470265324794</c:v>
                </c:pt>
                <c:pt idx="265">
                  <c:v>0.10064043915828</c:v>
                </c:pt>
                <c:pt idx="266">
                  <c:v>0.100182982616651</c:v>
                </c:pt>
                <c:pt idx="267">
                  <c:v>0.10064043915828</c:v>
                </c:pt>
                <c:pt idx="268">
                  <c:v>0.100182982616651</c:v>
                </c:pt>
                <c:pt idx="269">
                  <c:v>9.9954254345837101E-2</c:v>
                </c:pt>
                <c:pt idx="270">
                  <c:v>9.9268069533394301E-2</c:v>
                </c:pt>
                <c:pt idx="271">
                  <c:v>9.88106129917658E-2</c:v>
                </c:pt>
                <c:pt idx="272">
                  <c:v>9.7895699908508702E-2</c:v>
                </c:pt>
                <c:pt idx="273">
                  <c:v>9.6752058554437304E-2</c:v>
                </c:pt>
                <c:pt idx="274">
                  <c:v>9.6980786825251603E-2</c:v>
                </c:pt>
                <c:pt idx="275">
                  <c:v>9.6294602012808803E-2</c:v>
                </c:pt>
                <c:pt idx="276">
                  <c:v>9.4236047575480306E-2</c:v>
                </c:pt>
                <c:pt idx="277">
                  <c:v>9.4007319304666104E-2</c:v>
                </c:pt>
                <c:pt idx="278">
                  <c:v>9.3092406221409005E-2</c:v>
                </c:pt>
                <c:pt idx="279">
                  <c:v>9.1033851784080494E-2</c:v>
                </c:pt>
                <c:pt idx="280">
                  <c:v>8.9890210430009193E-2</c:v>
                </c:pt>
                <c:pt idx="281">
                  <c:v>8.8975297346752094E-2</c:v>
                </c:pt>
                <c:pt idx="282">
                  <c:v>8.7374199451052195E-2</c:v>
                </c:pt>
                <c:pt idx="283">
                  <c:v>8.4629460201280898E-2</c:v>
                </c:pt>
                <c:pt idx="284">
                  <c:v>8.4629460201280898E-2</c:v>
                </c:pt>
                <c:pt idx="285">
                  <c:v>8.3257090576395201E-2</c:v>
                </c:pt>
                <c:pt idx="286">
                  <c:v>8.21134492223239E-2</c:v>
                </c:pt>
                <c:pt idx="287">
                  <c:v>8.0969807868252502E-2</c:v>
                </c:pt>
                <c:pt idx="288">
                  <c:v>8.0512351326624002E-2</c:v>
                </c:pt>
                <c:pt idx="289">
                  <c:v>7.8911253430924103E-2</c:v>
                </c:pt>
                <c:pt idx="290">
                  <c:v>7.7767612076852705E-2</c:v>
                </c:pt>
                <c:pt idx="291">
                  <c:v>7.7767612076852705E-2</c:v>
                </c:pt>
                <c:pt idx="292">
                  <c:v>7.7996340347667004E-2</c:v>
                </c:pt>
                <c:pt idx="293">
                  <c:v>7.7310155535224107E-2</c:v>
                </c:pt>
                <c:pt idx="294">
                  <c:v>7.6395242451967105E-2</c:v>
                </c:pt>
                <c:pt idx="295">
                  <c:v>7.6852698993595606E-2</c:v>
                </c:pt>
                <c:pt idx="296">
                  <c:v>7.6623970722781307E-2</c:v>
                </c:pt>
                <c:pt idx="297">
                  <c:v>7.5937785910338507E-2</c:v>
                </c:pt>
                <c:pt idx="298">
                  <c:v>7.4794144556267206E-2</c:v>
                </c:pt>
                <c:pt idx="299">
                  <c:v>7.4107959743824295E-2</c:v>
                </c:pt>
                <c:pt idx="300">
                  <c:v>7.3879231473010107E-2</c:v>
                </c:pt>
                <c:pt idx="301">
                  <c:v>7.3879231473010107E-2</c:v>
                </c:pt>
                <c:pt idx="302">
                  <c:v>7.3650503202195794E-2</c:v>
                </c:pt>
                <c:pt idx="303">
                  <c:v>7.4107959743824295E-2</c:v>
                </c:pt>
                <c:pt idx="304">
                  <c:v>7.3193046660567307E-2</c:v>
                </c:pt>
                <c:pt idx="305">
                  <c:v>7.3193046660567307E-2</c:v>
                </c:pt>
                <c:pt idx="306">
                  <c:v>7.2735590118938695E-2</c:v>
                </c:pt>
                <c:pt idx="307">
                  <c:v>7.0448307410795996E-2</c:v>
                </c:pt>
                <c:pt idx="308">
                  <c:v>6.9304666056724598E-2</c:v>
                </c:pt>
                <c:pt idx="309">
                  <c:v>6.9304666056724598E-2</c:v>
                </c:pt>
                <c:pt idx="310">
                  <c:v>6.8847209515096097E-2</c:v>
                </c:pt>
                <c:pt idx="311">
                  <c:v>6.8847209515096097E-2</c:v>
                </c:pt>
                <c:pt idx="312">
                  <c:v>6.9762122598353196E-2</c:v>
                </c:pt>
                <c:pt idx="313">
                  <c:v>6.9762122598353196E-2</c:v>
                </c:pt>
                <c:pt idx="314">
                  <c:v>6.9762122598353196E-2</c:v>
                </c:pt>
                <c:pt idx="315">
                  <c:v>7.0219579139981697E-2</c:v>
                </c:pt>
                <c:pt idx="316">
                  <c:v>6.9762122598353196E-2</c:v>
                </c:pt>
                <c:pt idx="317">
                  <c:v>6.9762122598353196E-2</c:v>
                </c:pt>
                <c:pt idx="318">
                  <c:v>6.8389752973467499E-2</c:v>
                </c:pt>
                <c:pt idx="319">
                  <c:v>6.7932296431838998E-2</c:v>
                </c:pt>
                <c:pt idx="320">
                  <c:v>6.7246111619396198E-2</c:v>
                </c:pt>
                <c:pt idx="321">
                  <c:v>6.5873741994510501E-2</c:v>
                </c:pt>
                <c:pt idx="322">
                  <c:v>6.4958828911253402E-2</c:v>
                </c:pt>
                <c:pt idx="323">
                  <c:v>6.4043915827996303E-2</c:v>
                </c:pt>
                <c:pt idx="324">
                  <c:v>6.3815187557182101E-2</c:v>
                </c:pt>
                <c:pt idx="325">
                  <c:v>6.3815187557182101E-2</c:v>
                </c:pt>
                <c:pt idx="326">
                  <c:v>6.3357731015553503E-2</c:v>
                </c:pt>
                <c:pt idx="327">
                  <c:v>6.4272644098810602E-2</c:v>
                </c:pt>
                <c:pt idx="328">
                  <c:v>6.47301006404392E-2</c:v>
                </c:pt>
                <c:pt idx="329">
                  <c:v>6.3815187557182101E-2</c:v>
                </c:pt>
                <c:pt idx="330">
                  <c:v>6.3586459286367802E-2</c:v>
                </c:pt>
                <c:pt idx="331">
                  <c:v>6.4043915827996303E-2</c:v>
                </c:pt>
                <c:pt idx="332">
                  <c:v>6.3815187557182101E-2</c:v>
                </c:pt>
                <c:pt idx="333">
                  <c:v>6.3586459286367802E-2</c:v>
                </c:pt>
                <c:pt idx="334">
                  <c:v>6.2442817932296397E-2</c:v>
                </c:pt>
                <c:pt idx="335">
                  <c:v>6.0384263494967998E-2</c:v>
                </c:pt>
                <c:pt idx="336">
                  <c:v>6.06129917657822E-2</c:v>
                </c:pt>
                <c:pt idx="337">
                  <c:v>5.99268069533394E-2</c:v>
                </c:pt>
                <c:pt idx="338">
                  <c:v>6.0155535224153699E-2</c:v>
                </c:pt>
                <c:pt idx="339">
                  <c:v>5.8783165599268099E-2</c:v>
                </c:pt>
                <c:pt idx="340">
                  <c:v>5.85544373284538E-2</c:v>
                </c:pt>
                <c:pt idx="341">
                  <c:v>5.8783165599268099E-2</c:v>
                </c:pt>
                <c:pt idx="342">
                  <c:v>5.9011893870082301E-2</c:v>
                </c:pt>
                <c:pt idx="343">
                  <c:v>5.8783165599268099E-2</c:v>
                </c:pt>
                <c:pt idx="344">
                  <c:v>5.92406221408966E-2</c:v>
                </c:pt>
                <c:pt idx="345">
                  <c:v>5.9469350411710899E-2</c:v>
                </c:pt>
                <c:pt idx="346">
                  <c:v>5.8096980786825299E-2</c:v>
                </c:pt>
                <c:pt idx="347">
                  <c:v>5.8325709057639501E-2</c:v>
                </c:pt>
                <c:pt idx="348">
                  <c:v>5.7639524245196701E-2</c:v>
                </c:pt>
                <c:pt idx="349">
                  <c:v>5.8096980786825299E-2</c:v>
                </c:pt>
                <c:pt idx="350">
                  <c:v>5.92406221408966E-2</c:v>
                </c:pt>
                <c:pt idx="351">
                  <c:v>5.8325709057639501E-2</c:v>
                </c:pt>
                <c:pt idx="352">
                  <c:v>5.7410795974382402E-2</c:v>
                </c:pt>
                <c:pt idx="353">
                  <c:v>5.7639524245196701E-2</c:v>
                </c:pt>
                <c:pt idx="354">
                  <c:v>5.6267154620311101E-2</c:v>
                </c:pt>
                <c:pt idx="355">
                  <c:v>5.6495882891125303E-2</c:v>
                </c:pt>
                <c:pt idx="356">
                  <c:v>5.6038426349496802E-2</c:v>
                </c:pt>
                <c:pt idx="357">
                  <c:v>5.6267154620311101E-2</c:v>
                </c:pt>
                <c:pt idx="358">
                  <c:v>5.6495882891125303E-2</c:v>
                </c:pt>
                <c:pt idx="359">
                  <c:v>5.6495882891125303E-2</c:v>
                </c:pt>
                <c:pt idx="360">
                  <c:v>5.6267154620311101E-2</c:v>
                </c:pt>
                <c:pt idx="361">
                  <c:v>5.6267154620311101E-2</c:v>
                </c:pt>
                <c:pt idx="362">
                  <c:v>5.5580969807868301E-2</c:v>
                </c:pt>
                <c:pt idx="363">
                  <c:v>5.5352241537054002E-2</c:v>
                </c:pt>
                <c:pt idx="364">
                  <c:v>5.4894784995425397E-2</c:v>
                </c:pt>
                <c:pt idx="365">
                  <c:v>5.4437328453796903E-2</c:v>
                </c:pt>
                <c:pt idx="366">
                  <c:v>5.4208600182982597E-2</c:v>
                </c:pt>
                <c:pt idx="367">
                  <c:v>5.3979871912168298E-2</c:v>
                </c:pt>
                <c:pt idx="368">
                  <c:v>5.3522415370539797E-2</c:v>
                </c:pt>
                <c:pt idx="369">
                  <c:v>5.3522415370539797E-2</c:v>
                </c:pt>
                <c:pt idx="370">
                  <c:v>5.4208600182982597E-2</c:v>
                </c:pt>
                <c:pt idx="371">
                  <c:v>5.4437328453796903E-2</c:v>
                </c:pt>
                <c:pt idx="372">
                  <c:v>5.4894784995425397E-2</c:v>
                </c:pt>
                <c:pt idx="373">
                  <c:v>5.4894784995425397E-2</c:v>
                </c:pt>
                <c:pt idx="374">
                  <c:v>5.5123513266239703E-2</c:v>
                </c:pt>
                <c:pt idx="375">
                  <c:v>5.4666056724611202E-2</c:v>
                </c:pt>
                <c:pt idx="376">
                  <c:v>5.4666056724611202E-2</c:v>
                </c:pt>
                <c:pt idx="377">
                  <c:v>5.4437328453796903E-2</c:v>
                </c:pt>
                <c:pt idx="378">
                  <c:v>5.3751143641354103E-2</c:v>
                </c:pt>
                <c:pt idx="379">
                  <c:v>5.3979871912168298E-2</c:v>
                </c:pt>
                <c:pt idx="380">
                  <c:v>5.3979871912168298E-2</c:v>
                </c:pt>
                <c:pt idx="381">
                  <c:v>5.3979871912168298E-2</c:v>
                </c:pt>
                <c:pt idx="382">
                  <c:v>5.3522415370539797E-2</c:v>
                </c:pt>
                <c:pt idx="383">
                  <c:v>5.4208600182982597E-2</c:v>
                </c:pt>
                <c:pt idx="384">
                  <c:v>5.5123513266239703E-2</c:v>
                </c:pt>
                <c:pt idx="385">
                  <c:v>5.5352241537054002E-2</c:v>
                </c:pt>
                <c:pt idx="386">
                  <c:v>5.5352241537054002E-2</c:v>
                </c:pt>
                <c:pt idx="387">
                  <c:v>5.5352241537054002E-2</c:v>
                </c:pt>
                <c:pt idx="388">
                  <c:v>5.6267154620311101E-2</c:v>
                </c:pt>
                <c:pt idx="389">
                  <c:v>5.6267154620311101E-2</c:v>
                </c:pt>
                <c:pt idx="390">
                  <c:v>5.5809698078682503E-2</c:v>
                </c:pt>
                <c:pt idx="391">
                  <c:v>5.6038426349496802E-2</c:v>
                </c:pt>
                <c:pt idx="392">
                  <c:v>5.4666056724611202E-2</c:v>
                </c:pt>
                <c:pt idx="393">
                  <c:v>5.4666056724611202E-2</c:v>
                </c:pt>
                <c:pt idx="394">
                  <c:v>5.5352241537054002E-2</c:v>
                </c:pt>
                <c:pt idx="395">
                  <c:v>5.5352241537054002E-2</c:v>
                </c:pt>
                <c:pt idx="396">
                  <c:v>5.5352241537054002E-2</c:v>
                </c:pt>
                <c:pt idx="397">
                  <c:v>5.4894784995425397E-2</c:v>
                </c:pt>
                <c:pt idx="398">
                  <c:v>5.4894784995425397E-2</c:v>
                </c:pt>
                <c:pt idx="399">
                  <c:v>5.4666056724611202E-2</c:v>
                </c:pt>
                <c:pt idx="400">
                  <c:v>5.5352241537054002E-2</c:v>
                </c:pt>
                <c:pt idx="401">
                  <c:v>5.4666056724611202E-2</c:v>
                </c:pt>
                <c:pt idx="402">
                  <c:v>5.4894784995425397E-2</c:v>
                </c:pt>
                <c:pt idx="403">
                  <c:v>5.4894784995425397E-2</c:v>
                </c:pt>
                <c:pt idx="404">
                  <c:v>5.5123513266239703E-2</c:v>
                </c:pt>
                <c:pt idx="405">
                  <c:v>5.5580969807868301E-2</c:v>
                </c:pt>
                <c:pt idx="406">
                  <c:v>5.6038426349496802E-2</c:v>
                </c:pt>
                <c:pt idx="407">
                  <c:v>5.5809698078682503E-2</c:v>
                </c:pt>
                <c:pt idx="408">
                  <c:v>5.5809698078682503E-2</c:v>
                </c:pt>
                <c:pt idx="409">
                  <c:v>5.5809698078682503E-2</c:v>
                </c:pt>
                <c:pt idx="410">
                  <c:v>5.6495882891125303E-2</c:v>
                </c:pt>
                <c:pt idx="411">
                  <c:v>5.5809698078682503E-2</c:v>
                </c:pt>
                <c:pt idx="412">
                  <c:v>5.5809698078682503E-2</c:v>
                </c:pt>
                <c:pt idx="413">
                  <c:v>5.6267154620311101E-2</c:v>
                </c:pt>
                <c:pt idx="414">
                  <c:v>5.6267154620311101E-2</c:v>
                </c:pt>
                <c:pt idx="415">
                  <c:v>5.6724611161939602E-2</c:v>
                </c:pt>
                <c:pt idx="416">
                  <c:v>5.6495882891125303E-2</c:v>
                </c:pt>
                <c:pt idx="417">
                  <c:v>5.6724611161939602E-2</c:v>
                </c:pt>
                <c:pt idx="418">
                  <c:v>5.71820677035682E-2</c:v>
                </c:pt>
                <c:pt idx="419">
                  <c:v>5.7410795974382402E-2</c:v>
                </c:pt>
                <c:pt idx="420">
                  <c:v>5.7639524245196701E-2</c:v>
                </c:pt>
                <c:pt idx="421">
                  <c:v>5.71820677035682E-2</c:v>
                </c:pt>
                <c:pt idx="422">
                  <c:v>5.6953339432753901E-2</c:v>
                </c:pt>
                <c:pt idx="423">
                  <c:v>5.71820677035682E-2</c:v>
                </c:pt>
                <c:pt idx="424">
                  <c:v>5.6953339432753901E-2</c:v>
                </c:pt>
                <c:pt idx="425">
                  <c:v>5.6724611161939602E-2</c:v>
                </c:pt>
                <c:pt idx="426">
                  <c:v>5.6724611161939602E-2</c:v>
                </c:pt>
                <c:pt idx="427">
                  <c:v>5.6495882891125303E-2</c:v>
                </c:pt>
                <c:pt idx="428">
                  <c:v>5.6038426349496802E-2</c:v>
                </c:pt>
                <c:pt idx="429">
                  <c:v>5.6038426349496802E-2</c:v>
                </c:pt>
                <c:pt idx="430">
                  <c:v>5.6038426349496802E-2</c:v>
                </c:pt>
                <c:pt idx="431">
                  <c:v>5.71820677035682E-2</c:v>
                </c:pt>
                <c:pt idx="432">
                  <c:v>5.6724611161939602E-2</c:v>
                </c:pt>
                <c:pt idx="433">
                  <c:v>5.6953339432753901E-2</c:v>
                </c:pt>
                <c:pt idx="434">
                  <c:v>5.8325709057639501E-2</c:v>
                </c:pt>
                <c:pt idx="435">
                  <c:v>5.8096980786825299E-2</c:v>
                </c:pt>
                <c:pt idx="436">
                  <c:v>5.85544373284538E-2</c:v>
                </c:pt>
                <c:pt idx="437">
                  <c:v>5.9011893870082301E-2</c:v>
                </c:pt>
                <c:pt idx="438">
                  <c:v>5.9011893870082301E-2</c:v>
                </c:pt>
                <c:pt idx="439">
                  <c:v>5.8783165599268099E-2</c:v>
                </c:pt>
                <c:pt idx="440">
                  <c:v>5.9011893870082301E-2</c:v>
                </c:pt>
                <c:pt idx="441">
                  <c:v>5.92406221408966E-2</c:v>
                </c:pt>
                <c:pt idx="442">
                  <c:v>5.9469350411710899E-2</c:v>
                </c:pt>
                <c:pt idx="443">
                  <c:v>5.92406221408966E-2</c:v>
                </c:pt>
                <c:pt idx="444">
                  <c:v>5.9011893870082301E-2</c:v>
                </c:pt>
                <c:pt idx="445">
                  <c:v>5.9698078682525198E-2</c:v>
                </c:pt>
                <c:pt idx="446">
                  <c:v>5.9698078682525198E-2</c:v>
                </c:pt>
                <c:pt idx="447">
                  <c:v>5.9698078682525198E-2</c:v>
                </c:pt>
                <c:pt idx="448">
                  <c:v>5.9698078682525198E-2</c:v>
                </c:pt>
                <c:pt idx="449">
                  <c:v>6.0155535224153699E-2</c:v>
                </c:pt>
                <c:pt idx="450">
                  <c:v>5.99268069533394E-2</c:v>
                </c:pt>
                <c:pt idx="451">
                  <c:v>5.99268069533394E-2</c:v>
                </c:pt>
                <c:pt idx="452">
                  <c:v>5.9011893870082301E-2</c:v>
                </c:pt>
                <c:pt idx="453">
                  <c:v>5.8783165599268099E-2</c:v>
                </c:pt>
                <c:pt idx="454">
                  <c:v>5.8783165599268099E-2</c:v>
                </c:pt>
                <c:pt idx="455">
                  <c:v>5.8325709057639501E-2</c:v>
                </c:pt>
                <c:pt idx="456">
                  <c:v>5.7639524245196701E-2</c:v>
                </c:pt>
                <c:pt idx="457">
                  <c:v>5.7639524245196701E-2</c:v>
                </c:pt>
                <c:pt idx="458">
                  <c:v>5.6953339432753901E-2</c:v>
                </c:pt>
                <c:pt idx="459">
                  <c:v>5.6953339432753901E-2</c:v>
                </c:pt>
                <c:pt idx="460">
                  <c:v>5.6267154620311101E-2</c:v>
                </c:pt>
                <c:pt idx="461">
                  <c:v>5.6724611161939602E-2</c:v>
                </c:pt>
                <c:pt idx="462">
                  <c:v>5.6495882891125303E-2</c:v>
                </c:pt>
                <c:pt idx="463">
                  <c:v>5.6495882891125303E-2</c:v>
                </c:pt>
                <c:pt idx="464">
                  <c:v>5.6038426349496802E-2</c:v>
                </c:pt>
                <c:pt idx="465">
                  <c:v>5.5580969807868301E-2</c:v>
                </c:pt>
                <c:pt idx="466">
                  <c:v>5.5809698078682503E-2</c:v>
                </c:pt>
                <c:pt idx="467">
                  <c:v>5.5580969807868301E-2</c:v>
                </c:pt>
                <c:pt idx="468">
                  <c:v>5.5352241537054002E-2</c:v>
                </c:pt>
                <c:pt idx="469">
                  <c:v>5.5352241537054002E-2</c:v>
                </c:pt>
                <c:pt idx="470">
                  <c:v>5.5123513266239703E-2</c:v>
                </c:pt>
                <c:pt idx="471">
                  <c:v>5.5352241537054002E-2</c:v>
                </c:pt>
                <c:pt idx="472">
                  <c:v>5.4666056724611202E-2</c:v>
                </c:pt>
                <c:pt idx="473">
                  <c:v>5.4894784995425397E-2</c:v>
                </c:pt>
                <c:pt idx="474">
                  <c:v>5.4208600182982597E-2</c:v>
                </c:pt>
                <c:pt idx="475">
                  <c:v>5.3979871912168298E-2</c:v>
                </c:pt>
                <c:pt idx="476">
                  <c:v>5.4437328453796903E-2</c:v>
                </c:pt>
                <c:pt idx="477">
                  <c:v>5.4437328453796903E-2</c:v>
                </c:pt>
                <c:pt idx="478">
                  <c:v>5.4666056724611202E-2</c:v>
                </c:pt>
                <c:pt idx="479">
                  <c:v>5.5352241537054002E-2</c:v>
                </c:pt>
                <c:pt idx="480">
                  <c:v>5.5352241537054002E-2</c:v>
                </c:pt>
                <c:pt idx="481">
                  <c:v>5.5580969807868301E-2</c:v>
                </c:pt>
                <c:pt idx="482">
                  <c:v>5.5123513266239703E-2</c:v>
                </c:pt>
                <c:pt idx="483">
                  <c:v>5.5123513266239703E-2</c:v>
                </c:pt>
                <c:pt idx="484">
                  <c:v>5.4666056724611202E-2</c:v>
                </c:pt>
                <c:pt idx="485">
                  <c:v>5.4894784995425397E-2</c:v>
                </c:pt>
                <c:pt idx="486">
                  <c:v>5.5123513266239703E-2</c:v>
                </c:pt>
                <c:pt idx="487">
                  <c:v>5.4437328453796903E-2</c:v>
                </c:pt>
                <c:pt idx="488">
                  <c:v>5.3979871912168298E-2</c:v>
                </c:pt>
                <c:pt idx="489">
                  <c:v>5.4437328453796903E-2</c:v>
                </c:pt>
                <c:pt idx="490">
                  <c:v>5.3979871912168298E-2</c:v>
                </c:pt>
                <c:pt idx="491">
                  <c:v>5.3979871912168298E-2</c:v>
                </c:pt>
                <c:pt idx="492">
                  <c:v>5.4208600182982597E-2</c:v>
                </c:pt>
                <c:pt idx="493">
                  <c:v>5.4208600182982597E-2</c:v>
                </c:pt>
                <c:pt idx="494">
                  <c:v>5.4437328453796903E-2</c:v>
                </c:pt>
                <c:pt idx="495">
                  <c:v>5.4208600182982597E-2</c:v>
                </c:pt>
                <c:pt idx="496">
                  <c:v>5.4208600182982597E-2</c:v>
                </c:pt>
                <c:pt idx="497">
                  <c:v>5.4666056724611202E-2</c:v>
                </c:pt>
                <c:pt idx="498">
                  <c:v>5.4208600182982597E-2</c:v>
                </c:pt>
                <c:pt idx="499">
                  <c:v>5.3979871912168298E-2</c:v>
                </c:pt>
                <c:pt idx="500">
                  <c:v>5.3522415370539797E-2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257-4C44-9E76-6548C8ED31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1109727"/>
        <c:axId val="1953245311"/>
      </c:scatterChart>
      <c:valAx>
        <c:axId val="1901109727"/>
        <c:scaling>
          <c:orientation val="minMax"/>
          <c:max val="2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dirty="0">
                    <a:latin typeface="Arial" panose="020B0604020202020204" pitchFamily="34" charset="0"/>
                  </a:rPr>
                  <a:t>Time (msec)</a:t>
                </a:r>
              </a:p>
            </c:rich>
          </c:tx>
          <c:layout>
            <c:manualLayout>
              <c:xMode val="edge"/>
              <c:yMode val="edge"/>
              <c:x val="0.4613453604991482"/>
              <c:y val="0.937155662337355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3245311"/>
        <c:crosses val="autoZero"/>
        <c:crossBetween val="midCat"/>
      </c:valAx>
      <c:valAx>
        <c:axId val="1953245311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dirty="0">
                    <a:latin typeface="Arial" panose="020B0604020202020204" pitchFamily="34" charset="0"/>
                  </a:rPr>
                  <a:t>Proportion Fixations</a:t>
                </a:r>
              </a:p>
            </c:rich>
          </c:tx>
          <c:layout>
            <c:manualLayout>
              <c:xMode val="edge"/>
              <c:yMode val="edge"/>
              <c:x val="6.6316775194616906E-4"/>
              <c:y val="0.323705844957883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110972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5416774130639472"/>
          <c:y val="0.39289082770710421"/>
          <c:w val="0.14004502914422945"/>
          <c:h val="0.156562289360463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Sheet3!$C$1</c:f>
              <c:strCache>
                <c:ptCount val="1"/>
                <c:pt idx="0">
                  <c:v>Shared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4.0149984E-2</c:v>
                </c:pt>
                <c:pt idx="4">
                  <c:v>1.3194184000000003E-2</c:v>
                </c:pt>
                <c:pt idx="5">
                  <c:v>1.5203099000000003E-2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65-E943-9BE4-D701C76A3A23}"/>
            </c:ext>
          </c:extLst>
        </c:ser>
        <c:ser>
          <c:idx val="0"/>
          <c:order val="1"/>
          <c:tx>
            <c:strRef>
              <c:f>Sheet3!$B$1</c:f>
              <c:strCache>
                <c:ptCount val="1"/>
                <c:pt idx="0">
                  <c:v>Grade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Sheet3!$B$2:$B$7</c:f>
              <c:numCache>
                <c:formatCode>General</c:formatCode>
                <c:ptCount val="6"/>
                <c:pt idx="0">
                  <c:v>6.4899999999999999E-2</c:v>
                </c:pt>
                <c:pt idx="1">
                  <c:v>7.7000000000000002E-3</c:v>
                </c:pt>
                <c:pt idx="2">
                  <c:v>6.7000000000000002E-3</c:v>
                </c:pt>
                <c:pt idx="3">
                  <c:v>3.27E-2</c:v>
                </c:pt>
                <c:pt idx="4">
                  <c:v>5.5899999999999998E-2</c:v>
                </c:pt>
                <c:pt idx="5">
                  <c:v>2.46E-2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65-E943-9BE4-D701C76A3A23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Language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Sheet3!$D$2:$D$7</c:f>
              <c:numCache>
                <c:formatCode>General</c:formatCode>
                <c:ptCount val="6"/>
                <c:pt idx="0">
                  <c:v>2.0000000000000001E-4</c:v>
                </c:pt>
                <c:pt idx="1">
                  <c:v>1.06E-2</c:v>
                </c:pt>
                <c:pt idx="2">
                  <c:v>5.1999999999999998E-3</c:v>
                </c:pt>
                <c:pt idx="3">
                  <c:v>0</c:v>
                </c:pt>
                <c:pt idx="4">
                  <c:v>0</c:v>
                </c:pt>
                <c:pt idx="5">
                  <c:v>3.4799999999999998E-2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65-E943-9BE4-D701C76A3A23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Decoding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Sheet3!$E$2:$E$7</c:f>
              <c:numCache>
                <c:formatCode>General</c:formatCode>
                <c:ptCount val="6"/>
                <c:pt idx="0">
                  <c:v>2.6800000000000001E-2</c:v>
                </c:pt>
                <c:pt idx="1">
                  <c:v>3.5499999999999997E-2</c:v>
                </c:pt>
                <c:pt idx="2">
                  <c:v>4.6300000000000001E-2</c:v>
                </c:pt>
                <c:pt idx="3">
                  <c:v>8.6800000000000002E-2</c:v>
                </c:pt>
                <c:pt idx="4">
                  <c:v>2.92E-2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A65-E943-9BE4-D701C76A3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464575"/>
        <c:axId val="904460255"/>
        <c:extLst/>
      </c:barChart>
      <c:catAx>
        <c:axId val="904464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0255"/>
        <c:crosses val="autoZero"/>
        <c:auto val="1"/>
        <c:lblAlgn val="ctr"/>
        <c:lblOffset val="100"/>
        <c:noMultiLvlLbl val="0"/>
      </c:catAx>
      <c:valAx>
        <c:axId val="904460255"/>
        <c:scaling>
          <c:orientation val="minMax"/>
          <c:max val="0.3000000000000000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4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Sheet3!$C$1</c:f>
              <c:strCache>
                <c:ptCount val="1"/>
                <c:pt idx="0">
                  <c:v>Shared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4.0149984E-2</c:v>
                </c:pt>
                <c:pt idx="4">
                  <c:v>1.3194184000000003E-2</c:v>
                </c:pt>
                <c:pt idx="5">
                  <c:v>1.5203099000000003E-2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65-E943-9BE4-D701C76A3A23}"/>
            </c:ext>
          </c:extLst>
        </c:ser>
        <c:ser>
          <c:idx val="0"/>
          <c:order val="1"/>
          <c:tx>
            <c:strRef>
              <c:f>Sheet3!$B$1</c:f>
              <c:strCache>
                <c:ptCount val="1"/>
                <c:pt idx="0">
                  <c:v>Grade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Sheet3!$B$2:$B$7</c:f>
              <c:numCache>
                <c:formatCode>General</c:formatCode>
                <c:ptCount val="6"/>
                <c:pt idx="0">
                  <c:v>6.4899999999999999E-2</c:v>
                </c:pt>
                <c:pt idx="1">
                  <c:v>7.7000000000000002E-3</c:v>
                </c:pt>
                <c:pt idx="2">
                  <c:v>6.7000000000000002E-3</c:v>
                </c:pt>
                <c:pt idx="3">
                  <c:v>3.27E-2</c:v>
                </c:pt>
                <c:pt idx="4">
                  <c:v>5.5899999999999998E-2</c:v>
                </c:pt>
                <c:pt idx="5">
                  <c:v>2.46E-2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65-E943-9BE4-D701C76A3A23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Language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Sheet3!$D$2:$D$7</c:f>
              <c:numCache>
                <c:formatCode>General</c:formatCode>
                <c:ptCount val="6"/>
                <c:pt idx="0">
                  <c:v>2.0000000000000001E-4</c:v>
                </c:pt>
                <c:pt idx="1">
                  <c:v>1.06E-2</c:v>
                </c:pt>
                <c:pt idx="2">
                  <c:v>5.1999999999999998E-3</c:v>
                </c:pt>
                <c:pt idx="3">
                  <c:v>0</c:v>
                </c:pt>
                <c:pt idx="4">
                  <c:v>0</c:v>
                </c:pt>
                <c:pt idx="5">
                  <c:v>3.4799999999999998E-2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65-E943-9BE4-D701C76A3A23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Decoding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Sheet3!$E$2:$E$7</c:f>
              <c:numCache>
                <c:formatCode>General</c:formatCode>
                <c:ptCount val="6"/>
                <c:pt idx="0">
                  <c:v>2.6800000000000001E-2</c:v>
                </c:pt>
                <c:pt idx="1">
                  <c:v>3.5499999999999997E-2</c:v>
                </c:pt>
                <c:pt idx="2">
                  <c:v>4.6300000000000001E-2</c:v>
                </c:pt>
                <c:pt idx="3">
                  <c:v>8.6800000000000002E-2</c:v>
                </c:pt>
                <c:pt idx="4">
                  <c:v>2.92E-2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A65-E943-9BE4-D701C76A3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464575"/>
        <c:axId val="904460255"/>
        <c:extLst/>
      </c:barChart>
      <c:catAx>
        <c:axId val="904464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0255"/>
        <c:crosses val="autoZero"/>
        <c:auto val="1"/>
        <c:lblAlgn val="ctr"/>
        <c:lblOffset val="100"/>
        <c:noMultiLvlLbl val="0"/>
      </c:catAx>
      <c:valAx>
        <c:axId val="904460255"/>
        <c:scaling>
          <c:orientation val="minMax"/>
          <c:max val="0.3000000000000000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4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Sheet3!$C$1</c:f>
              <c:strCache>
                <c:ptCount val="1"/>
                <c:pt idx="0">
                  <c:v>Shared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4.0149984E-2</c:v>
                </c:pt>
                <c:pt idx="4">
                  <c:v>1.3194184000000003E-2</c:v>
                </c:pt>
                <c:pt idx="5">
                  <c:v>1.5203099000000003E-2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65-E943-9BE4-D701C76A3A23}"/>
            </c:ext>
          </c:extLst>
        </c:ser>
        <c:ser>
          <c:idx val="0"/>
          <c:order val="1"/>
          <c:tx>
            <c:strRef>
              <c:f>Sheet3!$B$1</c:f>
              <c:strCache>
                <c:ptCount val="1"/>
                <c:pt idx="0">
                  <c:v>Grade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Sheet3!$B$2:$B$7</c:f>
              <c:numCache>
                <c:formatCode>General</c:formatCode>
                <c:ptCount val="6"/>
                <c:pt idx="0">
                  <c:v>6.4899999999999999E-2</c:v>
                </c:pt>
                <c:pt idx="1">
                  <c:v>7.7000000000000002E-3</c:v>
                </c:pt>
                <c:pt idx="2">
                  <c:v>6.7000000000000002E-3</c:v>
                </c:pt>
                <c:pt idx="3">
                  <c:v>3.27E-2</c:v>
                </c:pt>
                <c:pt idx="4">
                  <c:v>5.5899999999999998E-2</c:v>
                </c:pt>
                <c:pt idx="5">
                  <c:v>2.46E-2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65-E943-9BE4-D701C76A3A23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Language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Sheet3!$D$2:$D$7</c:f>
              <c:numCache>
                <c:formatCode>General</c:formatCode>
                <c:ptCount val="6"/>
                <c:pt idx="0">
                  <c:v>2.0000000000000001E-4</c:v>
                </c:pt>
                <c:pt idx="1">
                  <c:v>1.06E-2</c:v>
                </c:pt>
                <c:pt idx="2">
                  <c:v>5.1999999999999998E-3</c:v>
                </c:pt>
                <c:pt idx="3">
                  <c:v>0</c:v>
                </c:pt>
                <c:pt idx="4">
                  <c:v>0</c:v>
                </c:pt>
                <c:pt idx="5">
                  <c:v>3.4799999999999998E-2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65-E943-9BE4-D701C76A3A23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Decoding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Sheet3!$E$2:$E$7</c:f>
              <c:numCache>
                <c:formatCode>General</c:formatCode>
                <c:ptCount val="6"/>
                <c:pt idx="0">
                  <c:v>2.6800000000000001E-2</c:v>
                </c:pt>
                <c:pt idx="1">
                  <c:v>3.5499999999999997E-2</c:v>
                </c:pt>
                <c:pt idx="2">
                  <c:v>4.6300000000000001E-2</c:v>
                </c:pt>
                <c:pt idx="3">
                  <c:v>8.6800000000000002E-2</c:v>
                </c:pt>
                <c:pt idx="4">
                  <c:v>2.92E-2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A65-E943-9BE4-D701C76A3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464575"/>
        <c:axId val="904460255"/>
        <c:extLst/>
      </c:barChart>
      <c:catAx>
        <c:axId val="904464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0255"/>
        <c:crosses val="autoZero"/>
        <c:auto val="1"/>
        <c:lblAlgn val="ctr"/>
        <c:lblOffset val="100"/>
        <c:noMultiLvlLbl val="0"/>
      </c:catAx>
      <c:valAx>
        <c:axId val="904460255"/>
        <c:scaling>
          <c:orientation val="minMax"/>
          <c:max val="0.3000000000000000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4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Sheet3!$C$1</c:f>
              <c:strCache>
                <c:ptCount val="1"/>
                <c:pt idx="0">
                  <c:v>Shared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4.0149984E-2</c:v>
                </c:pt>
                <c:pt idx="4">
                  <c:v>1.3194184000000003E-2</c:v>
                </c:pt>
                <c:pt idx="5">
                  <c:v>1.5203099000000003E-2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65-E943-9BE4-D701C76A3A23}"/>
            </c:ext>
          </c:extLst>
        </c:ser>
        <c:ser>
          <c:idx val="0"/>
          <c:order val="1"/>
          <c:tx>
            <c:strRef>
              <c:f>Sheet3!$B$1</c:f>
              <c:strCache>
                <c:ptCount val="1"/>
                <c:pt idx="0">
                  <c:v>Grade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Sheet3!$B$2:$B$7</c:f>
              <c:numCache>
                <c:formatCode>General</c:formatCode>
                <c:ptCount val="6"/>
                <c:pt idx="0">
                  <c:v>6.4899999999999999E-2</c:v>
                </c:pt>
                <c:pt idx="1">
                  <c:v>7.7000000000000002E-3</c:v>
                </c:pt>
                <c:pt idx="2">
                  <c:v>6.7000000000000002E-3</c:v>
                </c:pt>
                <c:pt idx="3">
                  <c:v>3.27E-2</c:v>
                </c:pt>
                <c:pt idx="4">
                  <c:v>5.5899999999999998E-2</c:v>
                </c:pt>
                <c:pt idx="5">
                  <c:v>2.46E-2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65-E943-9BE4-D701C76A3A23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Language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Sheet3!$D$2:$D$7</c:f>
              <c:numCache>
                <c:formatCode>General</c:formatCode>
                <c:ptCount val="6"/>
                <c:pt idx="0">
                  <c:v>2.0000000000000001E-4</c:v>
                </c:pt>
                <c:pt idx="1">
                  <c:v>1.06E-2</c:v>
                </c:pt>
                <c:pt idx="2">
                  <c:v>5.1999999999999998E-3</c:v>
                </c:pt>
                <c:pt idx="3">
                  <c:v>0</c:v>
                </c:pt>
                <c:pt idx="4">
                  <c:v>0</c:v>
                </c:pt>
                <c:pt idx="5">
                  <c:v>3.4799999999999998E-2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65-E943-9BE4-D701C76A3A23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Decoding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Sheet3!$E$2:$E$7</c:f>
              <c:numCache>
                <c:formatCode>General</c:formatCode>
                <c:ptCount val="6"/>
                <c:pt idx="0">
                  <c:v>2.6800000000000001E-2</c:v>
                </c:pt>
                <c:pt idx="1">
                  <c:v>3.5499999999999997E-2</c:v>
                </c:pt>
                <c:pt idx="2">
                  <c:v>4.6300000000000001E-2</c:v>
                </c:pt>
                <c:pt idx="3">
                  <c:v>8.6800000000000002E-2</c:v>
                </c:pt>
                <c:pt idx="4">
                  <c:v>2.92E-2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A65-E943-9BE4-D701C76A3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464575"/>
        <c:axId val="904460255"/>
        <c:extLst/>
      </c:barChart>
      <c:catAx>
        <c:axId val="904464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0255"/>
        <c:crosses val="autoZero"/>
        <c:auto val="1"/>
        <c:lblAlgn val="ctr"/>
        <c:lblOffset val="100"/>
        <c:noMultiLvlLbl val="0"/>
      </c:catAx>
      <c:valAx>
        <c:axId val="904460255"/>
        <c:scaling>
          <c:orientation val="minMax"/>
          <c:max val="0.3000000000000000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4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Sheet3!$C$1</c:f>
              <c:strCache>
                <c:ptCount val="1"/>
                <c:pt idx="0">
                  <c:v>Shared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4.0149984E-2</c:v>
                </c:pt>
                <c:pt idx="4">
                  <c:v>1.3194184000000003E-2</c:v>
                </c:pt>
                <c:pt idx="5">
                  <c:v>1.5203099000000003E-2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65-E943-9BE4-D701C76A3A23}"/>
            </c:ext>
          </c:extLst>
        </c:ser>
        <c:ser>
          <c:idx val="0"/>
          <c:order val="1"/>
          <c:tx>
            <c:strRef>
              <c:f>Sheet3!$B$1</c:f>
              <c:strCache>
                <c:ptCount val="1"/>
                <c:pt idx="0">
                  <c:v>Grade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Sheet3!$B$2:$B$7</c:f>
              <c:numCache>
                <c:formatCode>General</c:formatCode>
                <c:ptCount val="6"/>
                <c:pt idx="0">
                  <c:v>6.4899999999999999E-2</c:v>
                </c:pt>
                <c:pt idx="1">
                  <c:v>7.7000000000000002E-3</c:v>
                </c:pt>
                <c:pt idx="2">
                  <c:v>6.7000000000000002E-3</c:v>
                </c:pt>
                <c:pt idx="3">
                  <c:v>3.27E-2</c:v>
                </c:pt>
                <c:pt idx="4">
                  <c:v>5.5899999999999998E-2</c:v>
                </c:pt>
                <c:pt idx="5">
                  <c:v>2.46E-2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65-E943-9BE4-D701C76A3A23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Language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Sheet3!$D$2:$D$7</c:f>
              <c:numCache>
                <c:formatCode>General</c:formatCode>
                <c:ptCount val="6"/>
                <c:pt idx="0">
                  <c:v>2.0000000000000001E-4</c:v>
                </c:pt>
                <c:pt idx="1">
                  <c:v>1.06E-2</c:v>
                </c:pt>
                <c:pt idx="2">
                  <c:v>5.1999999999999998E-3</c:v>
                </c:pt>
                <c:pt idx="3">
                  <c:v>0</c:v>
                </c:pt>
                <c:pt idx="4">
                  <c:v>0</c:v>
                </c:pt>
                <c:pt idx="5">
                  <c:v>3.4799999999999998E-2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65-E943-9BE4-D701C76A3A23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Decoding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Sheet3!$E$2:$E$7</c:f>
              <c:numCache>
                <c:formatCode>General</c:formatCode>
                <c:ptCount val="6"/>
                <c:pt idx="0">
                  <c:v>2.6800000000000001E-2</c:v>
                </c:pt>
                <c:pt idx="1">
                  <c:v>3.5499999999999997E-2</c:v>
                </c:pt>
                <c:pt idx="2">
                  <c:v>4.6300000000000001E-2</c:v>
                </c:pt>
                <c:pt idx="3">
                  <c:v>8.6800000000000002E-2</c:v>
                </c:pt>
                <c:pt idx="4">
                  <c:v>2.92E-2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A65-E943-9BE4-D701C76A3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464575"/>
        <c:axId val="904460255"/>
        <c:extLst/>
      </c:barChart>
      <c:catAx>
        <c:axId val="904464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0255"/>
        <c:crosses val="autoZero"/>
        <c:auto val="1"/>
        <c:lblAlgn val="ctr"/>
        <c:lblOffset val="100"/>
        <c:noMultiLvlLbl val="0"/>
      </c:catAx>
      <c:valAx>
        <c:axId val="904460255"/>
        <c:scaling>
          <c:orientation val="minMax"/>
          <c:max val="0.3000000000000000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4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Sheet3!$C$1</c:f>
              <c:strCache>
                <c:ptCount val="1"/>
                <c:pt idx="0">
                  <c:v>Shared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4.0149984E-2</c:v>
                </c:pt>
                <c:pt idx="4">
                  <c:v>1.3194184000000003E-2</c:v>
                </c:pt>
                <c:pt idx="5">
                  <c:v>1.5203099000000003E-2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65-E943-9BE4-D701C76A3A23}"/>
            </c:ext>
          </c:extLst>
        </c:ser>
        <c:ser>
          <c:idx val="0"/>
          <c:order val="1"/>
          <c:tx>
            <c:strRef>
              <c:f>Sheet3!$B$1</c:f>
              <c:strCache>
                <c:ptCount val="1"/>
                <c:pt idx="0">
                  <c:v>Grade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Sheet3!$B$2:$B$7</c:f>
              <c:numCache>
                <c:formatCode>General</c:formatCode>
                <c:ptCount val="6"/>
                <c:pt idx="0">
                  <c:v>6.4899999999999999E-2</c:v>
                </c:pt>
                <c:pt idx="1">
                  <c:v>7.7000000000000002E-3</c:v>
                </c:pt>
                <c:pt idx="2">
                  <c:v>6.7000000000000002E-3</c:v>
                </c:pt>
                <c:pt idx="3">
                  <c:v>3.27E-2</c:v>
                </c:pt>
                <c:pt idx="4">
                  <c:v>5.5899999999999998E-2</c:v>
                </c:pt>
                <c:pt idx="5">
                  <c:v>2.46E-2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65-E943-9BE4-D701C76A3A23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Language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Sheet3!$D$2:$D$7</c:f>
              <c:numCache>
                <c:formatCode>General</c:formatCode>
                <c:ptCount val="6"/>
                <c:pt idx="0">
                  <c:v>2.0000000000000001E-4</c:v>
                </c:pt>
                <c:pt idx="1">
                  <c:v>1.06E-2</c:v>
                </c:pt>
                <c:pt idx="2">
                  <c:v>5.1999999999999998E-3</c:v>
                </c:pt>
                <c:pt idx="3">
                  <c:v>0</c:v>
                </c:pt>
                <c:pt idx="4">
                  <c:v>0</c:v>
                </c:pt>
                <c:pt idx="5">
                  <c:v>3.4799999999999998E-2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65-E943-9BE4-D701C76A3A23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Decoding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FFD</c:v>
                </c:pt>
                <c:pt idx="1">
                  <c:v>GD</c:v>
                </c:pt>
                <c:pt idx="2">
                  <c:v>TRT</c:v>
                </c:pt>
                <c:pt idx="3">
                  <c:v>NR</c:v>
                </c:pt>
                <c:pt idx="4">
                  <c:v>RD</c:v>
                </c:pt>
                <c:pt idx="5">
                  <c:v>SR</c:v>
                </c:pt>
              </c:strCache>
            </c:strRef>
          </c:cat>
          <c:val>
            <c:numRef>
              <c:f>Sheet3!$E$2:$E$7</c:f>
              <c:numCache>
                <c:formatCode>General</c:formatCode>
                <c:ptCount val="6"/>
                <c:pt idx="0">
                  <c:v>2.6800000000000001E-2</c:v>
                </c:pt>
                <c:pt idx="1">
                  <c:v>3.5499999999999997E-2</c:v>
                </c:pt>
                <c:pt idx="2">
                  <c:v>4.6300000000000001E-2</c:v>
                </c:pt>
                <c:pt idx="3">
                  <c:v>8.6800000000000002E-2</c:v>
                </c:pt>
                <c:pt idx="4">
                  <c:v>2.92E-2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A65-E943-9BE4-D701C76A3A23}"/>
            </c:ext>
          </c:extLst>
        </c:ser>
        <c:ser>
          <c:idx val="5"/>
          <c:order val="4"/>
          <c:tx>
            <c:strRef>
              <c:f>Sheet3!$G$1</c:f>
              <c:strCache>
                <c:ptCount val="1"/>
                <c:pt idx="0">
                  <c:v>TT+Shared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Sheet3!$G$2:$G$7</c:f>
              <c:numCache>
                <c:formatCode>General</c:formatCode>
                <c:ptCount val="6"/>
                <c:pt idx="0">
                  <c:v>7.5899999999999995E-2</c:v>
                </c:pt>
                <c:pt idx="1">
                  <c:v>1.8599999999999998E-2</c:v>
                </c:pt>
                <c:pt idx="2">
                  <c:v>2.58E-2</c:v>
                </c:pt>
                <c:pt idx="3">
                  <c:v>2.69E-2</c:v>
                </c:pt>
                <c:pt idx="4">
                  <c:v>7.17E-2</c:v>
                </c:pt>
                <c:pt idx="5">
                  <c:v>2.69E-2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A65-E943-9BE4-D701C76A3A23}"/>
            </c:ext>
          </c:extLst>
        </c:ser>
        <c:ser>
          <c:idx val="4"/>
          <c:order val="5"/>
          <c:tx>
            <c:strRef>
              <c:f>Sheet3!$F$1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Sheet3!$F$2:$F$7</c:f>
              <c:numCache>
                <c:formatCode>General</c:formatCode>
                <c:ptCount val="6"/>
                <c:pt idx="0">
                  <c:v>4.2999999999999997E-2</c:v>
                </c:pt>
                <c:pt idx="1">
                  <c:v>2.0799999999999999E-2</c:v>
                </c:pt>
                <c:pt idx="2">
                  <c:v>2.6200000000000001E-2</c:v>
                </c:pt>
                <c:pt idx="3">
                  <c:v>3.1800000000000002E-2</c:v>
                </c:pt>
                <c:pt idx="4">
                  <c:v>6.4899999999999999E-2</c:v>
                </c:pt>
                <c:pt idx="5">
                  <c:v>1.17E-2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A65-E943-9BE4-D701C76A3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464575"/>
        <c:axId val="904460255"/>
        <c:extLst/>
      </c:barChart>
      <c:catAx>
        <c:axId val="904464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0255"/>
        <c:crosses val="autoZero"/>
        <c:auto val="1"/>
        <c:lblAlgn val="ctr"/>
        <c:lblOffset val="100"/>
        <c:noMultiLvlLbl val="0"/>
      </c:catAx>
      <c:valAx>
        <c:axId val="904460255"/>
        <c:scaling>
          <c:orientation val="minMax"/>
          <c:max val="0.3000000000000000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4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Sheet3!$C$1</c:f>
              <c:strCache>
                <c:ptCount val="1"/>
                <c:pt idx="0">
                  <c:v>Shared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'PCA commonality'!$A$2:$A$3</c:f>
              <c:strCache>
                <c:ptCount val="2"/>
                <c:pt idx="0">
                  <c:v>PC1</c:v>
                </c:pt>
                <c:pt idx="1">
                  <c:v>PC2</c:v>
                </c:pt>
              </c:strCache>
            </c:strRef>
          </c:cat>
          <c:val>
            <c:numRef>
              <c:f>'PCA commonality'!$C$2:$C$3</c:f>
              <c:numCache>
                <c:formatCode>General</c:formatCode>
                <c:ptCount val="2"/>
                <c:pt idx="0">
                  <c:v>0</c:v>
                </c:pt>
                <c:pt idx="1">
                  <c:v>2.0000000000000001E-4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63-AE44-88B1-D09E93F20019}"/>
            </c:ext>
          </c:extLst>
        </c:ser>
        <c:ser>
          <c:idx val="0"/>
          <c:order val="1"/>
          <c:tx>
            <c:strRef>
              <c:f>Sheet3!$B$1</c:f>
              <c:strCache>
                <c:ptCount val="1"/>
                <c:pt idx="0">
                  <c:v>Grade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'PCA commonality'!$A$2:$A$3</c:f>
              <c:strCache>
                <c:ptCount val="2"/>
                <c:pt idx="0">
                  <c:v>PC1</c:v>
                </c:pt>
                <c:pt idx="1">
                  <c:v>PC2</c:v>
                </c:pt>
              </c:strCache>
            </c:strRef>
          </c:cat>
          <c:val>
            <c:numRef>
              <c:f>'PCA commonality'!$B$2:$B$3</c:f>
              <c:numCache>
                <c:formatCode>General</c:formatCode>
                <c:ptCount val="2"/>
                <c:pt idx="0">
                  <c:v>3.7499999999999999E-2</c:v>
                </c:pt>
                <c:pt idx="1">
                  <c:v>4.19E-2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63-AE44-88B1-D09E93F20019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Language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'PCA commonality'!$A$2:$A$3</c:f>
              <c:strCache>
                <c:ptCount val="2"/>
                <c:pt idx="0">
                  <c:v>PC1</c:v>
                </c:pt>
                <c:pt idx="1">
                  <c:v>PC2</c:v>
                </c:pt>
              </c:strCache>
            </c:strRef>
          </c:cat>
          <c:val>
            <c:numRef>
              <c:f>'PCA commonality'!$D$2:$D$3</c:f>
              <c:numCache>
                <c:formatCode>General</c:formatCode>
                <c:ptCount val="2"/>
                <c:pt idx="0">
                  <c:v>2.3999999999999998E-3</c:v>
                </c:pt>
                <c:pt idx="1">
                  <c:v>2.3800000000000002E-2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63-AE44-88B1-D09E93F20019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Decoding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'PCA commonality'!$A$2:$A$3</c:f>
              <c:strCache>
                <c:ptCount val="2"/>
                <c:pt idx="0">
                  <c:v>PC1</c:v>
                </c:pt>
                <c:pt idx="1">
                  <c:v>PC2</c:v>
                </c:pt>
              </c:strCache>
            </c:strRef>
          </c:cat>
          <c:val>
            <c:numRef>
              <c:f>'PCA commonality'!$E$2:$E$3</c:f>
              <c:numCache>
                <c:formatCode>General</c:formatCode>
                <c:ptCount val="2"/>
                <c:pt idx="0">
                  <c:v>5.5300000000000002E-2</c:v>
                </c:pt>
                <c:pt idx="1">
                  <c:v>2.3999999999999998E-3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63-AE44-88B1-D09E93F20019}"/>
            </c:ext>
          </c:extLst>
        </c:ser>
        <c:ser>
          <c:idx val="5"/>
          <c:order val="4"/>
          <c:tx>
            <c:strRef>
              <c:f>Sheet3!$G$1</c:f>
              <c:strCache>
                <c:ptCount val="1"/>
                <c:pt idx="0">
                  <c:v>TT+Shared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'PCA commonality'!$A$2:$A$3</c:f>
              <c:strCache>
                <c:ptCount val="2"/>
                <c:pt idx="0">
                  <c:v>PC1</c:v>
                </c:pt>
                <c:pt idx="1">
                  <c:v>PC2</c:v>
                </c:pt>
              </c:strCache>
            </c:strRef>
          </c:cat>
          <c:val>
            <c:numRef>
              <c:f>'PCA commonality'!$G$2:$G$3</c:f>
              <c:numCache>
                <c:formatCode>General</c:formatCode>
                <c:ptCount val="2"/>
                <c:pt idx="0">
                  <c:v>5.96E-2</c:v>
                </c:pt>
                <c:pt idx="1">
                  <c:v>2.9899999999999999E-2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63-AE44-88B1-D09E93F20019}"/>
            </c:ext>
          </c:extLst>
        </c:ser>
        <c:ser>
          <c:idx val="4"/>
          <c:order val="5"/>
          <c:tx>
            <c:strRef>
              <c:f>Sheet3!$F$1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'PCA commonality'!$A$2:$A$3</c:f>
              <c:strCache>
                <c:ptCount val="2"/>
                <c:pt idx="0">
                  <c:v>PC1</c:v>
                </c:pt>
                <c:pt idx="1">
                  <c:v>PC2</c:v>
                </c:pt>
              </c:strCache>
            </c:strRef>
          </c:cat>
          <c:val>
            <c:numRef>
              <c:f>'PCA commonality'!$F$2:$F$3</c:f>
              <c:numCache>
                <c:formatCode>General</c:formatCode>
                <c:ptCount val="2"/>
                <c:pt idx="0">
                  <c:v>4.8399999999999999E-2</c:v>
                </c:pt>
                <c:pt idx="1">
                  <c:v>1.84E-2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63-AE44-88B1-D09E93F200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464575"/>
        <c:axId val="904460255"/>
        <c:extLst/>
      </c:barChart>
      <c:catAx>
        <c:axId val="904464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0255"/>
        <c:crosses val="autoZero"/>
        <c:auto val="1"/>
        <c:lblAlgn val="ctr"/>
        <c:lblOffset val="100"/>
        <c:noMultiLvlLbl val="0"/>
      </c:catAx>
      <c:valAx>
        <c:axId val="904460255"/>
        <c:scaling>
          <c:orientation val="minMax"/>
          <c:max val="0.2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4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Sheet3!$C$1</c:f>
              <c:strCache>
                <c:ptCount val="1"/>
                <c:pt idx="0">
                  <c:v>Shared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'PCA commonality'!$A$2:$A$3</c:f>
              <c:strCache>
                <c:ptCount val="2"/>
                <c:pt idx="0">
                  <c:v>PC1</c:v>
                </c:pt>
                <c:pt idx="1">
                  <c:v>PC2</c:v>
                </c:pt>
              </c:strCache>
            </c:strRef>
          </c:cat>
          <c:val>
            <c:numRef>
              <c:f>'PCA commonality'!$C$2:$C$3</c:f>
              <c:numCache>
                <c:formatCode>General</c:formatCode>
                <c:ptCount val="2"/>
                <c:pt idx="0">
                  <c:v>0</c:v>
                </c:pt>
                <c:pt idx="1">
                  <c:v>2.0000000000000001E-4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63-AE44-88B1-D09E93F20019}"/>
            </c:ext>
          </c:extLst>
        </c:ser>
        <c:ser>
          <c:idx val="0"/>
          <c:order val="1"/>
          <c:tx>
            <c:strRef>
              <c:f>Sheet3!$B$1</c:f>
              <c:strCache>
                <c:ptCount val="1"/>
                <c:pt idx="0">
                  <c:v>Grade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'PCA commonality'!$A$2:$A$3</c:f>
              <c:strCache>
                <c:ptCount val="2"/>
                <c:pt idx="0">
                  <c:v>PC1</c:v>
                </c:pt>
                <c:pt idx="1">
                  <c:v>PC2</c:v>
                </c:pt>
              </c:strCache>
            </c:strRef>
          </c:cat>
          <c:val>
            <c:numRef>
              <c:f>'PCA commonality'!$B$2:$B$3</c:f>
              <c:numCache>
                <c:formatCode>General</c:formatCode>
                <c:ptCount val="2"/>
                <c:pt idx="0">
                  <c:v>3.7499999999999999E-2</c:v>
                </c:pt>
                <c:pt idx="1">
                  <c:v>4.19E-2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63-AE44-88B1-D09E93F20019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Language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'PCA commonality'!$A$2:$A$3</c:f>
              <c:strCache>
                <c:ptCount val="2"/>
                <c:pt idx="0">
                  <c:v>PC1</c:v>
                </c:pt>
                <c:pt idx="1">
                  <c:v>PC2</c:v>
                </c:pt>
              </c:strCache>
            </c:strRef>
          </c:cat>
          <c:val>
            <c:numRef>
              <c:f>'PCA commonality'!$D$2:$D$3</c:f>
              <c:numCache>
                <c:formatCode>General</c:formatCode>
                <c:ptCount val="2"/>
                <c:pt idx="0">
                  <c:v>2.3999999999999998E-3</c:v>
                </c:pt>
                <c:pt idx="1">
                  <c:v>2.3800000000000002E-2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63-AE44-88B1-D09E93F20019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Decoding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'PCA commonality'!$A$2:$A$3</c:f>
              <c:strCache>
                <c:ptCount val="2"/>
                <c:pt idx="0">
                  <c:v>PC1</c:v>
                </c:pt>
                <c:pt idx="1">
                  <c:v>PC2</c:v>
                </c:pt>
              </c:strCache>
            </c:strRef>
          </c:cat>
          <c:val>
            <c:numRef>
              <c:f>'PCA commonality'!$E$2:$E$3</c:f>
              <c:numCache>
                <c:formatCode>General</c:formatCode>
                <c:ptCount val="2"/>
                <c:pt idx="0">
                  <c:v>5.5300000000000002E-2</c:v>
                </c:pt>
                <c:pt idx="1">
                  <c:v>2.3999999999999998E-3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63-AE44-88B1-D09E93F20019}"/>
            </c:ext>
          </c:extLst>
        </c:ser>
        <c:ser>
          <c:idx val="5"/>
          <c:order val="4"/>
          <c:tx>
            <c:strRef>
              <c:f>Sheet3!$G$1</c:f>
              <c:strCache>
                <c:ptCount val="1"/>
                <c:pt idx="0">
                  <c:v>TT+Shared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'PCA commonality'!$A$2:$A$3</c:f>
              <c:strCache>
                <c:ptCount val="2"/>
                <c:pt idx="0">
                  <c:v>PC1</c:v>
                </c:pt>
                <c:pt idx="1">
                  <c:v>PC2</c:v>
                </c:pt>
              </c:strCache>
            </c:strRef>
          </c:cat>
          <c:val>
            <c:numRef>
              <c:f>'PCA commonality'!$G$2:$G$3</c:f>
              <c:numCache>
                <c:formatCode>General</c:formatCode>
                <c:ptCount val="2"/>
                <c:pt idx="0">
                  <c:v>5.96E-2</c:v>
                </c:pt>
                <c:pt idx="1">
                  <c:v>2.9899999999999999E-2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63-AE44-88B1-D09E93F20019}"/>
            </c:ext>
          </c:extLst>
        </c:ser>
        <c:ser>
          <c:idx val="4"/>
          <c:order val="5"/>
          <c:tx>
            <c:strRef>
              <c:f>Sheet3!$F$1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'PCA commonality'!$A$2:$A$3</c:f>
              <c:strCache>
                <c:ptCount val="2"/>
                <c:pt idx="0">
                  <c:v>PC1</c:v>
                </c:pt>
                <c:pt idx="1">
                  <c:v>PC2</c:v>
                </c:pt>
              </c:strCache>
            </c:strRef>
          </c:cat>
          <c:val>
            <c:numRef>
              <c:f>'PCA commonality'!$F$2:$F$3</c:f>
              <c:numCache>
                <c:formatCode>General</c:formatCode>
                <c:ptCount val="2"/>
                <c:pt idx="0">
                  <c:v>4.8399999999999999E-2</c:v>
                </c:pt>
                <c:pt idx="1">
                  <c:v>1.84E-2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63-AE44-88B1-D09E93F200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464575"/>
        <c:axId val="904460255"/>
        <c:extLst/>
      </c:barChart>
      <c:catAx>
        <c:axId val="904464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0255"/>
        <c:crosses val="autoZero"/>
        <c:auto val="1"/>
        <c:lblAlgn val="ctr"/>
        <c:lblOffset val="100"/>
        <c:noMultiLvlLbl val="0"/>
      </c:catAx>
      <c:valAx>
        <c:axId val="904460255"/>
        <c:scaling>
          <c:orientation val="minMax"/>
          <c:max val="0.2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464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0.37786</cdr:x>
      <cdr:y>0.75391</cdr:y>
    </cdr:from>
    <cdr:to>
      <cdr:x>0.42795</cdr:x>
      <cdr:y>0.83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6D59B1E4-889D-1995-E0CC-EAC334F54401}"/>
            </a:ext>
          </a:extLst>
        </cdr:cNvPr>
        <cdr:cNvSpPr txBox="1"/>
      </cdr:nvSpPr>
      <cdr:spPr>
        <a:xfrm xmlns:a="http://schemas.openxmlformats.org/drawingml/2006/main">
          <a:off x="3240252" y="3412518"/>
          <a:ext cx="429519" cy="3444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Arial" panose="020B0604020202020204" pitchFamily="34" charset="0"/>
            </a:rPr>
            <a:t>*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0.37786</cdr:x>
      <cdr:y>0.75391</cdr:y>
    </cdr:from>
    <cdr:to>
      <cdr:x>0.42795</cdr:x>
      <cdr:y>0.83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6D59B1E4-889D-1995-E0CC-EAC334F54401}"/>
            </a:ext>
          </a:extLst>
        </cdr:cNvPr>
        <cdr:cNvSpPr txBox="1"/>
      </cdr:nvSpPr>
      <cdr:spPr>
        <a:xfrm xmlns:a="http://schemas.openxmlformats.org/drawingml/2006/main">
          <a:off x="3240252" y="3412518"/>
          <a:ext cx="429519" cy="3444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Arial" panose="020B0604020202020204" pitchFamily="34" charset="0"/>
            </a:rPr>
            <a:t>*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0.37786</cdr:x>
      <cdr:y>0.75391</cdr:y>
    </cdr:from>
    <cdr:to>
      <cdr:x>0.42795</cdr:x>
      <cdr:y>0.83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6D59B1E4-889D-1995-E0CC-EAC334F54401}"/>
            </a:ext>
          </a:extLst>
        </cdr:cNvPr>
        <cdr:cNvSpPr txBox="1"/>
      </cdr:nvSpPr>
      <cdr:spPr>
        <a:xfrm xmlns:a="http://schemas.openxmlformats.org/drawingml/2006/main">
          <a:off x="3240252" y="3412518"/>
          <a:ext cx="429519" cy="3444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Arial" panose="020B0604020202020204" pitchFamily="34" charset="0"/>
            </a:rPr>
            <a:t>*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0.37786</cdr:x>
      <cdr:y>0.75391</cdr:y>
    </cdr:from>
    <cdr:to>
      <cdr:x>0.42795</cdr:x>
      <cdr:y>0.83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6D59B1E4-889D-1995-E0CC-EAC334F54401}"/>
            </a:ext>
          </a:extLst>
        </cdr:cNvPr>
        <cdr:cNvSpPr txBox="1"/>
      </cdr:nvSpPr>
      <cdr:spPr>
        <a:xfrm xmlns:a="http://schemas.openxmlformats.org/drawingml/2006/main">
          <a:off x="3240252" y="3412518"/>
          <a:ext cx="429519" cy="3444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Arial" panose="020B0604020202020204" pitchFamily="34" charset="0"/>
            </a:rPr>
            <a:t>*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0.37195</cdr:x>
      <cdr:y>0.59086</cdr:y>
    </cdr:from>
    <cdr:to>
      <cdr:x>0.47443</cdr:x>
      <cdr:y>0.67245</cdr:y>
    </cdr:to>
    <cdr:sp macro="" textlink="">
      <cdr:nvSpPr>
        <cdr:cNvPr id="2" name="TextBox 10">
          <a:extLst xmlns:a="http://schemas.openxmlformats.org/drawingml/2006/main">
            <a:ext uri="{FF2B5EF4-FFF2-40B4-BE49-F238E27FC236}">
              <a16:creationId xmlns:a16="http://schemas.microsoft.com/office/drawing/2014/main" id="{E94CA78E-CCD9-441E-257D-F7C5414C9BA1}"/>
            </a:ext>
          </a:extLst>
        </cdr:cNvPr>
        <cdr:cNvSpPr txBox="1"/>
      </cdr:nvSpPr>
      <cdr:spPr>
        <a:xfrm xmlns:a="http://schemas.openxmlformats.org/drawingml/2006/main">
          <a:off x="3189489" y="2674501"/>
          <a:ext cx="878783" cy="36931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Arial" panose="020B0604020202020204" pitchFamily="34" charset="0"/>
            </a:rPr>
            <a:t>*</a:t>
          </a:r>
        </a:p>
      </cdr:txBody>
    </cdr:sp>
  </cdr:relSizeAnchor>
  <cdr:relSizeAnchor xmlns:cdr="http://schemas.openxmlformats.org/drawingml/2006/chartDrawing">
    <cdr:from>
      <cdr:x>0.49615</cdr:x>
      <cdr:y>0.28939</cdr:y>
    </cdr:from>
    <cdr:to>
      <cdr:x>0.58663</cdr:x>
      <cdr:y>0.37098</cdr:y>
    </cdr:to>
    <cdr:sp macro="" textlink="">
      <cdr:nvSpPr>
        <cdr:cNvPr id="3" name="TextBox 10">
          <a:extLst xmlns:a="http://schemas.openxmlformats.org/drawingml/2006/main">
            <a:ext uri="{FF2B5EF4-FFF2-40B4-BE49-F238E27FC236}">
              <a16:creationId xmlns:a16="http://schemas.microsoft.com/office/drawing/2014/main" id="{9421F6C8-8B99-ED6F-8219-54AAAC484F3E}"/>
            </a:ext>
          </a:extLst>
        </cdr:cNvPr>
        <cdr:cNvSpPr txBox="1"/>
      </cdr:nvSpPr>
      <cdr:spPr>
        <a:xfrm xmlns:a="http://schemas.openxmlformats.org/drawingml/2006/main">
          <a:off x="4254533" y="1309914"/>
          <a:ext cx="775880" cy="36931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Arial" panose="020B0604020202020204" pitchFamily="34" charset="0"/>
            </a:rPr>
            <a:t>*</a:t>
          </a:r>
        </a:p>
      </cdr:txBody>
    </cdr:sp>
  </cdr:relSizeAnchor>
  <cdr:relSizeAnchor xmlns:cdr="http://schemas.openxmlformats.org/drawingml/2006/chartDrawing">
    <cdr:from>
      <cdr:x>0.60612</cdr:x>
      <cdr:y>0.29328</cdr:y>
    </cdr:from>
    <cdr:to>
      <cdr:x>0.67537</cdr:x>
      <cdr:y>0.37487</cdr:y>
    </cdr:to>
    <cdr:sp macro="" textlink="">
      <cdr:nvSpPr>
        <cdr:cNvPr id="4" name="TextBox 10">
          <a:extLst xmlns:a="http://schemas.openxmlformats.org/drawingml/2006/main">
            <a:ext uri="{FF2B5EF4-FFF2-40B4-BE49-F238E27FC236}">
              <a16:creationId xmlns:a16="http://schemas.microsoft.com/office/drawing/2014/main" id="{E94CA78E-CCD9-441E-257D-F7C5414C9BA1}"/>
            </a:ext>
          </a:extLst>
        </cdr:cNvPr>
        <cdr:cNvSpPr txBox="1"/>
      </cdr:nvSpPr>
      <cdr:spPr>
        <a:xfrm xmlns:a="http://schemas.openxmlformats.org/drawingml/2006/main">
          <a:off x="5197579" y="1327501"/>
          <a:ext cx="59381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Arial" panose="020B0604020202020204" pitchFamily="34" charset="0"/>
            </a:rPr>
            <a:t>***</a:t>
          </a:r>
        </a:p>
      </cdr:txBody>
    </cdr:sp>
  </cdr:relSizeAnchor>
  <cdr:relSizeAnchor xmlns:cdr="http://schemas.openxmlformats.org/drawingml/2006/chartDrawing">
    <cdr:from>
      <cdr:x>0.37786</cdr:x>
      <cdr:y>0.75391</cdr:y>
    </cdr:from>
    <cdr:to>
      <cdr:x>0.42795</cdr:x>
      <cdr:y>0.83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6D59B1E4-889D-1995-E0CC-EAC334F54401}"/>
            </a:ext>
          </a:extLst>
        </cdr:cNvPr>
        <cdr:cNvSpPr txBox="1"/>
      </cdr:nvSpPr>
      <cdr:spPr>
        <a:xfrm xmlns:a="http://schemas.openxmlformats.org/drawingml/2006/main">
          <a:off x="3240252" y="3412518"/>
          <a:ext cx="429519" cy="3444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Arial" panose="020B0604020202020204" pitchFamily="34" charset="0"/>
            </a:rPr>
            <a:t>*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0.24839</cdr:x>
      <cdr:y>0.77724</cdr:y>
    </cdr:from>
    <cdr:to>
      <cdr:x>0.36034</cdr:x>
      <cdr:y>0.81843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32DFE8C-86C7-9726-8AFE-B46F1E9E1398}"/>
            </a:ext>
          </a:extLst>
        </cdr:cNvPr>
        <cdr:cNvSpPr txBox="1"/>
      </cdr:nvSpPr>
      <cdr:spPr>
        <a:xfrm xmlns:a="http://schemas.openxmlformats.org/drawingml/2006/main">
          <a:off x="1738947" y="3137737"/>
          <a:ext cx="783748" cy="1662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chemeClr val="bg1"/>
              </a:solidFill>
              <a:latin typeface="Arial" panose="020B0604020202020204" pitchFamily="34" charset="0"/>
            </a:rPr>
            <a:t>*</a:t>
          </a:r>
        </a:p>
      </cdr:txBody>
    </cdr:sp>
  </cdr:relSizeAnchor>
  <cdr:relSizeAnchor xmlns:cdr="http://schemas.openxmlformats.org/drawingml/2006/chartDrawing">
    <cdr:from>
      <cdr:x>0.23559</cdr:x>
      <cdr:y>0.44043</cdr:y>
    </cdr:from>
    <cdr:to>
      <cdr:x>0.34754</cdr:x>
      <cdr:y>0.48161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3882D002-95FF-CAFF-816A-F313E55A5CA3}"/>
            </a:ext>
          </a:extLst>
        </cdr:cNvPr>
        <cdr:cNvSpPr txBox="1"/>
      </cdr:nvSpPr>
      <cdr:spPr>
        <a:xfrm xmlns:a="http://schemas.openxmlformats.org/drawingml/2006/main">
          <a:off x="1649363" y="1778040"/>
          <a:ext cx="783748" cy="1662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Arial" panose="020B0604020202020204" pitchFamily="34" charset="0"/>
            </a:rPr>
            <a:t>***</a:t>
          </a:r>
        </a:p>
      </cdr:txBody>
    </cdr:sp>
  </cdr:relSizeAnchor>
  <cdr:relSizeAnchor xmlns:cdr="http://schemas.openxmlformats.org/drawingml/2006/chartDrawing">
    <cdr:from>
      <cdr:x>0.23607</cdr:x>
      <cdr:y>0.24997</cdr:y>
    </cdr:from>
    <cdr:to>
      <cdr:x>0.34802</cdr:x>
      <cdr:y>0.29115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72DD44BC-943F-81F8-F65C-0A861795620D}"/>
            </a:ext>
          </a:extLst>
        </cdr:cNvPr>
        <cdr:cNvSpPr txBox="1"/>
      </cdr:nvSpPr>
      <cdr:spPr>
        <a:xfrm xmlns:a="http://schemas.openxmlformats.org/drawingml/2006/main">
          <a:off x="1652697" y="1009115"/>
          <a:ext cx="783748" cy="1662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Arial" panose="020B0604020202020204" pitchFamily="34" charset="0"/>
            </a:rPr>
            <a:t>***</a:t>
          </a:r>
        </a:p>
      </cdr:txBody>
    </cdr:sp>
  </cdr:relSizeAnchor>
  <cdr:relSizeAnchor xmlns:cdr="http://schemas.openxmlformats.org/drawingml/2006/chartDrawing">
    <cdr:from>
      <cdr:x>0.5949</cdr:x>
      <cdr:y>0.66629</cdr:y>
    </cdr:from>
    <cdr:to>
      <cdr:x>0.70685</cdr:x>
      <cdr:y>0.70747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FD940A0A-D292-041F-CC86-7C547209D5F5}"/>
            </a:ext>
          </a:extLst>
        </cdr:cNvPr>
        <cdr:cNvSpPr txBox="1"/>
      </cdr:nvSpPr>
      <cdr:spPr>
        <a:xfrm xmlns:a="http://schemas.openxmlformats.org/drawingml/2006/main">
          <a:off x="4164821" y="2689809"/>
          <a:ext cx="783747" cy="166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solidFill>
                <a:schemeClr val="bg1"/>
              </a:solidFill>
              <a:latin typeface="Arial" panose="020B0604020202020204" pitchFamily="34" charset="0"/>
            </a:rPr>
            <a:t>*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0.24839</cdr:x>
      <cdr:y>0.77724</cdr:y>
    </cdr:from>
    <cdr:to>
      <cdr:x>0.36034</cdr:x>
      <cdr:y>0.81843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32DFE8C-86C7-9726-8AFE-B46F1E9E1398}"/>
            </a:ext>
          </a:extLst>
        </cdr:cNvPr>
        <cdr:cNvSpPr txBox="1"/>
      </cdr:nvSpPr>
      <cdr:spPr>
        <a:xfrm xmlns:a="http://schemas.openxmlformats.org/drawingml/2006/main">
          <a:off x="1738947" y="3137737"/>
          <a:ext cx="783748" cy="1662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chemeClr val="bg1"/>
              </a:solidFill>
              <a:latin typeface="Arial" panose="020B0604020202020204" pitchFamily="34" charset="0"/>
            </a:rPr>
            <a:t>*</a:t>
          </a:r>
        </a:p>
      </cdr:txBody>
    </cdr:sp>
  </cdr:relSizeAnchor>
  <cdr:relSizeAnchor xmlns:cdr="http://schemas.openxmlformats.org/drawingml/2006/chartDrawing">
    <cdr:from>
      <cdr:x>0.23559</cdr:x>
      <cdr:y>0.44043</cdr:y>
    </cdr:from>
    <cdr:to>
      <cdr:x>0.34754</cdr:x>
      <cdr:y>0.48161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3882D002-95FF-CAFF-816A-F313E55A5CA3}"/>
            </a:ext>
          </a:extLst>
        </cdr:cNvPr>
        <cdr:cNvSpPr txBox="1"/>
      </cdr:nvSpPr>
      <cdr:spPr>
        <a:xfrm xmlns:a="http://schemas.openxmlformats.org/drawingml/2006/main">
          <a:off x="1649363" y="1778040"/>
          <a:ext cx="783748" cy="1662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Arial" panose="020B0604020202020204" pitchFamily="34" charset="0"/>
            </a:rPr>
            <a:t>***</a:t>
          </a:r>
        </a:p>
      </cdr:txBody>
    </cdr:sp>
  </cdr:relSizeAnchor>
  <cdr:relSizeAnchor xmlns:cdr="http://schemas.openxmlformats.org/drawingml/2006/chartDrawing">
    <cdr:from>
      <cdr:x>0.23607</cdr:x>
      <cdr:y>0.24997</cdr:y>
    </cdr:from>
    <cdr:to>
      <cdr:x>0.34802</cdr:x>
      <cdr:y>0.29115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72DD44BC-943F-81F8-F65C-0A861795620D}"/>
            </a:ext>
          </a:extLst>
        </cdr:cNvPr>
        <cdr:cNvSpPr txBox="1"/>
      </cdr:nvSpPr>
      <cdr:spPr>
        <a:xfrm xmlns:a="http://schemas.openxmlformats.org/drawingml/2006/main">
          <a:off x="1652697" y="1009115"/>
          <a:ext cx="783748" cy="1662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Arial" panose="020B0604020202020204" pitchFamily="34" charset="0"/>
            </a:rPr>
            <a:t>***</a:t>
          </a:r>
        </a:p>
      </cdr:txBody>
    </cdr:sp>
  </cdr:relSizeAnchor>
  <cdr:relSizeAnchor xmlns:cdr="http://schemas.openxmlformats.org/drawingml/2006/chartDrawing">
    <cdr:from>
      <cdr:x>0.5949</cdr:x>
      <cdr:y>0.66629</cdr:y>
    </cdr:from>
    <cdr:to>
      <cdr:x>0.70685</cdr:x>
      <cdr:y>0.70747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FD940A0A-D292-041F-CC86-7C547209D5F5}"/>
            </a:ext>
          </a:extLst>
        </cdr:cNvPr>
        <cdr:cNvSpPr txBox="1"/>
      </cdr:nvSpPr>
      <cdr:spPr>
        <a:xfrm xmlns:a="http://schemas.openxmlformats.org/drawingml/2006/main">
          <a:off x="4164821" y="2689809"/>
          <a:ext cx="783747" cy="166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solidFill>
                <a:schemeClr val="bg1"/>
              </a:solidFill>
              <a:latin typeface="Arial" panose="020B0604020202020204" pitchFamily="34" charset="0"/>
            </a:rPr>
            <a:t>*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981C565-927D-2D4F-B904-9052881164F2}" type="datetimeFigureOut">
              <a:rPr lang="en-US" smtClean="0"/>
              <a:pPr/>
              <a:t>9/1/23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D0C3E14-A9BD-6741-B6B1-AF11F24D45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84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250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023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either of these processes are fast, you can be efficient. Not necessarily how it is achieved, just the process of being efficient. For today’s purposes, we will collapse these.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935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either of these processes are fast, you can be efficient. Not necessarily how it is achieved, just the process of being efficient. For today’s purposes, we will collapse these.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09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776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9E531-3F00-CA4F-AF35-8E641F7A748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9E531-3F00-CA4F-AF35-8E641F7A74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79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9E531-3F00-CA4F-AF35-8E641F7A748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1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46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70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75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Leah Zimmerman </a:t>
            </a:r>
          </a:p>
          <a:p>
            <a:r>
              <a:rPr lang="en-US" dirty="0"/>
              <a:t>Alex Fell </a:t>
            </a:r>
          </a:p>
          <a:p>
            <a:r>
              <a:rPr lang="en-US" dirty="0"/>
              <a:t>Emily Phalen </a:t>
            </a:r>
          </a:p>
          <a:p>
            <a:r>
              <a:rPr lang="en-US" dirty="0"/>
              <a:t>Abby Fergus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5126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66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Shared with lexical access.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33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Shared with lexical access.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93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Shared with lexical access.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34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Shared with lexical access.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986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Shared with lexical access.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217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percentage of variance the first two PCs account for.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7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Fluency doesn’t tell us what parts of the system are fast or slow. What are the parts? Let’s take the simple view.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49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Fluency doesn’t tell us what parts of the system are fast or slow. What are the parts? Let’s take the simple view.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42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48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00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17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33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C3E14-A9BD-6741-B6B1-AF11F24D45F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1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2249C-1CE1-196E-F93B-EBC5A1EE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84519-2EB6-0145-B437-51B6C28D7C0D}" type="datetime1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08A54-55CD-ED9E-75A7-153FCEBBC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61A38-21E4-5B6F-5C87-28FD1FD9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473DA-7097-494E-BCCA-D8336BB50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9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A387F-95E0-E9A2-0D1F-60C72686B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2AF0-4886-F848-A842-CB7FC76B8E91}" type="datetime1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F94B8-4A60-D4AC-483E-9DA0AC3F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DBD10-4FB3-9ACD-5739-1ED5A6DD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29483-40E3-4A63-A6A9-75B83CA4C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53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C554C-EA5B-BC91-BF98-F26BA897C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214F8-30AA-D846-A5FF-079A24904CBF}" type="datetime1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0F8EC-1367-0B0B-D43D-D58EB28B8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2140-660A-8266-CC62-22A36F2D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3F87C-9A49-44D3-90D4-D5A50412F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41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E53A-D9D6-8B87-341B-94A3AD6E8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49BF6-3D1F-D712-51DC-A4D1E289A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CE3FD-35BA-F13B-AA8B-36BC6F994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C680D-5C0B-624C-96C5-FB147284E7DE}" type="datetime1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2BB8D-5EC4-5240-29BE-F9ADC96AD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1ECC0-C9B7-FA5B-3DBC-059D026D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6777-50D7-7F40-8FD9-426AF7F2D7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19">
            <a:extLst>
              <a:ext uri="{FF2B5EF4-FFF2-40B4-BE49-F238E27FC236}">
                <a16:creationId xmlns:a16="http://schemas.microsoft.com/office/drawing/2014/main" id="{DFC99FD8-130C-349C-B49F-6A44CFDAC017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AE2D217C-9E92-61EA-6C11-C93BB4DD3C98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66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C651-81F4-62B2-D652-FD37BE83D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E7530-B9A3-BAD5-06F5-912C0B63A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E4422-CF70-D4D9-7B86-19E6B5E1C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BBA8-5BF3-AC4A-ACCD-9D2653B15A50}" type="datetime1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E9AB0-5BF5-1AC3-149F-A55D5501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32506-3C6D-650D-F62C-A59B3F981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751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B18CA-4A8F-CFA0-E853-F9268709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588FB-FD33-6C7D-E59F-F6A369379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B4EE5-6C27-CF15-3C63-79A2DEB1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63371-0067-704A-B262-7C26291CA90F}" type="datetime1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EC1DD-388B-4C14-7522-E6153584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F4FCD-4425-1E0C-D836-3175D6F86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6777-50D7-7F40-8FD9-426AF7F2D7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33">
            <a:extLst>
              <a:ext uri="{FF2B5EF4-FFF2-40B4-BE49-F238E27FC236}">
                <a16:creationId xmlns:a16="http://schemas.microsoft.com/office/drawing/2014/main" id="{C325D95A-2A19-DE01-C5C1-45BCA9B39105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: Shape 45">
            <a:extLst>
              <a:ext uri="{FF2B5EF4-FFF2-40B4-BE49-F238E27FC236}">
                <a16:creationId xmlns:a16="http://schemas.microsoft.com/office/drawing/2014/main" id="{1BE62956-453E-F41A-5328-D366CA6ACAB9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: Shape 42">
            <a:extLst>
              <a:ext uri="{FF2B5EF4-FFF2-40B4-BE49-F238E27FC236}">
                <a16:creationId xmlns:a16="http://schemas.microsoft.com/office/drawing/2014/main" id="{A4263791-139F-9575-08FF-FEBE81BF14BE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: Shape 48">
            <a:extLst>
              <a:ext uri="{FF2B5EF4-FFF2-40B4-BE49-F238E27FC236}">
                <a16:creationId xmlns:a16="http://schemas.microsoft.com/office/drawing/2014/main" id="{07E35E8D-0A9C-6473-89E6-A77AE705F2E1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: Shape 39">
            <a:extLst>
              <a:ext uri="{FF2B5EF4-FFF2-40B4-BE49-F238E27FC236}">
                <a16:creationId xmlns:a16="http://schemas.microsoft.com/office/drawing/2014/main" id="{78E153F5-5A9E-01CC-0D4C-355E875A520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: Shape 36">
            <a:extLst>
              <a:ext uri="{FF2B5EF4-FFF2-40B4-BE49-F238E27FC236}">
                <a16:creationId xmlns:a16="http://schemas.microsoft.com/office/drawing/2014/main" id="{2D7772CF-1A5F-73D1-E3EB-AC2459E58D57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7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8EA78-9BEC-AE1E-C1F1-3D79EE85B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0987A-4B9C-6C72-9D9A-BBC1F1834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18B64-C072-81C0-7DD8-769C509B4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03490-6EAE-23C0-44A5-327CF4F0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B7925-119F-B24D-AEE0-7A40423E493B}" type="datetime1">
              <a:rPr lang="en-US" smtClean="0"/>
              <a:t>9/1/23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5D6D4-4F35-9972-4C70-9DBC2481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EE9CE-0F98-B9E5-F887-3C1AB523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295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666C-7763-3804-30DE-1EF39057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D22D3-D29A-D479-8760-2762F6D66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ABE16-EB6A-D2B2-822E-97DA8EF41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3B978A-B4C2-CC73-353A-5B003A2F9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B7760C-969D-526C-7ED0-6ACDC4F6A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E87958-4102-C9B5-DFB0-4CA8CB8C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F0A6-5C78-2343-BF49-9515A68B1C50}" type="datetime1">
              <a:rPr lang="en-US" smtClean="0"/>
              <a:t>9/1/23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A594EB-1CE4-DB5D-40DD-F315B2AA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65E0D-E0B3-B03A-5569-09B754E9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Image 0" descr="preencoded.png">
            <a:extLst>
              <a:ext uri="{FF2B5EF4-FFF2-40B4-BE49-F238E27FC236}">
                <a16:creationId xmlns:a16="http://schemas.microsoft.com/office/drawing/2014/main" id="{0DA8DE34-D11C-4BB9-9229-E24D23A01ABD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269A15A9-03EC-6688-F728-049BCF2C9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2" name="Image 5" descr="preencoded.png">
            <a:extLst>
              <a:ext uri="{FF2B5EF4-FFF2-40B4-BE49-F238E27FC236}">
                <a16:creationId xmlns:a16="http://schemas.microsoft.com/office/drawing/2014/main" id="{A444AB7D-2316-01D0-BE82-048259A44BB9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3" name="Image 6" descr="preencoded.png">
            <a:extLst>
              <a:ext uri="{FF2B5EF4-FFF2-40B4-BE49-F238E27FC236}">
                <a16:creationId xmlns:a16="http://schemas.microsoft.com/office/drawing/2014/main" id="{C250223C-7F12-07C7-5CFF-EEA553D8E7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34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5C01F-6860-D826-6B78-9D6D4773E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D72FF-605F-F82A-50C3-92DF2FAC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5624-13D6-164E-AEDA-F7A41096AF7E}" type="datetime1">
              <a:rPr lang="en-US" smtClean="0"/>
              <a:t>9/1/23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3C82C-2A89-78D0-091B-DD101C27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687E0-DCA3-BFFC-EE36-A26CD2D0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5090FF49-492D-AA5B-065C-B085C93B2095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: Shape 8">
            <a:extLst>
              <a:ext uri="{FF2B5EF4-FFF2-40B4-BE49-F238E27FC236}">
                <a16:creationId xmlns:a16="http://schemas.microsoft.com/office/drawing/2014/main" id="{EB8D9DDE-82BD-E9A8-1212-43E943752186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566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7C75B2-C5DE-6197-26B2-1A7189D41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E107-2D10-E949-A31A-22BEB827848C}" type="datetime1">
              <a:rPr lang="en-US" smtClean="0"/>
              <a:t>9/1/23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4DA548-3A31-F6DB-897D-D45BC824D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55FFD-C1AB-5AA8-63C2-5E8323E8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reeform: Shape 5">
            <a:extLst>
              <a:ext uri="{FF2B5EF4-FFF2-40B4-BE49-F238E27FC236}">
                <a16:creationId xmlns:a16="http://schemas.microsoft.com/office/drawing/2014/main" id="{0D7FE723-9DA6-2E7D-2545-636381C1D6AC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: Shape 7">
            <a:extLst>
              <a:ext uri="{FF2B5EF4-FFF2-40B4-BE49-F238E27FC236}">
                <a16:creationId xmlns:a16="http://schemas.microsoft.com/office/drawing/2014/main" id="{A26572A3-1619-A1D4-4A8E-4D5499BEFAE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487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CB9C7-2BA2-F9A6-8CA0-AC4D1B20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25081-1162-C3C9-F54A-B5323973D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D9532-D1E2-3540-0FAB-E0CA6A3E5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3442E-9F74-C9FB-7AB5-87754D731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6237D-9961-F94D-92A6-C4754B0E4838}" type="datetime1">
              <a:rPr lang="en-US" smtClean="0"/>
              <a:t>9/1/23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1FBBB-9375-4750-0BCA-6A0FEB55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8C76F-14D1-72FC-6FAA-1881C1E4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ABAE7468-B033-515E-4681-1DB704B22E3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DACE4-30B9-7F0E-4FB5-FB452C4F8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38D04-0B11-FE47-B05F-1545FC8B9BE9}" type="datetime1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E83F9-7F90-1B11-AE19-FB55DF6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B76C2-10A6-11A4-546C-DAF2371FA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D439D-7338-4769-91DB-89D96A9F0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85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3C591-DF55-ACAA-6BAC-F65C3BD78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457254-7A46-48B1-C2B7-7D0B3F9B30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16111-1512-1B95-FECE-4ACDB9A74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C0210-0C04-3F7E-4B57-890DC638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18813-8CE0-274F-92AE-D1C282FC51A5}" type="datetime1">
              <a:rPr lang="en-US" smtClean="0"/>
              <a:t>9/1/23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D2730-E9B2-5101-711A-1973E8F7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ADEC2-8350-C986-E94F-2BA3B67F4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2409EFE3-1E4E-EB17-78A1-BDCB65104FC8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506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2D2FF-EA5C-2A56-F8F1-4EF8980E1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A45666-8B34-B788-3E54-662307251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9914B-20BC-9835-D693-6934CD9B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3115-EC58-3248-9664-AD191377AE3C}" type="datetime1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25502-832F-8F85-E755-5F4778079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F1DF-6928-5E48-3996-EC1EBD12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50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DAA22-C3B6-A61F-0AA1-83AE089363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CDAC98-E8DE-A48F-F244-DA598A318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1E0B9-BBE4-9501-52F2-61B911B90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FB85-A47B-214A-91CB-D818B0C763CB}" type="datetime1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D71DB-9533-85CE-6D6A-2A284C1AD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2CFFF-EA72-0ECE-1E2E-C83E42206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3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4110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34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48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170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58190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13212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06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69D73-7273-F9E1-C5B5-288740335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083BD-D687-D14A-AF29-9110E68C4D33}" type="datetime1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1E5C9-3815-EF3C-5E21-6F77492AF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2B287-85BE-8F7B-C9B5-40777161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5ED38-551C-4C25-A75D-AFE7FE641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9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538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321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6954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BE67C9C-C9AC-4D49-8B7E-B188EEA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41F8E-20B9-6245-A72D-AB7DC44F6380}" type="datetime1">
              <a:rPr lang="en-US" smtClean="0"/>
              <a:t>9/1/23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51D86E-635C-C5A5-9CA5-0595EE17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1D5649-606B-572E-F557-B782E4E8C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D6C7F-18E5-4F75-95FD-B10A1E541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8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2F19989-49C1-642F-4BA7-134119F17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BF500-3DC4-794D-BF89-EF166030C117}" type="datetime1">
              <a:rPr lang="en-US" smtClean="0"/>
              <a:t>9/1/23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28909F2-549B-8294-23B2-41021F53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37E99E-0EBD-0684-9D93-A00B55A0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260BA-CCF6-4904-93AF-04BA8332D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36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AC3EF78-A1B1-7331-29B5-12861E70D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8E2BD-219A-434D-AA94-0DB4739BDD66}" type="datetime1">
              <a:rPr lang="en-US" smtClean="0"/>
              <a:t>9/1/23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2F874BD-18A2-7C0D-DAB9-E03967EC9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EA92B3-02E7-EF22-6540-0D3D80139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3A813-5471-4A5B-B7DB-90CFCB98C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51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EF51150-8DDC-97D5-1E92-F99F8713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8280C-34F0-E648-8807-5DE00747B091}" type="datetime1">
              <a:rPr lang="en-US" smtClean="0"/>
              <a:t>9/1/23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75B857E-4007-6F54-82FD-4D4C5B8F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9F0F20-54F0-59DB-ECEC-89125D40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8130A-49B5-4D92-A5B3-D20FF5C41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7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259448-74B9-57EC-B496-D38FCBF6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21149-F6C4-AA47-BFC3-AEC5F5C406F2}" type="datetime1">
              <a:rPr lang="en-US" smtClean="0"/>
              <a:t>9/1/23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384987-327F-4DC0-CDA5-A7BF36B0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0E499D-1C7A-8B09-9F05-5639602B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4EC97-0C30-4C97-8185-9840D8206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7023BD-04F7-2C74-45B2-5BDCFE93C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77421-E2C5-5844-9584-AF84D12308D0}" type="datetime1">
              <a:rPr lang="en-US" smtClean="0"/>
              <a:t>9/1/23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A110F1-0BC2-4055-8B55-D418BD0FB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0487C7-4764-0DEE-9F98-770C168D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615E5-62CA-483C-8937-CB1674312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4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C77D6CD-D6B0-1D23-7393-31CCF8207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F83FE53-0F1C-0A78-D496-9E3F5EA877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46EED-73BB-ED76-39A2-8142F16AA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C5FA90-20FE-A440-92D4-5A757E943AA2}" type="datetime1">
              <a:rPr lang="en-US" smtClean="0"/>
              <a:t>9/1/23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F0B6C-001B-836F-7261-064928774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59133-B203-7C54-D9B7-1EB97B8CF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B45B0E-D575-4CB4-9527-3EA8B0C97B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094F6E-9D53-BA5B-18F4-952B1C505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F7636-04D8-B446-52ED-A6BFD6235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7EE6E-6B19-DCBC-95C0-B446B7B5A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00A3248-696C-374B-8545-10CC6CAD0F38}" type="datetime1">
              <a:rPr lang="en-US" smtClean="0"/>
              <a:t>9/1/23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721AF-D4BF-B248-3686-EAFD5C2DD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AC6C6-6B49-3BB2-9316-889554BB0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2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" Target="slide11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6364" y="2017733"/>
            <a:ext cx="8156107" cy="1225296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Linking On-line Written Word Recognition Processes with Reading Outcomes in Early Readers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6898" y="2861798"/>
            <a:ext cx="6035040" cy="878908"/>
          </a:xfrm>
        </p:spPr>
        <p:txBody>
          <a:bodyPr>
            <a:normAutofit lnSpcReduction="10000"/>
          </a:bodyPr>
          <a:lstStyle/>
          <a:p>
            <a:r>
              <a:rPr lang="en-US" sz="2500" dirty="0"/>
              <a:t>Charlotte Jeppsen, Keith Baxelbaum, </a:t>
            </a:r>
          </a:p>
          <a:p>
            <a:r>
              <a:rPr lang="en-US" sz="2500" dirty="0"/>
              <a:t>Jamie Klein-Packard &amp; Bob McMurray</a:t>
            </a:r>
          </a:p>
        </p:txBody>
      </p:sp>
      <p:pic>
        <p:nvPicPr>
          <p:cNvPr id="4" name="Picture 3" descr="A sign on a wall&#10;&#10;Description automatically generated with low confidence">
            <a:extLst>
              <a:ext uri="{FF2B5EF4-FFF2-40B4-BE49-F238E27FC236}">
                <a16:creationId xmlns:a16="http://schemas.microsoft.com/office/drawing/2014/main" id="{57D05282-3986-2F5F-3FC6-3E796F82A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156" y="3740705"/>
            <a:ext cx="3728476" cy="982745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02A41AA6-508C-55A5-618E-6385C4577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93"/>
            <a:ext cx="2470272" cy="138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62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Fluency is Broad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88D5-768F-F2D0-8470-3AEEBCEE1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Fluency assessments capture many things 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Language skills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Processing speed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18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8F78EAE-8EE8-F3AC-053E-849EE215F15E}"/>
              </a:ext>
            </a:extLst>
          </p:cNvPr>
          <p:cNvGraphicFramePr>
            <a:graphicFrameLocks/>
          </p:cNvGraphicFramePr>
          <p:nvPr/>
        </p:nvGraphicFramePr>
        <p:xfrm>
          <a:off x="1467407" y="1672489"/>
          <a:ext cx="8575160" cy="4526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EB30421-BBBB-2301-7FF3-CA01E7623B20}"/>
              </a:ext>
            </a:extLst>
          </p:cNvPr>
          <p:cNvSpPr txBox="1"/>
          <p:nvPr/>
        </p:nvSpPr>
        <p:spPr>
          <a:xfrm>
            <a:off x="-1" y="0"/>
            <a:ext cx="1271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Decoding Also Predicts Regressions: Surprising!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EDAC1-C908-DACE-16F8-BBB2DB5553E9}"/>
              </a:ext>
            </a:extLst>
          </p:cNvPr>
          <p:cNvSpPr txBox="1"/>
          <p:nvPr/>
        </p:nvSpPr>
        <p:spPr>
          <a:xfrm>
            <a:off x="2446316" y="5139760"/>
            <a:ext cx="593766" cy="3325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4A2887F-BA2F-E2A5-F382-9625EF2599A8}"/>
              </a:ext>
            </a:extLst>
          </p:cNvPr>
          <p:cNvSpPr txBox="1"/>
          <p:nvPr/>
        </p:nvSpPr>
        <p:spPr>
          <a:xfrm>
            <a:off x="2551745" y="4578214"/>
            <a:ext cx="593816" cy="3324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3A438FD-099F-C74D-2BEF-523CA1EF7721}"/>
              </a:ext>
            </a:extLst>
          </p:cNvPr>
          <p:cNvSpPr txBox="1"/>
          <p:nvPr/>
        </p:nvSpPr>
        <p:spPr>
          <a:xfrm>
            <a:off x="5748283" y="4126320"/>
            <a:ext cx="267972" cy="3325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178E7224-4F35-61C4-F7C2-B6CAC5BBAA55}"/>
              </a:ext>
            </a:extLst>
          </p:cNvPr>
          <p:cNvSpPr txBox="1"/>
          <p:nvPr/>
        </p:nvSpPr>
        <p:spPr>
          <a:xfrm>
            <a:off x="6702578" y="4493930"/>
            <a:ext cx="593816" cy="2987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EC47D11-F62D-A1EC-9D80-AEE5B63D5DEC}"/>
              </a:ext>
            </a:extLst>
          </p:cNvPr>
          <p:cNvSpPr txBox="1"/>
          <p:nvPr/>
        </p:nvSpPr>
        <p:spPr>
          <a:xfrm>
            <a:off x="7841701" y="4831130"/>
            <a:ext cx="593710" cy="3324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6D59B1E4-889D-1995-E0CC-EAC334F54401}"/>
              </a:ext>
            </a:extLst>
          </p:cNvPr>
          <p:cNvSpPr txBox="1"/>
          <p:nvPr/>
        </p:nvSpPr>
        <p:spPr>
          <a:xfrm>
            <a:off x="3614032" y="5123718"/>
            <a:ext cx="593816" cy="3324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325952D8-E816-3836-FCE2-CE090CBEE66F}"/>
              </a:ext>
            </a:extLst>
          </p:cNvPr>
          <p:cNvSpPr/>
          <p:nvPr/>
        </p:nvSpPr>
        <p:spPr>
          <a:xfrm>
            <a:off x="7612083" y="2400358"/>
            <a:ext cx="1021278" cy="3893564"/>
          </a:xfrm>
          <a:prstGeom prst="round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22D49A-FABE-E0A7-A73E-70CF54EE0DA8}"/>
              </a:ext>
            </a:extLst>
          </p:cNvPr>
          <p:cNvSpPr txBox="1"/>
          <p:nvPr/>
        </p:nvSpPr>
        <p:spPr>
          <a:xfrm>
            <a:off x="8729489" y="5185511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GD</a:t>
            </a:r>
            <a:r>
              <a:rPr lang="en-US" dirty="0"/>
              <a:t>: Gaze Duration </a:t>
            </a:r>
          </a:p>
          <a:p>
            <a:r>
              <a:rPr lang="en-US" b="1" dirty="0"/>
              <a:t>TRT</a:t>
            </a:r>
            <a:r>
              <a:rPr lang="en-US" dirty="0"/>
              <a:t>: Total Reading Time</a:t>
            </a:r>
          </a:p>
          <a:p>
            <a:r>
              <a:rPr lang="en-US" b="1" dirty="0"/>
              <a:t>NR</a:t>
            </a:r>
            <a:r>
              <a:rPr lang="en-US" dirty="0"/>
              <a:t>: Number of Regressions</a:t>
            </a:r>
          </a:p>
          <a:p>
            <a:r>
              <a:rPr lang="en-US" b="1" dirty="0"/>
              <a:t>RD</a:t>
            </a:r>
            <a:r>
              <a:rPr lang="en-US" dirty="0"/>
              <a:t>: Regression Duration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4E3BD-7FAE-CC81-6353-0C097A362B5C}"/>
              </a:ext>
            </a:extLst>
          </p:cNvPr>
          <p:cNvSpPr txBox="1"/>
          <p:nvPr/>
        </p:nvSpPr>
        <p:spPr>
          <a:xfrm>
            <a:off x="726052" y="3276081"/>
            <a:ext cx="99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R^2</a:t>
            </a:r>
          </a:p>
        </p:txBody>
      </p:sp>
    </p:spTree>
    <p:extLst>
      <p:ext uri="{BB962C8B-B14F-4D97-AF65-F5344CB8AC3E}">
        <p14:creationId xmlns:p14="http://schemas.microsoft.com/office/powerpoint/2010/main" val="285413634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8F78EAE-8EE8-F3AC-053E-849EE215F15E}"/>
              </a:ext>
            </a:extLst>
          </p:cNvPr>
          <p:cNvGraphicFramePr>
            <a:graphicFrameLocks/>
          </p:cNvGraphicFramePr>
          <p:nvPr/>
        </p:nvGraphicFramePr>
        <p:xfrm>
          <a:off x="1467407" y="1672489"/>
          <a:ext cx="8575160" cy="4526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EB30421-BBBB-2301-7FF3-CA01E7623B20}"/>
              </a:ext>
            </a:extLst>
          </p:cNvPr>
          <p:cNvSpPr txBox="1"/>
          <p:nvPr/>
        </p:nvSpPr>
        <p:spPr>
          <a:xfrm>
            <a:off x="-1" y="0"/>
            <a:ext cx="1271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Skip Rate is a High-Level Process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EDAC1-C908-DACE-16F8-BBB2DB5553E9}"/>
              </a:ext>
            </a:extLst>
          </p:cNvPr>
          <p:cNvSpPr txBox="1"/>
          <p:nvPr/>
        </p:nvSpPr>
        <p:spPr>
          <a:xfrm>
            <a:off x="2446316" y="5139760"/>
            <a:ext cx="593766" cy="3325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4A2887F-BA2F-E2A5-F382-9625EF2599A8}"/>
              </a:ext>
            </a:extLst>
          </p:cNvPr>
          <p:cNvSpPr txBox="1"/>
          <p:nvPr/>
        </p:nvSpPr>
        <p:spPr>
          <a:xfrm>
            <a:off x="2551745" y="4578214"/>
            <a:ext cx="593816" cy="3324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3A438FD-099F-C74D-2BEF-523CA1EF7721}"/>
              </a:ext>
            </a:extLst>
          </p:cNvPr>
          <p:cNvSpPr txBox="1"/>
          <p:nvPr/>
        </p:nvSpPr>
        <p:spPr>
          <a:xfrm>
            <a:off x="5748283" y="4126320"/>
            <a:ext cx="267972" cy="3325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178E7224-4F35-61C4-F7C2-B6CAC5BBAA55}"/>
              </a:ext>
            </a:extLst>
          </p:cNvPr>
          <p:cNvSpPr txBox="1"/>
          <p:nvPr/>
        </p:nvSpPr>
        <p:spPr>
          <a:xfrm>
            <a:off x="6702578" y="4493930"/>
            <a:ext cx="593816" cy="2987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EC47D11-F62D-A1EC-9D80-AEE5B63D5DEC}"/>
              </a:ext>
            </a:extLst>
          </p:cNvPr>
          <p:cNvSpPr txBox="1"/>
          <p:nvPr/>
        </p:nvSpPr>
        <p:spPr>
          <a:xfrm>
            <a:off x="7841701" y="4831130"/>
            <a:ext cx="593710" cy="3324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6D59B1E4-889D-1995-E0CC-EAC334F54401}"/>
              </a:ext>
            </a:extLst>
          </p:cNvPr>
          <p:cNvSpPr txBox="1"/>
          <p:nvPr/>
        </p:nvSpPr>
        <p:spPr>
          <a:xfrm>
            <a:off x="3614032" y="5123718"/>
            <a:ext cx="593816" cy="3324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9A252-069C-6D72-D9A9-4A78E1929806}"/>
              </a:ext>
            </a:extLst>
          </p:cNvPr>
          <p:cNvSpPr txBox="1"/>
          <p:nvPr/>
        </p:nvSpPr>
        <p:spPr>
          <a:xfrm>
            <a:off x="8729489" y="5185511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GD</a:t>
            </a:r>
            <a:r>
              <a:rPr lang="en-US" dirty="0"/>
              <a:t>: Gaze Duration </a:t>
            </a:r>
          </a:p>
          <a:p>
            <a:r>
              <a:rPr lang="en-US" b="1" dirty="0"/>
              <a:t>TRT</a:t>
            </a:r>
            <a:r>
              <a:rPr lang="en-US" dirty="0"/>
              <a:t>: Total Reading Time</a:t>
            </a:r>
          </a:p>
          <a:p>
            <a:r>
              <a:rPr lang="en-US" b="1" dirty="0"/>
              <a:t>NR</a:t>
            </a:r>
            <a:r>
              <a:rPr lang="en-US" dirty="0"/>
              <a:t>: Number of Regressions</a:t>
            </a:r>
          </a:p>
          <a:p>
            <a:r>
              <a:rPr lang="en-US" b="1" dirty="0"/>
              <a:t>RD</a:t>
            </a:r>
            <a:r>
              <a:rPr lang="en-US" dirty="0"/>
              <a:t>: Regression Duration</a:t>
            </a:r>
          </a:p>
          <a:p>
            <a:r>
              <a:rPr lang="en-US" b="1" dirty="0"/>
              <a:t>SR</a:t>
            </a:r>
            <a:r>
              <a:rPr lang="en-US" dirty="0"/>
              <a:t>: Skip Rate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2FE921-439A-372B-84B4-1A67BFBCC5DB}"/>
              </a:ext>
            </a:extLst>
          </p:cNvPr>
          <p:cNvSpPr txBox="1"/>
          <p:nvPr/>
        </p:nvSpPr>
        <p:spPr>
          <a:xfrm>
            <a:off x="726052" y="3276081"/>
            <a:ext cx="99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R^2</a:t>
            </a:r>
          </a:p>
        </p:txBody>
      </p:sp>
    </p:spTree>
    <p:extLst>
      <p:ext uri="{BB962C8B-B14F-4D97-AF65-F5344CB8AC3E}">
        <p14:creationId xmlns:p14="http://schemas.microsoft.com/office/powerpoint/2010/main" val="22625125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C45C2-3C0A-667D-8C4B-0D7239189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865895" cy="1325563"/>
          </a:xfrm>
        </p:spPr>
        <p:txBody>
          <a:bodyPr/>
          <a:lstStyle/>
          <a:p>
            <a:r>
              <a:rPr lang="en-US" sz="2400" b="1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br>
              <a:rPr lang="en-US" sz="2400" b="1" dirty="0"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Does Lexical Access Develop? 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3000" b="1" i="1" dirty="0"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Eye-Movements Develop and Change With Outcomes?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Are the Unique Predictors of Change in Eye-Movements?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What Extent Are Eye-Movements Predicted by Lexical Access?</a:t>
            </a:r>
            <a:b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Are There Common Factors Underlying Eye-Movements?  </a:t>
            </a:r>
            <a:endParaRPr lang="en-US" sz="3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108957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8F78EAE-8EE8-F3AC-053E-849EE215F15E}"/>
              </a:ext>
            </a:extLst>
          </p:cNvPr>
          <p:cNvGraphicFramePr>
            <a:graphicFrameLocks/>
          </p:cNvGraphicFramePr>
          <p:nvPr/>
        </p:nvGraphicFramePr>
        <p:xfrm>
          <a:off x="1467407" y="1672489"/>
          <a:ext cx="8575160" cy="4526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33EDAC1-C908-DACE-16F8-BBB2DB5553E9}"/>
              </a:ext>
            </a:extLst>
          </p:cNvPr>
          <p:cNvSpPr txBox="1"/>
          <p:nvPr/>
        </p:nvSpPr>
        <p:spPr>
          <a:xfrm>
            <a:off x="2446316" y="5139760"/>
            <a:ext cx="593766" cy="3325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4A2887F-BA2F-E2A5-F382-9625EF2599A8}"/>
              </a:ext>
            </a:extLst>
          </p:cNvPr>
          <p:cNvSpPr txBox="1"/>
          <p:nvPr/>
        </p:nvSpPr>
        <p:spPr>
          <a:xfrm>
            <a:off x="2551745" y="4578214"/>
            <a:ext cx="593816" cy="3324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3A438FD-099F-C74D-2BEF-523CA1EF7721}"/>
              </a:ext>
            </a:extLst>
          </p:cNvPr>
          <p:cNvSpPr txBox="1"/>
          <p:nvPr/>
        </p:nvSpPr>
        <p:spPr>
          <a:xfrm>
            <a:off x="5748283" y="4126320"/>
            <a:ext cx="267972" cy="3325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178E7224-4F35-61C4-F7C2-B6CAC5BBAA55}"/>
              </a:ext>
            </a:extLst>
          </p:cNvPr>
          <p:cNvSpPr txBox="1"/>
          <p:nvPr/>
        </p:nvSpPr>
        <p:spPr>
          <a:xfrm>
            <a:off x="6702578" y="4493930"/>
            <a:ext cx="593816" cy="2987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EC47D11-F62D-A1EC-9D80-AEE5B63D5DEC}"/>
              </a:ext>
            </a:extLst>
          </p:cNvPr>
          <p:cNvSpPr txBox="1"/>
          <p:nvPr/>
        </p:nvSpPr>
        <p:spPr>
          <a:xfrm>
            <a:off x="7841701" y="4831130"/>
            <a:ext cx="593710" cy="3324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6D59B1E4-889D-1995-E0CC-EAC334F54401}"/>
              </a:ext>
            </a:extLst>
          </p:cNvPr>
          <p:cNvSpPr txBox="1"/>
          <p:nvPr/>
        </p:nvSpPr>
        <p:spPr>
          <a:xfrm>
            <a:off x="3614032" y="5123718"/>
            <a:ext cx="593816" cy="3324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9A252-069C-6D72-D9A9-4A78E1929806}"/>
              </a:ext>
            </a:extLst>
          </p:cNvPr>
          <p:cNvSpPr txBox="1"/>
          <p:nvPr/>
        </p:nvSpPr>
        <p:spPr>
          <a:xfrm>
            <a:off x="8729489" y="5185511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GD</a:t>
            </a:r>
            <a:r>
              <a:rPr lang="en-US" dirty="0"/>
              <a:t>: Gaze Duration </a:t>
            </a:r>
          </a:p>
          <a:p>
            <a:r>
              <a:rPr lang="en-US" b="1" dirty="0"/>
              <a:t>TRT</a:t>
            </a:r>
            <a:r>
              <a:rPr lang="en-US" dirty="0"/>
              <a:t>: Total Reading Time</a:t>
            </a:r>
          </a:p>
          <a:p>
            <a:r>
              <a:rPr lang="en-US" b="1" dirty="0"/>
              <a:t>NR</a:t>
            </a:r>
            <a:r>
              <a:rPr lang="en-US" dirty="0"/>
              <a:t>: Number of Regressions</a:t>
            </a:r>
          </a:p>
          <a:p>
            <a:r>
              <a:rPr lang="en-US" b="1" dirty="0"/>
              <a:t>RD</a:t>
            </a:r>
            <a:r>
              <a:rPr lang="en-US" dirty="0"/>
              <a:t>: Regression Duration</a:t>
            </a:r>
          </a:p>
          <a:p>
            <a:r>
              <a:rPr lang="en-US" b="1" dirty="0"/>
              <a:t>SR</a:t>
            </a:r>
            <a:r>
              <a:rPr lang="en-US" dirty="0"/>
              <a:t>: Skip Rate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ACED6F-57CD-728A-D4E6-D76A66CF01BE}"/>
              </a:ext>
            </a:extLst>
          </p:cNvPr>
          <p:cNvSpPr txBox="1"/>
          <p:nvPr/>
        </p:nvSpPr>
        <p:spPr>
          <a:xfrm>
            <a:off x="726052" y="3276081"/>
            <a:ext cx="99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R^2</a:t>
            </a:r>
          </a:p>
        </p:txBody>
      </p:sp>
    </p:spTree>
    <p:extLst>
      <p:ext uri="{BB962C8B-B14F-4D97-AF65-F5344CB8AC3E}">
        <p14:creationId xmlns:p14="http://schemas.microsoft.com/office/powerpoint/2010/main" val="24701066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8F78EAE-8EE8-F3AC-053E-849EE215F1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6023923"/>
              </p:ext>
            </p:extLst>
          </p:nvPr>
        </p:nvGraphicFramePr>
        <p:xfrm>
          <a:off x="1467407" y="1672489"/>
          <a:ext cx="8575160" cy="4526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EB30421-BBBB-2301-7FF3-CA01E7623B20}"/>
              </a:ext>
            </a:extLst>
          </p:cNvPr>
          <p:cNvSpPr txBox="1"/>
          <p:nvPr/>
        </p:nvSpPr>
        <p:spPr>
          <a:xfrm>
            <a:off x="-1" y="0"/>
            <a:ext cx="1271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Efficient Lexical Access Uniquely Predicts Many Processes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4CA78E-CCD9-441E-257D-F7C5414C9BA1}"/>
              </a:ext>
            </a:extLst>
          </p:cNvPr>
          <p:cNvSpPr txBox="1"/>
          <p:nvPr/>
        </p:nvSpPr>
        <p:spPr>
          <a:xfrm>
            <a:off x="2446316" y="3221459"/>
            <a:ext cx="87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EDAC1-C908-DACE-16F8-BBB2DB5553E9}"/>
              </a:ext>
            </a:extLst>
          </p:cNvPr>
          <p:cNvSpPr txBox="1"/>
          <p:nvPr/>
        </p:nvSpPr>
        <p:spPr>
          <a:xfrm>
            <a:off x="2446316" y="5139760"/>
            <a:ext cx="593766" cy="3325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4A2887F-BA2F-E2A5-F382-9625EF2599A8}"/>
              </a:ext>
            </a:extLst>
          </p:cNvPr>
          <p:cNvSpPr txBox="1"/>
          <p:nvPr/>
        </p:nvSpPr>
        <p:spPr>
          <a:xfrm>
            <a:off x="2551745" y="4578214"/>
            <a:ext cx="593816" cy="3324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AB91C62-4D76-E2AE-587D-0D38FD5A2CC9}"/>
              </a:ext>
            </a:extLst>
          </p:cNvPr>
          <p:cNvSpPr txBox="1"/>
          <p:nvPr/>
        </p:nvSpPr>
        <p:spPr>
          <a:xfrm>
            <a:off x="3614138" y="4744457"/>
            <a:ext cx="593710" cy="33252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87923454-2AD5-F7F8-3E53-C85CD82F8CF9}"/>
              </a:ext>
            </a:extLst>
          </p:cNvPr>
          <p:cNvSpPr txBox="1"/>
          <p:nvPr/>
        </p:nvSpPr>
        <p:spPr>
          <a:xfrm>
            <a:off x="4550327" y="4643314"/>
            <a:ext cx="593710" cy="34442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FBDCBE0-7E16-E606-0143-B955DE617D26}"/>
              </a:ext>
            </a:extLst>
          </p:cNvPr>
          <p:cNvSpPr txBox="1"/>
          <p:nvPr/>
        </p:nvSpPr>
        <p:spPr>
          <a:xfrm>
            <a:off x="5585386" y="3369322"/>
            <a:ext cx="593766" cy="3693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3A438FD-099F-C74D-2BEF-523CA1EF7721}"/>
              </a:ext>
            </a:extLst>
          </p:cNvPr>
          <p:cNvSpPr txBox="1"/>
          <p:nvPr/>
        </p:nvSpPr>
        <p:spPr>
          <a:xfrm>
            <a:off x="5748283" y="4126320"/>
            <a:ext cx="267972" cy="3325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488B504A-FDBB-E07F-CD2C-31A23F1DF3BF}"/>
              </a:ext>
            </a:extLst>
          </p:cNvPr>
          <p:cNvSpPr txBox="1"/>
          <p:nvPr/>
        </p:nvSpPr>
        <p:spPr>
          <a:xfrm>
            <a:off x="6784744" y="3846796"/>
            <a:ext cx="593816" cy="3325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178E7224-4F35-61C4-F7C2-B6CAC5BBAA55}"/>
              </a:ext>
            </a:extLst>
          </p:cNvPr>
          <p:cNvSpPr txBox="1"/>
          <p:nvPr/>
        </p:nvSpPr>
        <p:spPr>
          <a:xfrm>
            <a:off x="6702578" y="4493930"/>
            <a:ext cx="593816" cy="2987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EC47D11-F62D-A1EC-9D80-AEE5B63D5DEC}"/>
              </a:ext>
            </a:extLst>
          </p:cNvPr>
          <p:cNvSpPr txBox="1"/>
          <p:nvPr/>
        </p:nvSpPr>
        <p:spPr>
          <a:xfrm>
            <a:off x="7841701" y="4831130"/>
            <a:ext cx="593710" cy="3324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30D84947-A7BD-9F0D-6741-5DAA34542E3B}"/>
              </a:ext>
            </a:extLst>
          </p:cNvPr>
          <p:cNvSpPr txBox="1"/>
          <p:nvPr/>
        </p:nvSpPr>
        <p:spPr>
          <a:xfrm>
            <a:off x="7841701" y="4452032"/>
            <a:ext cx="593710" cy="3324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6D59B1E4-889D-1995-E0CC-EAC334F54401}"/>
              </a:ext>
            </a:extLst>
          </p:cNvPr>
          <p:cNvSpPr txBox="1"/>
          <p:nvPr/>
        </p:nvSpPr>
        <p:spPr>
          <a:xfrm>
            <a:off x="3614032" y="5123718"/>
            <a:ext cx="593816" cy="3324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03F84C-7169-B083-A395-6CD18C2D66EA}"/>
              </a:ext>
            </a:extLst>
          </p:cNvPr>
          <p:cNvSpPr txBox="1"/>
          <p:nvPr/>
        </p:nvSpPr>
        <p:spPr>
          <a:xfrm>
            <a:off x="8729489" y="5185511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GD</a:t>
            </a:r>
            <a:r>
              <a:rPr lang="en-US" dirty="0"/>
              <a:t>: Gaze Duration </a:t>
            </a:r>
          </a:p>
          <a:p>
            <a:r>
              <a:rPr lang="en-US" b="1" dirty="0"/>
              <a:t>TRT</a:t>
            </a:r>
            <a:r>
              <a:rPr lang="en-US" dirty="0"/>
              <a:t>: Total Reading Time</a:t>
            </a:r>
          </a:p>
          <a:p>
            <a:r>
              <a:rPr lang="en-US" b="1" dirty="0"/>
              <a:t>NR</a:t>
            </a:r>
            <a:r>
              <a:rPr lang="en-US" dirty="0"/>
              <a:t>: Number of Regressions</a:t>
            </a:r>
          </a:p>
          <a:p>
            <a:r>
              <a:rPr lang="en-US" b="1" dirty="0"/>
              <a:t>RD</a:t>
            </a:r>
            <a:r>
              <a:rPr lang="en-US" dirty="0"/>
              <a:t>: Regression Duration</a:t>
            </a:r>
          </a:p>
          <a:p>
            <a:r>
              <a:rPr lang="en-US" b="1" dirty="0"/>
              <a:t>SR</a:t>
            </a:r>
            <a:r>
              <a:rPr lang="en-US" dirty="0"/>
              <a:t>: Skip Rate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5546D508-B84A-1F29-04C8-544909BE66D9}"/>
              </a:ext>
            </a:extLst>
          </p:cNvPr>
          <p:cNvSpPr txBox="1"/>
          <p:nvPr/>
        </p:nvSpPr>
        <p:spPr>
          <a:xfrm>
            <a:off x="2446316" y="3922672"/>
            <a:ext cx="593766" cy="3693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FAB80-22C7-9C64-9D62-FC93E76ACF7B}"/>
              </a:ext>
            </a:extLst>
          </p:cNvPr>
          <p:cNvSpPr txBox="1"/>
          <p:nvPr/>
        </p:nvSpPr>
        <p:spPr>
          <a:xfrm>
            <a:off x="726052" y="3276081"/>
            <a:ext cx="99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R^2</a:t>
            </a:r>
          </a:p>
        </p:txBody>
      </p:sp>
    </p:spTree>
    <p:extLst>
      <p:ext uri="{BB962C8B-B14F-4D97-AF65-F5344CB8AC3E}">
        <p14:creationId xmlns:p14="http://schemas.microsoft.com/office/powerpoint/2010/main" val="11712530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C45C2-3C0A-667D-8C4B-0D7239189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865895" cy="1325563"/>
          </a:xfrm>
        </p:spPr>
        <p:txBody>
          <a:bodyPr/>
          <a:lstStyle/>
          <a:p>
            <a:r>
              <a:rPr lang="en-US" sz="2400" b="1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br>
              <a:rPr lang="en-US" sz="2400" b="1" dirty="0"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Does Lexical Access Develop? 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3000" b="1" i="1" dirty="0"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Eye-Movements Develop and Change With Outcomes?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Are the Unique Predictors of Change in Eye-Movements?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What Extent Are Eye-Movements Predicted by Lexical Access?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Are There Common Factors Underlying Eye-Movements? 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AA6F5-86DD-2172-AAEB-5039205E5762}"/>
              </a:ext>
            </a:extLst>
          </p:cNvPr>
          <p:cNvSpPr txBox="1"/>
          <p:nvPr/>
        </p:nvSpPr>
        <p:spPr>
          <a:xfrm>
            <a:off x="185738" y="5815013"/>
            <a:ext cx="902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 action="ppaction://hlinksldjump"/>
              </a:rPr>
              <a:t>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592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96FF-6A1D-DD55-BC94-DB0AACF68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94" y="365125"/>
            <a:ext cx="11707906" cy="1325563"/>
          </a:xfrm>
        </p:spPr>
        <p:txBody>
          <a:bodyPr/>
          <a:lstStyle/>
          <a:p>
            <a:r>
              <a:rPr lang="en-US" sz="3600" dirty="0"/>
              <a:t>Eye-Movement Components Index Simple View Parts</a:t>
            </a:r>
          </a:p>
        </p:txBody>
      </p:sp>
      <p:pic>
        <p:nvPicPr>
          <p:cNvPr id="5" name="Content Placeholder 4" descr="A graph with a red line&#10;&#10;Description automatically generated">
            <a:extLst>
              <a:ext uri="{FF2B5EF4-FFF2-40B4-BE49-F238E27FC236}">
                <a16:creationId xmlns:a16="http://schemas.microsoft.com/office/drawing/2014/main" id="{73076BB0-9917-EDFE-F4F5-BC5AC82F8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" y="1630597"/>
            <a:ext cx="5520176" cy="4862278"/>
          </a:xfr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0DF9C4D-771E-1F83-5C5C-AEFEEFC2C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428067"/>
              </p:ext>
            </p:extLst>
          </p:nvPr>
        </p:nvGraphicFramePr>
        <p:xfrm>
          <a:off x="5917475" y="1923760"/>
          <a:ext cx="5871885" cy="4136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295">
                  <a:extLst>
                    <a:ext uri="{9D8B030D-6E8A-4147-A177-3AD203B41FA5}">
                      <a16:colId xmlns:a16="http://schemas.microsoft.com/office/drawing/2014/main" val="768043945"/>
                    </a:ext>
                  </a:extLst>
                </a:gridCol>
                <a:gridCol w="1957295">
                  <a:extLst>
                    <a:ext uri="{9D8B030D-6E8A-4147-A177-3AD203B41FA5}">
                      <a16:colId xmlns:a16="http://schemas.microsoft.com/office/drawing/2014/main" val="1062482224"/>
                    </a:ext>
                  </a:extLst>
                </a:gridCol>
                <a:gridCol w="1957295">
                  <a:extLst>
                    <a:ext uri="{9D8B030D-6E8A-4147-A177-3AD203B41FA5}">
                      <a16:colId xmlns:a16="http://schemas.microsoft.com/office/drawing/2014/main" val="2888558903"/>
                    </a:ext>
                  </a:extLst>
                </a:gridCol>
              </a:tblGrid>
              <a:tr h="388519"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PC1 = Lexical Processing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PC2 = High-Level Efficiency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106486"/>
                  </a:ext>
                </a:extLst>
              </a:tr>
              <a:tr h="679909"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First Fixation Duration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-.42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4921725"/>
                  </a:ext>
                </a:extLst>
              </a:tr>
              <a:tr h="388519"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Gaze Duration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522585"/>
                  </a:ext>
                </a:extLst>
              </a:tr>
              <a:tr h="679909"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Total Reading 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424660"/>
                  </a:ext>
                </a:extLst>
              </a:tr>
              <a:tr h="679909"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Regression Duration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-.40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691213"/>
                  </a:ext>
                </a:extLst>
              </a:tr>
              <a:tr h="679909"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Number of Regressions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656921"/>
                  </a:ext>
                </a:extLst>
              </a:tr>
              <a:tr h="388519"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Skip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5455"/>
                  </a:ext>
                </a:extLst>
              </a:tr>
            </a:tbl>
          </a:graphicData>
        </a:graphic>
      </p:graphicFrame>
      <p:sp>
        <p:nvSpPr>
          <p:cNvPr id="4" name="Round Single Corner Rectangle 3">
            <a:extLst>
              <a:ext uri="{FF2B5EF4-FFF2-40B4-BE49-F238E27FC236}">
                <a16:creationId xmlns:a16="http://schemas.microsoft.com/office/drawing/2014/main" id="{91E63FA7-6A8F-258C-6678-9F067B4045DC}"/>
              </a:ext>
            </a:extLst>
          </p:cNvPr>
          <p:cNvSpPr/>
          <p:nvPr/>
        </p:nvSpPr>
        <p:spPr>
          <a:xfrm>
            <a:off x="9876681" y="1690688"/>
            <a:ext cx="2091973" cy="4665662"/>
          </a:xfrm>
          <a:prstGeom prst="round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22357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96FF-6A1D-DD55-BC94-DB0AACF68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94" y="365125"/>
            <a:ext cx="11707906" cy="1325563"/>
          </a:xfrm>
        </p:spPr>
        <p:txBody>
          <a:bodyPr/>
          <a:lstStyle/>
          <a:p>
            <a:r>
              <a:rPr lang="en-US" sz="3600" dirty="0"/>
              <a:t>Eye-Movement Components Index Simple View Parts</a:t>
            </a:r>
          </a:p>
        </p:txBody>
      </p:sp>
      <p:pic>
        <p:nvPicPr>
          <p:cNvPr id="5" name="Content Placeholder 4" descr="A graph with a red line&#10;&#10;Description automatically generated">
            <a:extLst>
              <a:ext uri="{FF2B5EF4-FFF2-40B4-BE49-F238E27FC236}">
                <a16:creationId xmlns:a16="http://schemas.microsoft.com/office/drawing/2014/main" id="{73076BB0-9917-EDFE-F4F5-BC5AC82F8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630597"/>
            <a:ext cx="5520176" cy="4862278"/>
          </a:xfr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0DF9C4D-771E-1F83-5C5C-AEFEEFC2C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569555"/>
              </p:ext>
            </p:extLst>
          </p:nvPr>
        </p:nvGraphicFramePr>
        <p:xfrm>
          <a:off x="5917475" y="1923760"/>
          <a:ext cx="5871885" cy="4136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295">
                  <a:extLst>
                    <a:ext uri="{9D8B030D-6E8A-4147-A177-3AD203B41FA5}">
                      <a16:colId xmlns:a16="http://schemas.microsoft.com/office/drawing/2014/main" val="768043945"/>
                    </a:ext>
                  </a:extLst>
                </a:gridCol>
                <a:gridCol w="1957295">
                  <a:extLst>
                    <a:ext uri="{9D8B030D-6E8A-4147-A177-3AD203B41FA5}">
                      <a16:colId xmlns:a16="http://schemas.microsoft.com/office/drawing/2014/main" val="1062482224"/>
                    </a:ext>
                  </a:extLst>
                </a:gridCol>
                <a:gridCol w="1957295">
                  <a:extLst>
                    <a:ext uri="{9D8B030D-6E8A-4147-A177-3AD203B41FA5}">
                      <a16:colId xmlns:a16="http://schemas.microsoft.com/office/drawing/2014/main" val="2888558903"/>
                    </a:ext>
                  </a:extLst>
                </a:gridCol>
              </a:tblGrid>
              <a:tr h="388519"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PC1 = Lexical Processing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PC2 = High-Level Language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106486"/>
                  </a:ext>
                </a:extLst>
              </a:tr>
              <a:tr h="679909"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First Fixation Duration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-.42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4921725"/>
                  </a:ext>
                </a:extLst>
              </a:tr>
              <a:tr h="388519"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Gaze Duration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522585"/>
                  </a:ext>
                </a:extLst>
              </a:tr>
              <a:tr h="679909"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Total Reading 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424660"/>
                  </a:ext>
                </a:extLst>
              </a:tr>
              <a:tr h="679909"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Regression Duration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-.40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691213"/>
                  </a:ext>
                </a:extLst>
              </a:tr>
              <a:tr h="679909"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Number of Regressions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656921"/>
                  </a:ext>
                </a:extLst>
              </a:tr>
              <a:tr h="388519"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Skip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.70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5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53032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DE1F7C-162E-BBEB-E8A5-240DDD097644}"/>
              </a:ext>
            </a:extLst>
          </p:cNvPr>
          <p:cNvSpPr txBox="1"/>
          <p:nvPr/>
        </p:nvSpPr>
        <p:spPr>
          <a:xfrm>
            <a:off x="0" y="41276"/>
            <a:ext cx="1471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Lexical Processing Component is Correlated with Decoding and Language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39F3B-46F8-8710-3D50-8E1810FAE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73" y="1118494"/>
            <a:ext cx="5575300" cy="5308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9257A-7637-3C9E-20F9-180AE1503DF1}"/>
              </a:ext>
            </a:extLst>
          </p:cNvPr>
          <p:cNvSpPr txBox="1"/>
          <p:nvPr/>
        </p:nvSpPr>
        <p:spPr>
          <a:xfrm>
            <a:off x="2470067" y="6488668"/>
            <a:ext cx="3954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 = -.4, p&lt;.001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35F83-93E2-50B2-44F0-A672C2047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851" y="1118493"/>
            <a:ext cx="5376369" cy="51191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4BC851-1B6E-8482-1F09-E60E040879B3}"/>
              </a:ext>
            </a:extLst>
          </p:cNvPr>
          <p:cNvSpPr txBox="1"/>
          <p:nvPr/>
        </p:nvSpPr>
        <p:spPr>
          <a:xfrm>
            <a:off x="7898905" y="6304002"/>
            <a:ext cx="3954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 = -.2, p&lt;.001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C822B-5880-7BA5-FBB9-AE3F51B78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18" y="167901"/>
            <a:ext cx="12248870" cy="1325563"/>
          </a:xfrm>
        </p:spPr>
        <p:txBody>
          <a:bodyPr/>
          <a:lstStyle/>
          <a:p>
            <a:r>
              <a:rPr lang="en-US" sz="2800" dirty="0"/>
              <a:t>High-Level Language Component is Correlated with Better Comprehension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3481D4-5965-6161-F7A1-D388969EB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8518" y="1611869"/>
            <a:ext cx="4569945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2E09AC-B2C1-40BE-21C8-C076ABC0427A}"/>
              </a:ext>
            </a:extLst>
          </p:cNvPr>
          <p:cNvSpPr txBox="1"/>
          <p:nvPr/>
        </p:nvSpPr>
        <p:spPr>
          <a:xfrm>
            <a:off x="5094514" y="6175169"/>
            <a:ext cx="368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 = .15, p&lt;.05</a:t>
            </a:r>
          </a:p>
        </p:txBody>
      </p:sp>
    </p:spTree>
    <p:extLst>
      <p:ext uri="{BB962C8B-B14F-4D97-AF65-F5344CB8AC3E}">
        <p14:creationId xmlns:p14="http://schemas.microsoft.com/office/powerpoint/2010/main" val="2172322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Fluency is Broad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88D5-768F-F2D0-8470-3AEEBCEE1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Fluency assessments capture many things 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Language skills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Processing speed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Meta-cognitive strategies, etc. 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2335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C822B-5880-7BA5-FBB9-AE3F51B78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07" y="0"/>
            <a:ext cx="11796766" cy="1325563"/>
          </a:xfrm>
        </p:spPr>
        <p:txBody>
          <a:bodyPr/>
          <a:lstStyle/>
          <a:p>
            <a:r>
              <a:rPr lang="en-US" sz="3300" dirty="0"/>
              <a:t>But Not With Decoding or Language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F19C2B-635F-C2CA-8E34-8283D7198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12" y="1071583"/>
            <a:ext cx="5575300" cy="5308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6E3011-6F6F-B432-D9D6-A6670C964248}"/>
              </a:ext>
            </a:extLst>
          </p:cNvPr>
          <p:cNvSpPr txBox="1"/>
          <p:nvPr/>
        </p:nvSpPr>
        <p:spPr>
          <a:xfrm>
            <a:off x="2313456" y="6380183"/>
            <a:ext cx="397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 = -.016, </a:t>
            </a:r>
            <a:r>
              <a:rPr lang="en-US" dirty="0" err="1">
                <a:latin typeface="Arial" panose="020B0604020202020204" pitchFamily="34" charset="0"/>
              </a:rPr>
              <a:t>n.s</a:t>
            </a:r>
            <a:r>
              <a:rPr lang="en-US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7E5EA9-66BC-9223-D1AC-2AA5901C3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563" y="1071583"/>
            <a:ext cx="5575300" cy="5308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91BA3A-0C09-A48C-556E-3D0F97B8940D}"/>
              </a:ext>
            </a:extLst>
          </p:cNvPr>
          <p:cNvSpPr txBox="1"/>
          <p:nvPr/>
        </p:nvSpPr>
        <p:spPr>
          <a:xfrm>
            <a:off x="9009160" y="6407067"/>
            <a:ext cx="397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 = .09, </a:t>
            </a:r>
            <a:r>
              <a:rPr lang="en-US" dirty="0" err="1">
                <a:latin typeface="Arial" panose="020B0604020202020204" pitchFamily="34" charset="0"/>
              </a:rPr>
              <a:t>n.s</a:t>
            </a:r>
            <a:r>
              <a:rPr lang="en-US" dirty="0"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216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41F33-CDC3-CF6C-8627-410DD823E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694" y="225238"/>
            <a:ext cx="12498286" cy="1325563"/>
          </a:xfrm>
        </p:spPr>
        <p:txBody>
          <a:bodyPr/>
          <a:lstStyle/>
          <a:p>
            <a:r>
              <a:rPr lang="en-US" sz="2800" dirty="0"/>
              <a:t>Efficient Lexical Access is Correlated with Both Components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A2685-24D8-A8D6-9375-099245B6D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97" y="1550801"/>
            <a:ext cx="5347855" cy="5034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AF6238-99C9-78A9-CAC8-EDA6D50D9B86}"/>
              </a:ext>
            </a:extLst>
          </p:cNvPr>
          <p:cNvSpPr txBox="1"/>
          <p:nvPr/>
        </p:nvSpPr>
        <p:spPr>
          <a:xfrm>
            <a:off x="2517569" y="6488668"/>
            <a:ext cx="428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 = -.44, p&lt;.001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92E5F8-0B5E-3233-8B34-D8F6B9985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449" y="1483791"/>
            <a:ext cx="5395148" cy="50792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3CCA67-C887-2F2D-D143-91CCCA9F06FB}"/>
              </a:ext>
            </a:extLst>
          </p:cNvPr>
          <p:cNvSpPr txBox="1"/>
          <p:nvPr/>
        </p:nvSpPr>
        <p:spPr>
          <a:xfrm>
            <a:off x="8310748" y="6503305"/>
            <a:ext cx="428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 = .18, p&lt;.02</a:t>
            </a:r>
          </a:p>
        </p:txBody>
      </p:sp>
    </p:spTree>
    <p:extLst>
      <p:ext uri="{BB962C8B-B14F-4D97-AF65-F5344CB8AC3E}">
        <p14:creationId xmlns:p14="http://schemas.microsoft.com/office/powerpoint/2010/main" val="304512882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B2D7917-C070-604F-B896-6E703A668519}"/>
              </a:ext>
            </a:extLst>
          </p:cNvPr>
          <p:cNvGraphicFramePr>
            <a:graphicFrameLocks/>
          </p:cNvGraphicFramePr>
          <p:nvPr/>
        </p:nvGraphicFramePr>
        <p:xfrm>
          <a:off x="3141827" y="2253641"/>
          <a:ext cx="7000875" cy="403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40D1D43B-3353-4D0F-116D-4357C778D821}"/>
              </a:ext>
            </a:extLst>
          </p:cNvPr>
          <p:cNvSpPr/>
          <p:nvPr/>
        </p:nvSpPr>
        <p:spPr>
          <a:xfrm>
            <a:off x="6469243" y="2602238"/>
            <a:ext cx="1926611" cy="3881450"/>
          </a:xfrm>
          <a:prstGeom prst="round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B4CF0C-17D1-91BE-1140-20C76EBFA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29" y="0"/>
            <a:ext cx="12199609" cy="1325563"/>
          </a:xfrm>
        </p:spPr>
        <p:txBody>
          <a:bodyPr/>
          <a:lstStyle/>
          <a:p>
            <a:r>
              <a:rPr lang="en-US" sz="3200" dirty="0"/>
              <a:t>Lexical Access and Decoding Uniquely Predict Lexical Processing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641522-719F-1007-7327-BC668DAC9C83}"/>
              </a:ext>
            </a:extLst>
          </p:cNvPr>
          <p:cNvSpPr txBox="1"/>
          <p:nvPr/>
        </p:nvSpPr>
        <p:spPr>
          <a:xfrm>
            <a:off x="2411977" y="3647556"/>
            <a:ext cx="99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R^2</a:t>
            </a:r>
          </a:p>
        </p:txBody>
      </p:sp>
    </p:spTree>
    <p:extLst>
      <p:ext uri="{BB962C8B-B14F-4D97-AF65-F5344CB8AC3E}">
        <p14:creationId xmlns:p14="http://schemas.microsoft.com/office/powerpoint/2010/main" val="38689928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41F33-CDC3-CF6C-8627-410DD823E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65125"/>
            <a:ext cx="12039600" cy="1325563"/>
          </a:xfrm>
        </p:spPr>
        <p:txBody>
          <a:bodyPr/>
          <a:lstStyle/>
          <a:p>
            <a:r>
              <a:rPr lang="en-US" sz="3600" dirty="0"/>
              <a:t>Lexical Access Does Not Predict Higher-Level Language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B2D7917-C070-604F-B896-6E703A6685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533777"/>
              </p:ext>
            </p:extLst>
          </p:nvPr>
        </p:nvGraphicFramePr>
        <p:xfrm>
          <a:off x="3141827" y="2253641"/>
          <a:ext cx="7000875" cy="403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3847AD1-863E-DAC4-58C8-0468BF480DE7}"/>
              </a:ext>
            </a:extLst>
          </p:cNvPr>
          <p:cNvSpPr txBox="1"/>
          <p:nvPr/>
        </p:nvSpPr>
        <p:spPr>
          <a:xfrm>
            <a:off x="2454839" y="3590406"/>
            <a:ext cx="99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R^2</a:t>
            </a:r>
          </a:p>
        </p:txBody>
      </p:sp>
    </p:spTree>
    <p:extLst>
      <p:ext uri="{BB962C8B-B14F-4D97-AF65-F5344CB8AC3E}">
        <p14:creationId xmlns:p14="http://schemas.microsoft.com/office/powerpoint/2010/main" val="36927409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A3DE320F-4CEF-6D5A-F440-0C600A715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693" y="0"/>
            <a:ext cx="10515600" cy="1325563"/>
          </a:xfrm>
        </p:spPr>
        <p:txBody>
          <a:bodyPr/>
          <a:lstStyle/>
          <a:p>
            <a:r>
              <a:rPr lang="en-US" alt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39831448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A3DE320F-4CEF-6D5A-F440-0C600A715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693" y="0"/>
            <a:ext cx="10515600" cy="1325563"/>
          </a:xfrm>
        </p:spPr>
        <p:txBody>
          <a:bodyPr/>
          <a:lstStyle/>
          <a:p>
            <a:r>
              <a:rPr lang="en-US" altLang="en-US" dirty="0"/>
              <a:t>Conclusions</a:t>
            </a:r>
          </a:p>
        </p:txBody>
      </p:sp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F267D630-318C-E1D9-7979-3D93BF6192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0693" y="1409989"/>
            <a:ext cx="10515600" cy="4351338"/>
          </a:xfrm>
        </p:spPr>
        <p:txBody>
          <a:bodyPr/>
          <a:lstStyle/>
          <a:p>
            <a:r>
              <a:rPr lang="en-US" altLang="en-US" b="1" dirty="0">
                <a:sym typeface="Wingdings" panose="05000000000000000000" pitchFamily="2" charset="2"/>
              </a:rPr>
              <a:t>Eye-movement indices capture both lexical and high-level language processes – can be explained by Simple View</a:t>
            </a:r>
          </a:p>
        </p:txBody>
      </p:sp>
    </p:spTree>
    <p:extLst>
      <p:ext uri="{BB962C8B-B14F-4D97-AF65-F5344CB8AC3E}">
        <p14:creationId xmlns:p14="http://schemas.microsoft.com/office/powerpoint/2010/main" val="138750884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A3DE320F-4CEF-6D5A-F440-0C600A715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693" y="0"/>
            <a:ext cx="10515600" cy="1325563"/>
          </a:xfrm>
        </p:spPr>
        <p:txBody>
          <a:bodyPr/>
          <a:lstStyle/>
          <a:p>
            <a:r>
              <a:rPr lang="en-US" altLang="en-US" dirty="0"/>
              <a:t>Conclusions</a:t>
            </a:r>
          </a:p>
        </p:txBody>
      </p:sp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F267D630-318C-E1D9-7979-3D93BF6192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0693" y="1409989"/>
            <a:ext cx="10515600" cy="4351338"/>
          </a:xfrm>
        </p:spPr>
        <p:txBody>
          <a:bodyPr/>
          <a:lstStyle/>
          <a:p>
            <a:r>
              <a:rPr lang="en-US" altLang="en-US" b="1" dirty="0">
                <a:sym typeface="Wingdings" panose="05000000000000000000" pitchFamily="2" charset="2"/>
              </a:rPr>
              <a:t>Eye-movement indices capture both lexical and high-level language processes – can be explained by Simple View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Duration processes are lexical, while skipping is higher-level</a:t>
            </a:r>
          </a:p>
        </p:txBody>
      </p:sp>
    </p:spTree>
    <p:extLst>
      <p:ext uri="{BB962C8B-B14F-4D97-AF65-F5344CB8AC3E}">
        <p14:creationId xmlns:p14="http://schemas.microsoft.com/office/powerpoint/2010/main" val="6331341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A3DE320F-4CEF-6D5A-F440-0C600A715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693" y="0"/>
            <a:ext cx="10515600" cy="1325563"/>
          </a:xfrm>
        </p:spPr>
        <p:txBody>
          <a:bodyPr/>
          <a:lstStyle/>
          <a:p>
            <a:r>
              <a:rPr lang="en-US" altLang="en-US" dirty="0"/>
              <a:t>Conclusions</a:t>
            </a:r>
          </a:p>
        </p:txBody>
      </p:sp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F267D630-318C-E1D9-7979-3D93BF6192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0693" y="1409989"/>
            <a:ext cx="10515600" cy="4351338"/>
          </a:xfrm>
        </p:spPr>
        <p:txBody>
          <a:bodyPr/>
          <a:lstStyle/>
          <a:p>
            <a:r>
              <a:rPr lang="en-US" altLang="en-US" b="1" dirty="0">
                <a:sym typeface="Wingdings" panose="05000000000000000000" pitchFamily="2" charset="2"/>
              </a:rPr>
              <a:t>Eye-movement indices capture both lexical and high-level language processes – can be explained by Simple View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Duration processes are lexical, while skipping is higher-level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Regressions reflect lexical processing!</a:t>
            </a:r>
          </a:p>
        </p:txBody>
      </p:sp>
    </p:spTree>
    <p:extLst>
      <p:ext uri="{BB962C8B-B14F-4D97-AF65-F5344CB8AC3E}">
        <p14:creationId xmlns:p14="http://schemas.microsoft.com/office/powerpoint/2010/main" val="6545541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A3DE320F-4CEF-6D5A-F440-0C600A715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693" y="0"/>
            <a:ext cx="10515600" cy="1325563"/>
          </a:xfrm>
        </p:spPr>
        <p:txBody>
          <a:bodyPr/>
          <a:lstStyle/>
          <a:p>
            <a:r>
              <a:rPr lang="en-US" altLang="en-US" dirty="0"/>
              <a:t>Conclusions</a:t>
            </a:r>
          </a:p>
        </p:txBody>
      </p:sp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F267D630-318C-E1D9-7979-3D93BF6192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0693" y="1409989"/>
            <a:ext cx="10515600" cy="4351338"/>
          </a:xfrm>
        </p:spPr>
        <p:txBody>
          <a:bodyPr/>
          <a:lstStyle/>
          <a:p>
            <a:r>
              <a:rPr lang="en-US" altLang="en-US" b="1" dirty="0">
                <a:sym typeface="Wingdings" panose="05000000000000000000" pitchFamily="2" charset="2"/>
              </a:rPr>
              <a:t>Eye-movement indices capture both lexical and high-level language processes – can be explained by Simple View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Duration processes are lexical, while skipping is higher-level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Regressions reflect lexical processing!</a:t>
            </a:r>
          </a:p>
          <a:p>
            <a:r>
              <a:rPr lang="en-US" altLang="en-US" b="1" dirty="0">
                <a:sym typeface="Wingdings" panose="05000000000000000000" pitchFamily="2" charset="2"/>
              </a:rPr>
              <a:t>These processes become tuned over development, and are affected by reading and language ability </a:t>
            </a:r>
          </a:p>
        </p:txBody>
      </p:sp>
    </p:spTree>
    <p:extLst>
      <p:ext uri="{BB962C8B-B14F-4D97-AF65-F5344CB8AC3E}">
        <p14:creationId xmlns:p14="http://schemas.microsoft.com/office/powerpoint/2010/main" val="74649719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A3DE320F-4CEF-6D5A-F440-0C600A715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693" y="0"/>
            <a:ext cx="10515600" cy="1325563"/>
          </a:xfrm>
        </p:spPr>
        <p:txBody>
          <a:bodyPr/>
          <a:lstStyle/>
          <a:p>
            <a:r>
              <a:rPr lang="en-US" altLang="en-US" dirty="0"/>
              <a:t>Conclusions</a:t>
            </a:r>
          </a:p>
        </p:txBody>
      </p:sp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F267D630-318C-E1D9-7979-3D93BF6192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0693" y="1409989"/>
            <a:ext cx="10515600" cy="4351338"/>
          </a:xfrm>
        </p:spPr>
        <p:txBody>
          <a:bodyPr/>
          <a:lstStyle/>
          <a:p>
            <a:r>
              <a:rPr lang="en-US" altLang="en-US" b="1" dirty="0">
                <a:sym typeface="Wingdings" panose="05000000000000000000" pitchFamily="2" charset="2"/>
              </a:rPr>
              <a:t>Eye-movement indices capture both lexical and high-level language processes – can be explained by Simple View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Duration processes are lexical, while skipping is higher-level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Regressions reflect lexical processing!</a:t>
            </a:r>
          </a:p>
          <a:p>
            <a:r>
              <a:rPr lang="en-US" altLang="en-US" b="1" dirty="0">
                <a:sym typeface="Wingdings" panose="05000000000000000000" pitchFamily="2" charset="2"/>
              </a:rPr>
              <a:t>These processes become tuned over development, and are affected by reading and language ability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Children become more efficient with grade</a:t>
            </a:r>
          </a:p>
        </p:txBody>
      </p:sp>
    </p:spTree>
    <p:extLst>
      <p:ext uri="{BB962C8B-B14F-4D97-AF65-F5344CB8AC3E}">
        <p14:creationId xmlns:p14="http://schemas.microsoft.com/office/powerpoint/2010/main" val="1427932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Fluency is Broad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88D5-768F-F2D0-8470-3AEEBCEE1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Fluency assessments capture many things 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Language skills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Processing speed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Meta-cognitive strategies, etc.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One concern: </a:t>
            </a:r>
            <a:r>
              <a:rPr lang="en-US" dirty="0"/>
              <a:t>a</a:t>
            </a:r>
            <a:r>
              <a:rPr lang="en-US" dirty="0">
                <a:latin typeface="Arial" panose="020B0604020202020204" pitchFamily="34" charset="0"/>
              </a:rPr>
              <a:t>rticulation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72090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A3DE320F-4CEF-6D5A-F440-0C600A715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693" y="0"/>
            <a:ext cx="10515600" cy="1325563"/>
          </a:xfrm>
        </p:spPr>
        <p:txBody>
          <a:bodyPr/>
          <a:lstStyle/>
          <a:p>
            <a:r>
              <a:rPr lang="en-US" altLang="en-US" dirty="0"/>
              <a:t>Conclusions</a:t>
            </a:r>
          </a:p>
        </p:txBody>
      </p:sp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F267D630-318C-E1D9-7979-3D93BF6192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0693" y="1409989"/>
            <a:ext cx="10515600" cy="4351338"/>
          </a:xfrm>
        </p:spPr>
        <p:txBody>
          <a:bodyPr/>
          <a:lstStyle/>
          <a:p>
            <a:r>
              <a:rPr lang="en-US" altLang="en-US" b="1" dirty="0">
                <a:sym typeface="Wingdings" panose="05000000000000000000" pitchFamily="2" charset="2"/>
              </a:rPr>
              <a:t>Eye-movement indices capture both lexical and high-level language processes – can be explained by Simple View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Duration processes are lexical, while skipping is higher-level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Regressions reflect lexical processing!</a:t>
            </a:r>
          </a:p>
          <a:p>
            <a:r>
              <a:rPr lang="en-US" altLang="en-US" b="1" dirty="0">
                <a:sym typeface="Wingdings" panose="05000000000000000000" pitchFamily="2" charset="2"/>
              </a:rPr>
              <a:t>These processes become tuned over development, and are affected by reading and language ability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Children become more efficient with grade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cs typeface="Arial" panose="020B0604020202020204" pitchFamily="34" charset="0"/>
              </a:rPr>
              <a:t>Better decoding </a:t>
            </a:r>
            <a:r>
              <a:rPr lang="en-US" dirty="0">
                <a:cs typeface="Arial" panose="020B0604020202020204" pitchFamily="34" charset="0"/>
                <a:sym typeface="Wingdings" pitchFamily="2" charset="2"/>
              </a:rPr>
              <a:t> smaller durations and number of regressions</a:t>
            </a:r>
          </a:p>
        </p:txBody>
      </p:sp>
    </p:spTree>
    <p:extLst>
      <p:ext uri="{BB962C8B-B14F-4D97-AF65-F5344CB8AC3E}">
        <p14:creationId xmlns:p14="http://schemas.microsoft.com/office/powerpoint/2010/main" val="26011446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A3DE320F-4CEF-6D5A-F440-0C600A715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693" y="0"/>
            <a:ext cx="10515600" cy="1325563"/>
          </a:xfrm>
        </p:spPr>
        <p:txBody>
          <a:bodyPr/>
          <a:lstStyle/>
          <a:p>
            <a:r>
              <a:rPr lang="en-US" altLang="en-US" dirty="0"/>
              <a:t>Conclusions</a:t>
            </a:r>
          </a:p>
        </p:txBody>
      </p:sp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F267D630-318C-E1D9-7979-3D93BF6192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0693" y="1409989"/>
            <a:ext cx="10515600" cy="4351338"/>
          </a:xfrm>
        </p:spPr>
        <p:txBody>
          <a:bodyPr/>
          <a:lstStyle/>
          <a:p>
            <a:r>
              <a:rPr lang="en-US" altLang="en-US" b="1" dirty="0">
                <a:sym typeface="Wingdings" panose="05000000000000000000" pitchFamily="2" charset="2"/>
              </a:rPr>
              <a:t>Eye-movement indices capture both lexical and high-level language processes – can be explained by Simple View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Duration processes are lexical, while skipping is higher-level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Regressions reflect lexical processing!</a:t>
            </a:r>
          </a:p>
          <a:p>
            <a:r>
              <a:rPr lang="en-US" altLang="en-US" b="1" dirty="0">
                <a:sym typeface="Wingdings" panose="05000000000000000000" pitchFamily="2" charset="2"/>
              </a:rPr>
              <a:t>These processes become tuned over development, and are affected by reading and language ability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Children become more efficient with grade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cs typeface="Arial" panose="020B0604020202020204" pitchFamily="34" charset="0"/>
              </a:rPr>
              <a:t>Better decoding </a:t>
            </a:r>
            <a:r>
              <a:rPr lang="en-US" dirty="0">
                <a:cs typeface="Arial" panose="020B0604020202020204" pitchFamily="34" charset="0"/>
                <a:sym typeface="Wingdings" pitchFamily="2" charset="2"/>
              </a:rPr>
              <a:t> smaller durations and number of regressions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More skips  better language ability </a:t>
            </a:r>
          </a:p>
        </p:txBody>
      </p:sp>
    </p:spTree>
    <p:extLst>
      <p:ext uri="{BB962C8B-B14F-4D97-AF65-F5344CB8AC3E}">
        <p14:creationId xmlns:p14="http://schemas.microsoft.com/office/powerpoint/2010/main" val="140275776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A3DE320F-4CEF-6D5A-F440-0C600A715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693" y="0"/>
            <a:ext cx="10515600" cy="1325563"/>
          </a:xfrm>
        </p:spPr>
        <p:txBody>
          <a:bodyPr/>
          <a:lstStyle/>
          <a:p>
            <a:r>
              <a:rPr lang="en-US" altLang="en-US" dirty="0"/>
              <a:t>Conclusions</a:t>
            </a:r>
          </a:p>
        </p:txBody>
      </p:sp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F267D630-318C-E1D9-7979-3D93BF6192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0692" y="1409989"/>
            <a:ext cx="11591307" cy="4262149"/>
          </a:xfrm>
        </p:spPr>
        <p:txBody>
          <a:bodyPr/>
          <a:lstStyle/>
          <a:p>
            <a:r>
              <a:rPr lang="en-US" altLang="en-US" b="1" dirty="0">
                <a:sym typeface="Wingdings" panose="05000000000000000000" pitchFamily="2" charset="2"/>
              </a:rPr>
              <a:t>Eye-movement indices capture both lexical and high-level language processes – can be explained by Simple View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Duration processes are lexical, while skipping is higher-level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Regressions reflect lexical processing!</a:t>
            </a:r>
          </a:p>
          <a:p>
            <a:r>
              <a:rPr lang="en-US" altLang="en-US" b="1" dirty="0">
                <a:sym typeface="Wingdings" panose="05000000000000000000" pitchFamily="2" charset="2"/>
              </a:rPr>
              <a:t>These processes become tuned over development, and are affected by reading and language ability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Children become more efficient with grade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cs typeface="Arial" panose="020B0604020202020204" pitchFamily="34" charset="0"/>
              </a:rPr>
              <a:t>Better decoding </a:t>
            </a:r>
            <a:r>
              <a:rPr lang="en-US" dirty="0">
                <a:cs typeface="Arial" panose="020B0604020202020204" pitchFamily="34" charset="0"/>
                <a:sym typeface="Wingdings" pitchFamily="2" charset="2"/>
              </a:rPr>
              <a:t> smaller durations and number of regressions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sym typeface="Wingdings" panose="05000000000000000000" pitchFamily="2" charset="2"/>
              </a:rPr>
              <a:t>More skips  better language ability </a:t>
            </a:r>
          </a:p>
          <a:p>
            <a:r>
              <a:rPr lang="en-US" altLang="en-US" b="1" dirty="0">
                <a:sym typeface="Wingdings" panose="05000000000000000000" pitchFamily="2" charset="2"/>
              </a:rPr>
              <a:t>Efficient lexical access doubles the amount of variance in eye-movements </a:t>
            </a:r>
            <a:r>
              <a:rPr lang="en-US" altLang="en-US" dirty="0">
                <a:sym typeface="Wingdings" panose="05000000000000000000" pitchFamily="2" charset="2"/>
              </a:rPr>
              <a:t>(</a:t>
            </a:r>
            <a:r>
              <a:rPr lang="en-US" altLang="en-US" dirty="0" err="1">
                <a:sym typeface="Wingdings" panose="05000000000000000000" pitchFamily="2" charset="2"/>
              </a:rPr>
              <a:t>Roembke</a:t>
            </a:r>
            <a:r>
              <a:rPr lang="en-US" altLang="en-US" dirty="0">
                <a:sym typeface="Wingdings" panose="05000000000000000000" pitchFamily="2" charset="2"/>
              </a:rPr>
              <a:t> et al., 2019)</a:t>
            </a:r>
            <a:endParaRPr lang="en-US" altLang="en-US" b="1" dirty="0"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C69DA-402E-04F4-797B-7E35A64A7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/>
              <a:t>Take Home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9B25E-C082-A3C9-5BC6-444FF1D91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484" y="3368061"/>
            <a:ext cx="11484429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200" b="1" dirty="0">
                <a:sym typeface="Wingdings" panose="05000000000000000000" pitchFamily="2" charset="2"/>
              </a:rPr>
              <a:t>Efficient lexical access underlies efficient reading!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0542312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655ECE95-A931-C518-FCB1-93BAB94238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  <a:endParaRPr lang="en-US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76015-9EC8-3C78-5EA1-5C166FC14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Longitudinal analyses to investigate within-subject level change of lexical access and reading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Interactions with frequency, word type, other lexical properties. 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Freeform: Shape 16389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392" name="Freeform: Shape 16391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385" name="Title 1">
            <a:extLst>
              <a:ext uri="{FF2B5EF4-FFF2-40B4-BE49-F238E27FC236}">
                <a16:creationId xmlns:a16="http://schemas.microsoft.com/office/drawing/2014/main" id="{2208DBF0-6E29-A0B4-87BB-29F1CF648B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Questions?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ADC0C-5AB5-04A7-746C-AC263A02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B3F33-CCF0-C487-A23A-B41084445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763376" cy="4351338"/>
          </a:xfrm>
        </p:spPr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sym typeface="Wingdings" panose="05000000000000000000" pitchFamily="2" charset="2"/>
              </a:rPr>
              <a:t>Lexical access and eye-movements </a:t>
            </a:r>
            <a:r>
              <a:rPr lang="en-US" b="1" dirty="0">
                <a:sym typeface="Wingdings" panose="05000000000000000000" pitchFamily="2" charset="2"/>
              </a:rPr>
              <a:t>become tuned across development</a:t>
            </a:r>
            <a:endParaRPr lang="en-US" sz="24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en-US" altLang="en-US" dirty="0">
                <a:sym typeface="Wingdings" panose="05000000000000000000" pitchFamily="2" charset="2"/>
              </a:rPr>
              <a:t>Children become more efficient with grade</a:t>
            </a:r>
            <a:endParaRPr lang="en-US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Eye-movements change with decoding and language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>
                <a:cs typeface="Arial" panose="020B0604020202020204" pitchFamily="34" charset="0"/>
              </a:rPr>
              <a:t>Better decoding </a:t>
            </a:r>
            <a:r>
              <a:rPr lang="en-US" dirty="0">
                <a:cs typeface="Arial" panose="020B0604020202020204" pitchFamily="34" charset="0"/>
                <a:sym typeface="Wingdings" pitchFamily="2" charset="2"/>
              </a:rPr>
              <a:t> smaller durations and number of regressions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>
                <a:cs typeface="Arial" panose="020B0604020202020204" pitchFamily="34" charset="0"/>
              </a:rPr>
              <a:t>Better language </a:t>
            </a:r>
            <a:r>
              <a:rPr lang="en-US" dirty="0">
                <a:cs typeface="Arial" panose="020B0604020202020204" pitchFamily="34" charset="0"/>
                <a:sym typeface="Wingdings" pitchFamily="2" charset="2"/>
              </a:rPr>
              <a:t> more skips </a:t>
            </a:r>
            <a:endParaRPr lang="en-US" dirty="0">
              <a:cs typeface="Arial" panose="020B060402020202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Both unique and shared effects of </a:t>
            </a:r>
            <a:r>
              <a:rPr lang="en-US" dirty="0">
                <a:cs typeface="Arial" panose="020B0604020202020204" pitchFamily="34" charset="0"/>
              </a:rPr>
              <a:t>predictors contribute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Efficient </a:t>
            </a:r>
            <a:r>
              <a:rPr lang="en-US" b="1" dirty="0">
                <a:cs typeface="Arial" panose="020B0604020202020204" pitchFamily="34" charset="0"/>
                <a:sym typeface="Wingdings" panose="05000000000000000000" pitchFamily="2" charset="2"/>
              </a:rPr>
              <a:t>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exical </a:t>
            </a:r>
            <a:r>
              <a:rPr lang="en-US" b="1" dirty="0"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ccess </a:t>
            </a:r>
            <a:r>
              <a:rPr lang="en-US" b="1" dirty="0">
                <a:cs typeface="Arial" panose="020B0604020202020204" pitchFamily="34" charset="0"/>
                <a:sym typeface="Wingdings" panose="05000000000000000000" pitchFamily="2" charset="2"/>
              </a:rPr>
              <a:t>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niquely </a:t>
            </a:r>
            <a:r>
              <a:rPr lang="en-US" b="1" dirty="0"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redicts </a:t>
            </a:r>
            <a:r>
              <a:rPr lang="en-US" b="1" dirty="0">
                <a:cs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hanges </a:t>
            </a:r>
            <a:r>
              <a:rPr lang="en-US" b="1" dirty="0">
                <a:cs typeface="Arial" panose="020B0604020202020204" pitchFamily="34" charset="0"/>
                <a:sym typeface="Wingdings" panose="05000000000000000000" pitchFamily="2" charset="2"/>
              </a:rPr>
              <a:t>with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many eye-movements!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>
                <a:cs typeface="Arial" panose="020B0604020202020204" pitchFamily="34" charset="0"/>
                <a:sym typeface="Wingdings" panose="05000000000000000000" pitchFamily="2" charset="2"/>
              </a:rPr>
              <a:t>Faster target timing  smaller durations and number of regressions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b="1" dirty="0">
                <a:cs typeface="Arial" panose="020B0604020202020204" pitchFamily="34" charset="0"/>
                <a:sym typeface="Wingdings" panose="05000000000000000000" pitchFamily="2" charset="2"/>
              </a:rPr>
              <a:t>Eye-movements index both lexical access and high-level components</a:t>
            </a:r>
          </a:p>
        </p:txBody>
      </p:sp>
    </p:spTree>
    <p:extLst>
      <p:ext uri="{BB962C8B-B14F-4D97-AF65-F5344CB8AC3E}">
        <p14:creationId xmlns:p14="http://schemas.microsoft.com/office/powerpoint/2010/main" val="4226851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Fluency is Broad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88D5-768F-F2D0-8470-3AEEBCEE1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Fluency assessments capture many things 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Language skills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Processing speed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Meta-cognitive strategies, etc.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One concern: articulation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Skilled reading is often silent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293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Fluency is Broad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88D5-768F-F2D0-8470-3AEEBCEE1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48975" cy="435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Fluency assessments capture many things 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Language skills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Processing speed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Meta-cognitive strategies, etc.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One concern: articulation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Skilled reading is often silent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Articulation skills develop through adolescence! (Smith &amp; </a:t>
            </a:r>
            <a:r>
              <a:rPr lang="en-US" dirty="0" err="1">
                <a:latin typeface="Arial" panose="020B0604020202020204" pitchFamily="34" charset="0"/>
              </a:rPr>
              <a:t>Zelaznik</a:t>
            </a:r>
            <a:r>
              <a:rPr lang="en-US" dirty="0">
                <a:latin typeface="Arial" panose="020B0604020202020204" pitchFamily="34" charset="0"/>
              </a:rPr>
              <a:t>, 2004)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47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Fluency is Broad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88D5-768F-F2D0-8470-3AEEBCEE1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06113" cy="435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Fluency assessments capture many things 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Language skills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Processing speed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Meta-cognitive strategies, etc.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One concern: articulation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Skilled reading is often silent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Articulation skills develop through adolescence! (Smith &amp; </a:t>
            </a:r>
            <a:r>
              <a:rPr lang="en-US" dirty="0" err="1">
                <a:latin typeface="Arial" panose="020B0604020202020204" pitchFamily="34" charset="0"/>
              </a:rPr>
              <a:t>Zelaznik</a:t>
            </a:r>
            <a:r>
              <a:rPr lang="en-US" dirty="0">
                <a:latin typeface="Arial" panose="020B0604020202020204" pitchFamily="34" charset="0"/>
              </a:rPr>
              <a:t>, 2004)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3806C6-3C86-9252-429D-6AA70C5F556A}"/>
              </a:ext>
            </a:extLst>
          </p:cNvPr>
          <p:cNvSpPr txBox="1"/>
          <p:nvPr/>
        </p:nvSpPr>
        <p:spPr>
          <a:xfrm>
            <a:off x="202406" y="5035610"/>
            <a:ext cx="1267301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b="1" dirty="0">
                <a:latin typeface="Arial" panose="020B0604020202020204" pitchFamily="34" charset="0"/>
              </a:rPr>
              <a:t>Fluency doesn’t help us understand the breakdown of efficiency. </a:t>
            </a:r>
          </a:p>
        </p:txBody>
      </p:sp>
    </p:spTree>
    <p:extLst>
      <p:ext uri="{BB962C8B-B14F-4D97-AF65-F5344CB8AC3E}">
        <p14:creationId xmlns:p14="http://schemas.microsoft.com/office/powerpoint/2010/main" val="3694114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A30B5-C228-21EA-BF3C-D0735B528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1999" cy="1325563"/>
          </a:xfrm>
        </p:spPr>
        <p:txBody>
          <a:bodyPr/>
          <a:lstStyle/>
          <a:p>
            <a:r>
              <a:rPr lang="en-US" altLang="en-US" sz="3400" dirty="0"/>
              <a:t>Fluency is an Outcome of Efficiency, Not a Contributor 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077235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A30B5-C228-21EA-BF3C-D0735B528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1999" cy="1325563"/>
          </a:xfrm>
        </p:spPr>
        <p:txBody>
          <a:bodyPr/>
          <a:lstStyle/>
          <a:p>
            <a:r>
              <a:rPr lang="en-US" altLang="en-US" sz="3400" dirty="0"/>
              <a:t>Fluency is an Outcome of Efficiency, Not a Contributor </a:t>
            </a: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C56D3-89F1-9E24-38B3-28B430498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need to understand the </a:t>
            </a:r>
            <a:r>
              <a:rPr lang="en-US" b="1" dirty="0"/>
              <a:t>parts of efficiency </a:t>
            </a:r>
            <a:r>
              <a:rPr lang="en-US" dirty="0"/>
              <a:t>in order to determine where/how it breaks down. </a:t>
            </a:r>
          </a:p>
        </p:txBody>
      </p:sp>
    </p:spTree>
    <p:extLst>
      <p:ext uri="{BB962C8B-B14F-4D97-AF65-F5344CB8AC3E}">
        <p14:creationId xmlns:p14="http://schemas.microsoft.com/office/powerpoint/2010/main" val="2041911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Simple View: 2 Parts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E44A25-B07B-BC14-28EB-FEAEE54E7903}"/>
              </a:ext>
            </a:extLst>
          </p:cNvPr>
          <p:cNvSpPr/>
          <p:nvPr/>
        </p:nvSpPr>
        <p:spPr>
          <a:xfrm>
            <a:off x="1425389" y="3732016"/>
            <a:ext cx="1963270" cy="10847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75079-6FFC-5E8F-ABD3-85BFC1CF4087}"/>
              </a:ext>
            </a:extLst>
          </p:cNvPr>
          <p:cNvSpPr/>
          <p:nvPr/>
        </p:nvSpPr>
        <p:spPr>
          <a:xfrm>
            <a:off x="4217899" y="3718583"/>
            <a:ext cx="1963270" cy="10847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5BA60-1358-43DC-ABBA-3403140F7732}"/>
              </a:ext>
            </a:extLst>
          </p:cNvPr>
          <p:cNvSpPr txBox="1"/>
          <p:nvPr/>
        </p:nvSpPr>
        <p:spPr>
          <a:xfrm>
            <a:off x="1751477" y="3812715"/>
            <a:ext cx="145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Visual Word Recognition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3FC41E-252F-324C-63CB-C12D2E8915E0}"/>
              </a:ext>
            </a:extLst>
          </p:cNvPr>
          <p:cNvSpPr txBox="1"/>
          <p:nvPr/>
        </p:nvSpPr>
        <p:spPr>
          <a:xfrm>
            <a:off x="4343403" y="3745213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Higher Level Language  Processing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2C5E23-02FA-7580-8D7B-109DF7E1D2C9}"/>
              </a:ext>
            </a:extLst>
          </p:cNvPr>
          <p:cNvSpPr txBox="1"/>
          <p:nvPr/>
        </p:nvSpPr>
        <p:spPr>
          <a:xfrm>
            <a:off x="3632946" y="4076282"/>
            <a:ext cx="46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B475CB-35A5-7940-2167-A2977DA23BA1}"/>
              </a:ext>
            </a:extLst>
          </p:cNvPr>
          <p:cNvSpPr txBox="1"/>
          <p:nvPr/>
        </p:nvSpPr>
        <p:spPr>
          <a:xfrm>
            <a:off x="6752664" y="4106745"/>
            <a:ext cx="46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BAF78A8-FD98-FD58-CDB8-7C11C73285CE}"/>
              </a:ext>
            </a:extLst>
          </p:cNvPr>
          <p:cNvSpPr/>
          <p:nvPr/>
        </p:nvSpPr>
        <p:spPr>
          <a:xfrm>
            <a:off x="7649136" y="3492667"/>
            <a:ext cx="2106706" cy="132407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A3F4C-18E4-6E08-5C8E-8C4A60D6DFFA}"/>
              </a:ext>
            </a:extLst>
          </p:cNvPr>
          <p:cNvSpPr txBox="1"/>
          <p:nvPr/>
        </p:nvSpPr>
        <p:spPr>
          <a:xfrm>
            <a:off x="8184777" y="3993346"/>
            <a:ext cx="129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2529165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Efficiency Derives [in Part] from Automatic </a:t>
            </a:r>
            <a:r>
              <a:rPr lang="en-US" altLang="en-US" b="1" dirty="0"/>
              <a:t>Lexical Access</a:t>
            </a:r>
            <a:r>
              <a:rPr lang="en-US" altLang="en-US" dirty="0"/>
              <a:t> in the Simple View of Reading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E44A25-B07B-BC14-28EB-FEAEE54E7903}"/>
              </a:ext>
            </a:extLst>
          </p:cNvPr>
          <p:cNvSpPr/>
          <p:nvPr/>
        </p:nvSpPr>
        <p:spPr>
          <a:xfrm>
            <a:off x="1425389" y="3732016"/>
            <a:ext cx="1963270" cy="10847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75079-6FFC-5E8F-ABD3-85BFC1CF4087}"/>
              </a:ext>
            </a:extLst>
          </p:cNvPr>
          <p:cNvSpPr/>
          <p:nvPr/>
        </p:nvSpPr>
        <p:spPr>
          <a:xfrm>
            <a:off x="4217899" y="3718583"/>
            <a:ext cx="1963270" cy="10847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5BA60-1358-43DC-ABBA-3403140F7732}"/>
              </a:ext>
            </a:extLst>
          </p:cNvPr>
          <p:cNvSpPr txBox="1"/>
          <p:nvPr/>
        </p:nvSpPr>
        <p:spPr>
          <a:xfrm>
            <a:off x="1751477" y="3812715"/>
            <a:ext cx="145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Visual Word Recognition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2C5E23-02FA-7580-8D7B-109DF7E1D2C9}"/>
              </a:ext>
            </a:extLst>
          </p:cNvPr>
          <p:cNvSpPr txBox="1"/>
          <p:nvPr/>
        </p:nvSpPr>
        <p:spPr>
          <a:xfrm>
            <a:off x="3632946" y="4076282"/>
            <a:ext cx="46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B475CB-35A5-7940-2167-A2977DA23BA1}"/>
              </a:ext>
            </a:extLst>
          </p:cNvPr>
          <p:cNvSpPr txBox="1"/>
          <p:nvPr/>
        </p:nvSpPr>
        <p:spPr>
          <a:xfrm>
            <a:off x="6752664" y="4106745"/>
            <a:ext cx="46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BAF78A8-FD98-FD58-CDB8-7C11C73285CE}"/>
              </a:ext>
            </a:extLst>
          </p:cNvPr>
          <p:cNvSpPr/>
          <p:nvPr/>
        </p:nvSpPr>
        <p:spPr>
          <a:xfrm>
            <a:off x="7649136" y="3492667"/>
            <a:ext cx="2106706" cy="132407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A3F4C-18E4-6E08-5C8E-8C4A60D6DFFA}"/>
              </a:ext>
            </a:extLst>
          </p:cNvPr>
          <p:cNvSpPr txBox="1"/>
          <p:nvPr/>
        </p:nvSpPr>
        <p:spPr>
          <a:xfrm>
            <a:off x="8184777" y="3993346"/>
            <a:ext cx="129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Reading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D9CE181-A17B-4451-6A7A-E8099EF37902}"/>
              </a:ext>
            </a:extLst>
          </p:cNvPr>
          <p:cNvCxnSpPr/>
          <p:nvPr/>
        </p:nvCxnSpPr>
        <p:spPr>
          <a:xfrm>
            <a:off x="1395567" y="2682679"/>
            <a:ext cx="9144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780D6C6-DD4C-D85C-1D52-7AF1080E00C1}"/>
              </a:ext>
            </a:extLst>
          </p:cNvPr>
          <p:cNvCxnSpPr>
            <a:cxnSpLocks/>
          </p:cNvCxnSpPr>
          <p:nvPr/>
        </p:nvCxnSpPr>
        <p:spPr>
          <a:xfrm flipV="1">
            <a:off x="1601405" y="4951682"/>
            <a:ext cx="708562" cy="8278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E71ABCF-038B-970A-7917-9BC3F9EA9324}"/>
              </a:ext>
            </a:extLst>
          </p:cNvPr>
          <p:cNvSpPr txBox="1"/>
          <p:nvPr/>
        </p:nvSpPr>
        <p:spPr>
          <a:xfrm>
            <a:off x="4343403" y="3745213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Higher Level Language  Processing </a:t>
            </a:r>
          </a:p>
        </p:txBody>
      </p:sp>
    </p:spTree>
    <p:extLst>
      <p:ext uri="{BB962C8B-B14F-4D97-AF65-F5344CB8AC3E}">
        <p14:creationId xmlns:p14="http://schemas.microsoft.com/office/powerpoint/2010/main" val="3908805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6364" y="227525"/>
            <a:ext cx="8156107" cy="1225296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Acknowledgments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6898" y="2861798"/>
            <a:ext cx="6035040" cy="999002"/>
          </a:xfrm>
        </p:spPr>
        <p:txBody>
          <a:bodyPr>
            <a:normAutofit fontScale="92500" lnSpcReduction="10000"/>
          </a:bodyPr>
          <a:lstStyle/>
          <a:p>
            <a:r>
              <a:rPr lang="en-US" sz="2500" dirty="0"/>
              <a:t>Leah Zimmerman, Alex Fell, Abby Fergus, Emily Phalen, </a:t>
            </a:r>
            <a:r>
              <a:rPr lang="en-US" sz="2500" dirty="0" err="1"/>
              <a:t>Sneh</a:t>
            </a:r>
            <a:r>
              <a:rPr lang="en-US" sz="2500" dirty="0"/>
              <a:t> </a:t>
            </a:r>
            <a:r>
              <a:rPr lang="en-US" sz="2500" dirty="0" err="1"/>
              <a:t>Jhaveri</a:t>
            </a:r>
            <a:r>
              <a:rPr lang="en-US" sz="2500" dirty="0"/>
              <a:t>, Signy Wegener, Bruce Tomblin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02A41AA6-508C-55A5-618E-6385C4577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3"/>
            <a:ext cx="2470272" cy="138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8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Efficiency Derives [in Part] from Automatic </a:t>
            </a:r>
            <a:r>
              <a:rPr lang="en-US" altLang="en-US" b="1" dirty="0"/>
              <a:t>Lexical Access</a:t>
            </a:r>
            <a:r>
              <a:rPr lang="en-US" altLang="en-US" dirty="0"/>
              <a:t> in the Simple View of Reading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E44A25-B07B-BC14-28EB-FEAEE54E7903}"/>
              </a:ext>
            </a:extLst>
          </p:cNvPr>
          <p:cNvSpPr/>
          <p:nvPr/>
        </p:nvSpPr>
        <p:spPr>
          <a:xfrm>
            <a:off x="1425389" y="3732016"/>
            <a:ext cx="1963270" cy="10847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75079-6FFC-5E8F-ABD3-85BFC1CF4087}"/>
              </a:ext>
            </a:extLst>
          </p:cNvPr>
          <p:cNvSpPr/>
          <p:nvPr/>
        </p:nvSpPr>
        <p:spPr>
          <a:xfrm>
            <a:off x="4217899" y="3718583"/>
            <a:ext cx="1963270" cy="10847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5BA60-1358-43DC-ABBA-3403140F7732}"/>
              </a:ext>
            </a:extLst>
          </p:cNvPr>
          <p:cNvSpPr txBox="1"/>
          <p:nvPr/>
        </p:nvSpPr>
        <p:spPr>
          <a:xfrm>
            <a:off x="1751477" y="3812715"/>
            <a:ext cx="145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Visual Word Recognition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2C5E23-02FA-7580-8D7B-109DF7E1D2C9}"/>
              </a:ext>
            </a:extLst>
          </p:cNvPr>
          <p:cNvSpPr txBox="1"/>
          <p:nvPr/>
        </p:nvSpPr>
        <p:spPr>
          <a:xfrm>
            <a:off x="3632946" y="4076282"/>
            <a:ext cx="46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B475CB-35A5-7940-2167-A2977DA23BA1}"/>
              </a:ext>
            </a:extLst>
          </p:cNvPr>
          <p:cNvSpPr txBox="1"/>
          <p:nvPr/>
        </p:nvSpPr>
        <p:spPr>
          <a:xfrm>
            <a:off x="6752664" y="4106745"/>
            <a:ext cx="46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BAF78A8-FD98-FD58-CDB8-7C11C73285CE}"/>
              </a:ext>
            </a:extLst>
          </p:cNvPr>
          <p:cNvSpPr/>
          <p:nvPr/>
        </p:nvSpPr>
        <p:spPr>
          <a:xfrm>
            <a:off x="7649136" y="3492667"/>
            <a:ext cx="2106706" cy="132407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A3F4C-18E4-6E08-5C8E-8C4A60D6DFFA}"/>
              </a:ext>
            </a:extLst>
          </p:cNvPr>
          <p:cNvSpPr txBox="1"/>
          <p:nvPr/>
        </p:nvSpPr>
        <p:spPr>
          <a:xfrm>
            <a:off x="8184777" y="3993346"/>
            <a:ext cx="129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Reading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D9CE181-A17B-4451-6A7A-E8099EF37902}"/>
              </a:ext>
            </a:extLst>
          </p:cNvPr>
          <p:cNvCxnSpPr/>
          <p:nvPr/>
        </p:nvCxnSpPr>
        <p:spPr>
          <a:xfrm>
            <a:off x="1395567" y="2682679"/>
            <a:ext cx="9144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780D6C6-DD4C-D85C-1D52-7AF1080E00C1}"/>
              </a:ext>
            </a:extLst>
          </p:cNvPr>
          <p:cNvCxnSpPr>
            <a:cxnSpLocks/>
          </p:cNvCxnSpPr>
          <p:nvPr/>
        </p:nvCxnSpPr>
        <p:spPr>
          <a:xfrm flipV="1">
            <a:off x="1601405" y="4951682"/>
            <a:ext cx="708562" cy="8278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E71ABCF-038B-970A-7917-9BC3F9EA9324}"/>
              </a:ext>
            </a:extLst>
          </p:cNvPr>
          <p:cNvSpPr txBox="1"/>
          <p:nvPr/>
        </p:nvSpPr>
        <p:spPr>
          <a:xfrm>
            <a:off x="4343403" y="3745213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Higher Level Language  Processing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ABE0E-56CA-B267-281C-B2D521C10AFE}"/>
              </a:ext>
            </a:extLst>
          </p:cNvPr>
          <p:cNvSpPr txBox="1"/>
          <p:nvPr/>
        </p:nvSpPr>
        <p:spPr>
          <a:xfrm>
            <a:off x="4809506" y="5640673"/>
            <a:ext cx="654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Efficiency can happen in multiple ways</a:t>
            </a:r>
          </a:p>
        </p:txBody>
      </p:sp>
    </p:spTree>
    <p:extLst>
      <p:ext uri="{BB962C8B-B14F-4D97-AF65-F5344CB8AC3E}">
        <p14:creationId xmlns:p14="http://schemas.microsoft.com/office/powerpoint/2010/main" val="1408390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Automatic Lexical Access:</a:t>
            </a:r>
            <a:br>
              <a:rPr lang="en-US" altLang="en-US" dirty="0"/>
            </a:b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/>
              <a:t>Mapping Print </a:t>
            </a:r>
            <a:r>
              <a:rPr lang="en-US" altLang="en-US" dirty="0">
                <a:sym typeface="Wingdings" pitchFamily="2" charset="2"/>
              </a:rPr>
              <a:t> Meaning 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5BA60-1358-43DC-ABBA-3403140F7732}"/>
              </a:ext>
            </a:extLst>
          </p:cNvPr>
          <p:cNvSpPr txBox="1"/>
          <p:nvPr/>
        </p:nvSpPr>
        <p:spPr>
          <a:xfrm>
            <a:off x="2666592" y="3935824"/>
            <a:ext cx="12819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Arial" panose="020B0604020202020204" pitchFamily="34" charset="0"/>
              </a:rPr>
              <a:t>CAT </a:t>
            </a:r>
          </a:p>
        </p:txBody>
      </p:sp>
    </p:spTree>
    <p:extLst>
      <p:ext uri="{BB962C8B-B14F-4D97-AF65-F5344CB8AC3E}">
        <p14:creationId xmlns:p14="http://schemas.microsoft.com/office/powerpoint/2010/main" val="927039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Automatic Lexical Access: 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Mapping Print </a:t>
            </a:r>
            <a:r>
              <a:rPr lang="en-US" altLang="en-US" dirty="0">
                <a:sym typeface="Wingdings" pitchFamily="2" charset="2"/>
              </a:rPr>
              <a:t> Meaning 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5BA60-1358-43DC-ABBA-3403140F7732}"/>
              </a:ext>
            </a:extLst>
          </p:cNvPr>
          <p:cNvSpPr txBox="1"/>
          <p:nvPr/>
        </p:nvSpPr>
        <p:spPr>
          <a:xfrm>
            <a:off x="2666592" y="3935824"/>
            <a:ext cx="12819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Arial" panose="020B0604020202020204" pitchFamily="34" charset="0"/>
              </a:rPr>
              <a:t>CAT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727E6EC-E499-0D22-6247-8C99F0B3F51C}"/>
              </a:ext>
            </a:extLst>
          </p:cNvPr>
          <p:cNvCxnSpPr/>
          <p:nvPr/>
        </p:nvCxnSpPr>
        <p:spPr>
          <a:xfrm>
            <a:off x="3948545" y="4182046"/>
            <a:ext cx="2737979" cy="0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kitten sleeping on a rug">
            <a:extLst>
              <a:ext uri="{FF2B5EF4-FFF2-40B4-BE49-F238E27FC236}">
                <a16:creationId xmlns:a16="http://schemas.microsoft.com/office/drawing/2014/main" id="{E46A1BBC-B33F-F9A0-A14D-E18B3E524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938" y="2969991"/>
            <a:ext cx="3636168" cy="24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33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Automatic Lexical Access: 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Mapping Print </a:t>
            </a:r>
            <a:r>
              <a:rPr lang="en-US" altLang="en-US" dirty="0">
                <a:sym typeface="Wingdings" pitchFamily="2" charset="2"/>
              </a:rPr>
              <a:t> Phonology  Meaning 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5BA60-1358-43DC-ABBA-3403140F7732}"/>
              </a:ext>
            </a:extLst>
          </p:cNvPr>
          <p:cNvSpPr txBox="1"/>
          <p:nvPr/>
        </p:nvSpPr>
        <p:spPr>
          <a:xfrm>
            <a:off x="2666592" y="3935824"/>
            <a:ext cx="12819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Arial" panose="020B0604020202020204" pitchFamily="34" charset="0"/>
              </a:rPr>
              <a:t>CAT </a:t>
            </a:r>
          </a:p>
        </p:txBody>
      </p:sp>
      <p:pic>
        <p:nvPicPr>
          <p:cNvPr id="10" name="Picture 9" descr="A kitten sleeping on a rug">
            <a:extLst>
              <a:ext uri="{FF2B5EF4-FFF2-40B4-BE49-F238E27FC236}">
                <a16:creationId xmlns:a16="http://schemas.microsoft.com/office/drawing/2014/main" id="{9A910274-6ECA-F5FA-E45C-9F8CE18F8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938" y="2969991"/>
            <a:ext cx="3636168" cy="242411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727E6EC-E499-0D22-6247-8C99F0B3F51C}"/>
              </a:ext>
            </a:extLst>
          </p:cNvPr>
          <p:cNvCxnSpPr/>
          <p:nvPr/>
        </p:nvCxnSpPr>
        <p:spPr>
          <a:xfrm>
            <a:off x="3948545" y="4182046"/>
            <a:ext cx="2737979" cy="0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CFB4BDD-9B5E-C8B8-7EB6-D4092E03BF2A}"/>
              </a:ext>
            </a:extLst>
          </p:cNvPr>
          <p:cNvSpPr txBox="1"/>
          <p:nvPr/>
        </p:nvSpPr>
        <p:spPr>
          <a:xfrm>
            <a:off x="4515905" y="5247910"/>
            <a:ext cx="17806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effectLst/>
                <a:latin typeface="Arial" panose="020B0604020202020204" pitchFamily="34" charset="0"/>
              </a:rPr>
              <a:t>/</a:t>
            </a:r>
            <a:r>
              <a:rPr lang="en-US" sz="2600" dirty="0" err="1">
                <a:effectLst/>
                <a:latin typeface="Arial" panose="020B0604020202020204" pitchFamily="34" charset="0"/>
              </a:rPr>
              <a:t>kæt</a:t>
            </a:r>
            <a:r>
              <a:rPr lang="en-US" sz="2600" dirty="0">
                <a:effectLst/>
                <a:latin typeface="Arial" panose="020B0604020202020204" pitchFamily="34" charset="0"/>
              </a:rPr>
              <a:t>/</a:t>
            </a:r>
            <a:endParaRPr lang="en-US" sz="2600" dirty="0">
              <a:latin typeface="Arial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17508B1-026F-13B3-7E75-1E2798D66A49}"/>
              </a:ext>
            </a:extLst>
          </p:cNvPr>
          <p:cNvCxnSpPr>
            <a:cxnSpLocks/>
          </p:cNvCxnSpPr>
          <p:nvPr/>
        </p:nvCxnSpPr>
        <p:spPr>
          <a:xfrm>
            <a:off x="3358021" y="4411543"/>
            <a:ext cx="1157883" cy="982560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371CDE-1540-D55E-2DFC-7613EBE85CC7}"/>
              </a:ext>
            </a:extLst>
          </p:cNvPr>
          <p:cNvCxnSpPr>
            <a:cxnSpLocks/>
          </p:cNvCxnSpPr>
          <p:nvPr/>
        </p:nvCxnSpPr>
        <p:spPr>
          <a:xfrm flipV="1">
            <a:off x="5411845" y="4362178"/>
            <a:ext cx="1368989" cy="1065865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910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Automatic Lexical Access:</a:t>
            </a:r>
            <a:br>
              <a:rPr lang="en-US" altLang="en-US" dirty="0"/>
            </a:b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/>
              <a:t>Mapping Print </a:t>
            </a:r>
            <a:r>
              <a:rPr lang="en-US" altLang="en-US" dirty="0">
                <a:sym typeface="Wingdings" pitchFamily="2" charset="2"/>
              </a:rPr>
              <a:t> Phonology  Meaning 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5BA60-1358-43DC-ABBA-3403140F7732}"/>
              </a:ext>
            </a:extLst>
          </p:cNvPr>
          <p:cNvSpPr txBox="1"/>
          <p:nvPr/>
        </p:nvSpPr>
        <p:spPr>
          <a:xfrm>
            <a:off x="2666592" y="3935824"/>
            <a:ext cx="12819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Arial" panose="020B0604020202020204" pitchFamily="34" charset="0"/>
              </a:rPr>
              <a:t>CAT </a:t>
            </a:r>
          </a:p>
        </p:txBody>
      </p:sp>
      <p:pic>
        <p:nvPicPr>
          <p:cNvPr id="10" name="Picture 9" descr="A kitten sleeping on a rug">
            <a:extLst>
              <a:ext uri="{FF2B5EF4-FFF2-40B4-BE49-F238E27FC236}">
                <a16:creationId xmlns:a16="http://schemas.microsoft.com/office/drawing/2014/main" id="{9A910274-6ECA-F5FA-E45C-9F8CE18F8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938" y="2969991"/>
            <a:ext cx="3636168" cy="242411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727E6EC-E499-0D22-6247-8C99F0B3F51C}"/>
              </a:ext>
            </a:extLst>
          </p:cNvPr>
          <p:cNvCxnSpPr/>
          <p:nvPr/>
        </p:nvCxnSpPr>
        <p:spPr>
          <a:xfrm>
            <a:off x="3948545" y="4182046"/>
            <a:ext cx="2737979" cy="0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CFB4BDD-9B5E-C8B8-7EB6-D4092E03BF2A}"/>
              </a:ext>
            </a:extLst>
          </p:cNvPr>
          <p:cNvSpPr txBox="1"/>
          <p:nvPr/>
        </p:nvSpPr>
        <p:spPr>
          <a:xfrm>
            <a:off x="4515905" y="5247910"/>
            <a:ext cx="17806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effectLst/>
                <a:latin typeface="Arial" panose="020B0604020202020204" pitchFamily="34" charset="0"/>
              </a:rPr>
              <a:t>/</a:t>
            </a:r>
            <a:r>
              <a:rPr lang="en-US" sz="2600" dirty="0" err="1">
                <a:effectLst/>
                <a:latin typeface="Arial" panose="020B0604020202020204" pitchFamily="34" charset="0"/>
              </a:rPr>
              <a:t>kæt</a:t>
            </a:r>
            <a:r>
              <a:rPr lang="en-US" sz="2600" dirty="0">
                <a:effectLst/>
                <a:latin typeface="Arial" panose="020B0604020202020204" pitchFamily="34" charset="0"/>
              </a:rPr>
              <a:t>/</a:t>
            </a:r>
            <a:endParaRPr lang="en-US" sz="2600" dirty="0">
              <a:latin typeface="Arial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17508B1-026F-13B3-7E75-1E2798D66A49}"/>
              </a:ext>
            </a:extLst>
          </p:cNvPr>
          <p:cNvCxnSpPr>
            <a:cxnSpLocks/>
          </p:cNvCxnSpPr>
          <p:nvPr/>
        </p:nvCxnSpPr>
        <p:spPr>
          <a:xfrm>
            <a:off x="3358021" y="4411543"/>
            <a:ext cx="1157883" cy="982560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371CDE-1540-D55E-2DFC-7613EBE85CC7}"/>
              </a:ext>
            </a:extLst>
          </p:cNvPr>
          <p:cNvCxnSpPr>
            <a:cxnSpLocks/>
          </p:cNvCxnSpPr>
          <p:nvPr/>
        </p:nvCxnSpPr>
        <p:spPr>
          <a:xfrm flipV="1">
            <a:off x="5411845" y="4362178"/>
            <a:ext cx="1368989" cy="1065865"/>
          </a:xfrm>
          <a:prstGeom prst="straightConnector1">
            <a:avLst/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5AE41C-6C67-ED1E-3CD0-81C7EB5F7EC8}"/>
              </a:ext>
            </a:extLst>
          </p:cNvPr>
          <p:cNvSpPr txBox="1"/>
          <p:nvPr/>
        </p:nvSpPr>
        <p:spPr>
          <a:xfrm>
            <a:off x="1056904" y="6033184"/>
            <a:ext cx="917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How can we index efficient lexical access? </a:t>
            </a:r>
          </a:p>
        </p:txBody>
      </p:sp>
    </p:spTree>
    <p:extLst>
      <p:ext uri="{BB962C8B-B14F-4D97-AF65-F5344CB8AC3E}">
        <p14:creationId xmlns:p14="http://schemas.microsoft.com/office/powerpoint/2010/main" val="2923618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A8DDC3-4085-8272-0DFB-FD3C03DC1391}"/>
              </a:ext>
            </a:extLst>
          </p:cNvPr>
          <p:cNvSpPr txBox="1">
            <a:spLocks/>
          </p:cNvSpPr>
          <p:nvPr/>
        </p:nvSpPr>
        <p:spPr>
          <a:xfrm>
            <a:off x="170329" y="0"/>
            <a:ext cx="12278473" cy="18915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lnSpc>
                <a:spcPct val="90000"/>
              </a:lnSpc>
            </a:pPr>
            <a:r>
              <a:rPr lang="en-US" altLang="en-US" sz="3700" dirty="0">
                <a:latin typeface="Arial" panose="020B0604020202020204" pitchFamily="34" charset="0"/>
                <a:cs typeface="Arial" panose="020B0604020202020204" pitchFamily="34" charset="0"/>
              </a:rPr>
              <a:t>Visual World Paradigm (VWP) Captures Dynamics of Efficient Lexical Access in Spoken Words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(Cooper, 1974;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Tanenhaus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al., 1995)</a:t>
            </a:r>
          </a:p>
        </p:txBody>
      </p:sp>
      <p:sp>
        <p:nvSpPr>
          <p:cNvPr id="8198" name="Title 1">
            <a:extLst>
              <a:ext uri="{FF2B5EF4-FFF2-40B4-BE49-F238E27FC236}">
                <a16:creationId xmlns:a16="http://schemas.microsoft.com/office/drawing/2014/main" id="{E343258F-5B6D-C2BC-CBBE-5BF8DD342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29" y="459860"/>
            <a:ext cx="10487679" cy="116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altLang="en-US" sz="4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87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032728-B2DD-D149-AC6C-ADEFB3C76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895" y="1242589"/>
            <a:ext cx="6264831" cy="556873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26E1CC6-A1AA-7524-00CA-E8DDCA7E9553}"/>
              </a:ext>
            </a:extLst>
          </p:cNvPr>
          <p:cNvSpPr txBox="1">
            <a:spLocks/>
          </p:cNvSpPr>
          <p:nvPr/>
        </p:nvSpPr>
        <p:spPr>
          <a:xfrm>
            <a:off x="170329" y="0"/>
            <a:ext cx="12278473" cy="18915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lnSpc>
                <a:spcPct val="90000"/>
              </a:lnSpc>
            </a:pPr>
            <a:r>
              <a:rPr lang="en-US" altLang="en-US" sz="3700" dirty="0">
                <a:latin typeface="Arial" panose="020B0604020202020204" pitchFamily="34" charset="0"/>
                <a:cs typeface="Arial" panose="020B0604020202020204" pitchFamily="34" charset="0"/>
              </a:rPr>
              <a:t>Visual World Paradigm (VWP) Captures Dynamics of Efficient Lexical Access in Spoken Words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(Cooper, 1974;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Tanenhaus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al., 1995)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AB470-36BB-75AA-246A-72A2CE82A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081" y="4813745"/>
            <a:ext cx="1542605" cy="1542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B2A57F-9DA8-FB29-1D65-3EB6145EE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779" y="1694235"/>
            <a:ext cx="1439907" cy="1439907"/>
          </a:xfrm>
          <a:prstGeom prst="rect">
            <a:avLst/>
          </a:prstGeom>
        </p:spPr>
      </p:pic>
      <p:pic>
        <p:nvPicPr>
          <p:cNvPr id="11" name="Picture 10" descr="A cartoon of a person running&#10;&#10;Description automatically generated">
            <a:extLst>
              <a:ext uri="{FF2B5EF4-FFF2-40B4-BE49-F238E27FC236}">
                <a16:creationId xmlns:a16="http://schemas.microsoft.com/office/drawing/2014/main" id="{BA78BAAF-8267-4AD5-9538-E8B87A6E3B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0686" y="1700086"/>
            <a:ext cx="1323791" cy="16074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C455ED4-6200-9316-9EB7-F8EC3F0359D8}"/>
              </a:ext>
            </a:extLst>
          </p:cNvPr>
          <p:cNvSpPr/>
          <p:nvPr/>
        </p:nvSpPr>
        <p:spPr>
          <a:xfrm>
            <a:off x="7184571" y="4940356"/>
            <a:ext cx="1426029" cy="1415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B1D000-4B1E-5BFD-7FBD-FEF525C31A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462" y="4739918"/>
            <a:ext cx="1178648" cy="1616432"/>
          </a:xfrm>
          <a:prstGeom prst="rect">
            <a:avLst/>
          </a:prstGeom>
        </p:spPr>
      </p:pic>
      <p:sp>
        <p:nvSpPr>
          <p:cNvPr id="8" name="Google Shape;348;p44">
            <a:extLst>
              <a:ext uri="{FF2B5EF4-FFF2-40B4-BE49-F238E27FC236}">
                <a16:creationId xmlns:a16="http://schemas.microsoft.com/office/drawing/2014/main" id="{08975298-1BE8-3EE7-BCA0-09FF628E4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0631" y="2895867"/>
            <a:ext cx="366871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 marL="1028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Questrial" pitchFamily="2" charset="0"/>
              </a:rPr>
              <a:t>Target: Can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Questrial" pitchFamily="2" charset="0"/>
              </a:rPr>
              <a:t>Competitor: Cat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Questrial" pitchFamily="2" charset="0"/>
              </a:rPr>
              <a:t>Rhyme: Ran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Questrial" pitchFamily="2" charset="0"/>
              </a:rPr>
              <a:t>Unrelated: Bag</a:t>
            </a:r>
          </a:p>
        </p:txBody>
      </p:sp>
    </p:spTree>
    <p:extLst>
      <p:ext uri="{BB962C8B-B14F-4D97-AF65-F5344CB8AC3E}">
        <p14:creationId xmlns:p14="http://schemas.microsoft.com/office/powerpoint/2010/main" val="4001681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753" name="Rectangle 9">
            <a:extLst>
              <a:ext uri="{FF2B5EF4-FFF2-40B4-BE49-F238E27FC236}">
                <a16:creationId xmlns:a16="http://schemas.microsoft.com/office/drawing/2014/main" id="{3A538EBB-F9ED-4F3E-AE79-FA1A41851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340402"/>
            <a:ext cx="5148242" cy="4106524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4" name="Line 10">
            <a:extLst>
              <a:ext uri="{FF2B5EF4-FFF2-40B4-BE49-F238E27FC236}">
                <a16:creationId xmlns:a16="http://schemas.microsoft.com/office/drawing/2014/main" id="{AD0C3293-7654-439F-8047-C2BCA02F7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4437401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5" name="Line 11">
            <a:extLst>
              <a:ext uri="{FF2B5EF4-FFF2-40B4-BE49-F238E27FC236}">
                <a16:creationId xmlns:a16="http://schemas.microsoft.com/office/drawing/2014/main" id="{F60CF6AA-3672-4C99-AEFD-8477EA667C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4005601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6" name="Line 12">
            <a:extLst>
              <a:ext uri="{FF2B5EF4-FFF2-40B4-BE49-F238E27FC236}">
                <a16:creationId xmlns:a16="http://schemas.microsoft.com/office/drawing/2014/main" id="{B96354C0-02BF-4F81-B6BF-ECBFDBA55F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358808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7" name="Line 13">
            <a:extLst>
              <a:ext uri="{FF2B5EF4-FFF2-40B4-BE49-F238E27FC236}">
                <a16:creationId xmlns:a16="http://schemas.microsoft.com/office/drawing/2014/main" id="{F10914C6-F8C5-4352-8253-5DB32B069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315628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8" name="Line 14">
            <a:extLst>
              <a:ext uri="{FF2B5EF4-FFF2-40B4-BE49-F238E27FC236}">
                <a16:creationId xmlns:a16="http://schemas.microsoft.com/office/drawing/2014/main" id="{DA2A83E4-59DF-451D-9607-3C97487E66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2722901"/>
            <a:ext cx="635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9" name="Line 15">
            <a:extLst>
              <a:ext uri="{FF2B5EF4-FFF2-40B4-BE49-F238E27FC236}">
                <a16:creationId xmlns:a16="http://schemas.microsoft.com/office/drawing/2014/main" id="{DFCE596D-6DD7-4B34-AFC6-E02F5EB74D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2306976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0" name="Line 16">
            <a:extLst>
              <a:ext uri="{FF2B5EF4-FFF2-40B4-BE49-F238E27FC236}">
                <a16:creationId xmlns:a16="http://schemas.microsoft.com/office/drawing/2014/main" id="{55FA6009-D560-4C03-869A-8DC502F73F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1873588"/>
            <a:ext cx="635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1" name="Line 17">
            <a:extLst>
              <a:ext uri="{FF2B5EF4-FFF2-40B4-BE49-F238E27FC236}">
                <a16:creationId xmlns:a16="http://schemas.microsoft.com/office/drawing/2014/main" id="{EB4CEF20-01B8-420B-8CD6-79D4FA2F0A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1441788"/>
            <a:ext cx="635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2" name="Line 18">
            <a:extLst>
              <a:ext uri="{FF2B5EF4-FFF2-40B4-BE49-F238E27FC236}">
                <a16:creationId xmlns:a16="http://schemas.microsoft.com/office/drawing/2014/main" id="{D731974B-C952-43BE-A2C8-1956992C2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1024276"/>
            <a:ext cx="635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3" name="Line 19">
            <a:extLst>
              <a:ext uri="{FF2B5EF4-FFF2-40B4-BE49-F238E27FC236}">
                <a16:creationId xmlns:a16="http://schemas.microsoft.com/office/drawing/2014/main" id="{F08E5C2E-1DC2-43E1-9772-F88D74BD3D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592476"/>
            <a:ext cx="635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4" name="Line 20">
            <a:extLst>
              <a:ext uri="{FF2B5EF4-FFF2-40B4-BE49-F238E27FC236}">
                <a16:creationId xmlns:a16="http://schemas.microsoft.com/office/drawing/2014/main" id="{311EDD64-B5C0-4688-889B-545F29477B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19538" y="4437398"/>
            <a:ext cx="0" cy="74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5" name="Line 21">
            <a:extLst>
              <a:ext uri="{FF2B5EF4-FFF2-40B4-BE49-F238E27FC236}">
                <a16:creationId xmlns:a16="http://schemas.microsoft.com/office/drawing/2014/main" id="{77DD9B2C-4245-40A8-A6EC-DCC4D1A9A8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86338" y="4437398"/>
            <a:ext cx="0" cy="74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6" name="Line 22">
            <a:extLst>
              <a:ext uri="{FF2B5EF4-FFF2-40B4-BE49-F238E27FC236}">
                <a16:creationId xmlns:a16="http://schemas.microsoft.com/office/drawing/2014/main" id="{83043674-9782-417B-BFFF-BEE8758438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38850" y="4437398"/>
            <a:ext cx="1588" cy="74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7" name="Line 23">
            <a:extLst>
              <a:ext uri="{FF2B5EF4-FFF2-40B4-BE49-F238E27FC236}">
                <a16:creationId xmlns:a16="http://schemas.microsoft.com/office/drawing/2014/main" id="{D58FE704-8D7D-40EE-B54F-EC0E7FDCA5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05650" y="4437398"/>
            <a:ext cx="1588" cy="74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8" name="Line 24">
            <a:extLst>
              <a:ext uri="{FF2B5EF4-FFF2-40B4-BE49-F238E27FC236}">
                <a16:creationId xmlns:a16="http://schemas.microsoft.com/office/drawing/2014/main" id="{3F5F7D1F-4011-44AF-94BF-63D24EA78A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70866" y="4437398"/>
            <a:ext cx="3175" cy="74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9" name="Freeform 25">
            <a:extLst>
              <a:ext uri="{FF2B5EF4-FFF2-40B4-BE49-F238E27FC236}">
                <a16:creationId xmlns:a16="http://schemas.microsoft.com/office/drawing/2014/main" id="{E3A26773-6BBD-41FD-83A2-FD76E1A30BA6}"/>
              </a:ext>
            </a:extLst>
          </p:cNvPr>
          <p:cNvSpPr>
            <a:spLocks/>
          </p:cNvSpPr>
          <p:nvPr/>
        </p:nvSpPr>
        <p:spPr bwMode="auto">
          <a:xfrm>
            <a:off x="3919541" y="935376"/>
            <a:ext cx="4884737" cy="3502025"/>
          </a:xfrm>
          <a:custGeom>
            <a:avLst/>
            <a:gdLst>
              <a:gd name="T0" fmla="*/ 6 w 394"/>
              <a:gd name="T1" fmla="*/ 235 h 235"/>
              <a:gd name="T2" fmla="*/ 13 w 394"/>
              <a:gd name="T3" fmla="*/ 235 h 235"/>
              <a:gd name="T4" fmla="*/ 20 w 394"/>
              <a:gd name="T5" fmla="*/ 235 h 235"/>
              <a:gd name="T6" fmla="*/ 27 w 394"/>
              <a:gd name="T7" fmla="*/ 235 h 235"/>
              <a:gd name="T8" fmla="*/ 34 w 394"/>
              <a:gd name="T9" fmla="*/ 235 h 235"/>
              <a:gd name="T10" fmla="*/ 40 w 394"/>
              <a:gd name="T11" fmla="*/ 235 h 235"/>
              <a:gd name="T12" fmla="*/ 47 w 394"/>
              <a:gd name="T13" fmla="*/ 235 h 235"/>
              <a:gd name="T14" fmla="*/ 54 w 394"/>
              <a:gd name="T15" fmla="*/ 232 h 235"/>
              <a:gd name="T16" fmla="*/ 61 w 394"/>
              <a:gd name="T17" fmla="*/ 224 h 235"/>
              <a:gd name="T18" fmla="*/ 68 w 394"/>
              <a:gd name="T19" fmla="*/ 215 h 235"/>
              <a:gd name="T20" fmla="*/ 75 w 394"/>
              <a:gd name="T21" fmla="*/ 205 h 235"/>
              <a:gd name="T22" fmla="*/ 82 w 394"/>
              <a:gd name="T23" fmla="*/ 194 h 235"/>
              <a:gd name="T24" fmla="*/ 88 w 394"/>
              <a:gd name="T25" fmla="*/ 182 h 235"/>
              <a:gd name="T26" fmla="*/ 95 w 394"/>
              <a:gd name="T27" fmla="*/ 167 h 235"/>
              <a:gd name="T28" fmla="*/ 102 w 394"/>
              <a:gd name="T29" fmla="*/ 153 h 235"/>
              <a:gd name="T30" fmla="*/ 109 w 394"/>
              <a:gd name="T31" fmla="*/ 136 h 235"/>
              <a:gd name="T32" fmla="*/ 116 w 394"/>
              <a:gd name="T33" fmla="*/ 121 h 235"/>
              <a:gd name="T34" fmla="*/ 123 w 394"/>
              <a:gd name="T35" fmla="*/ 104 h 235"/>
              <a:gd name="T36" fmla="*/ 130 w 394"/>
              <a:gd name="T37" fmla="*/ 89 h 235"/>
              <a:gd name="T38" fmla="*/ 136 w 394"/>
              <a:gd name="T39" fmla="*/ 74 h 235"/>
              <a:gd name="T40" fmla="*/ 143 w 394"/>
              <a:gd name="T41" fmla="*/ 62 h 235"/>
              <a:gd name="T42" fmla="*/ 150 w 394"/>
              <a:gd name="T43" fmla="*/ 52 h 235"/>
              <a:gd name="T44" fmla="*/ 157 w 394"/>
              <a:gd name="T45" fmla="*/ 40 h 235"/>
              <a:gd name="T46" fmla="*/ 164 w 394"/>
              <a:gd name="T47" fmla="*/ 29 h 235"/>
              <a:gd name="T48" fmla="*/ 171 w 394"/>
              <a:gd name="T49" fmla="*/ 22 h 235"/>
              <a:gd name="T50" fmla="*/ 177 w 394"/>
              <a:gd name="T51" fmla="*/ 16 h 235"/>
              <a:gd name="T52" fmla="*/ 184 w 394"/>
              <a:gd name="T53" fmla="*/ 12 h 235"/>
              <a:gd name="T54" fmla="*/ 191 w 394"/>
              <a:gd name="T55" fmla="*/ 8 h 235"/>
              <a:gd name="T56" fmla="*/ 198 w 394"/>
              <a:gd name="T57" fmla="*/ 6 h 235"/>
              <a:gd name="T58" fmla="*/ 205 w 394"/>
              <a:gd name="T59" fmla="*/ 4 h 235"/>
              <a:gd name="T60" fmla="*/ 212 w 394"/>
              <a:gd name="T61" fmla="*/ 4 h 235"/>
              <a:gd name="T62" fmla="*/ 219 w 394"/>
              <a:gd name="T63" fmla="*/ 2 h 235"/>
              <a:gd name="T64" fmla="*/ 225 w 394"/>
              <a:gd name="T65" fmla="*/ 2 h 235"/>
              <a:gd name="T66" fmla="*/ 232 w 394"/>
              <a:gd name="T67" fmla="*/ 2 h 235"/>
              <a:gd name="T68" fmla="*/ 239 w 394"/>
              <a:gd name="T69" fmla="*/ 2 h 235"/>
              <a:gd name="T70" fmla="*/ 246 w 394"/>
              <a:gd name="T71" fmla="*/ 2 h 235"/>
              <a:gd name="T72" fmla="*/ 253 w 394"/>
              <a:gd name="T73" fmla="*/ 2 h 235"/>
              <a:gd name="T74" fmla="*/ 260 w 394"/>
              <a:gd name="T75" fmla="*/ 2 h 235"/>
              <a:gd name="T76" fmla="*/ 267 w 394"/>
              <a:gd name="T77" fmla="*/ 1 h 235"/>
              <a:gd name="T78" fmla="*/ 273 w 394"/>
              <a:gd name="T79" fmla="*/ 2 h 235"/>
              <a:gd name="T80" fmla="*/ 280 w 394"/>
              <a:gd name="T81" fmla="*/ 1 h 235"/>
              <a:gd name="T82" fmla="*/ 287 w 394"/>
              <a:gd name="T83" fmla="*/ 1 h 235"/>
              <a:gd name="T84" fmla="*/ 294 w 394"/>
              <a:gd name="T85" fmla="*/ 1 h 235"/>
              <a:gd name="T86" fmla="*/ 301 w 394"/>
              <a:gd name="T87" fmla="*/ 0 h 235"/>
              <a:gd name="T88" fmla="*/ 308 w 394"/>
              <a:gd name="T89" fmla="*/ 1 h 235"/>
              <a:gd name="T90" fmla="*/ 315 w 394"/>
              <a:gd name="T91" fmla="*/ 0 h 235"/>
              <a:gd name="T92" fmla="*/ 321 w 394"/>
              <a:gd name="T93" fmla="*/ 0 h 235"/>
              <a:gd name="T94" fmla="*/ 328 w 394"/>
              <a:gd name="T95" fmla="*/ 0 h 235"/>
              <a:gd name="T96" fmla="*/ 335 w 394"/>
              <a:gd name="T97" fmla="*/ 1 h 235"/>
              <a:gd name="T98" fmla="*/ 342 w 394"/>
              <a:gd name="T99" fmla="*/ 1 h 235"/>
              <a:gd name="T100" fmla="*/ 349 w 394"/>
              <a:gd name="T101" fmla="*/ 1 h 235"/>
              <a:gd name="T102" fmla="*/ 356 w 394"/>
              <a:gd name="T103" fmla="*/ 1 h 235"/>
              <a:gd name="T104" fmla="*/ 362 w 394"/>
              <a:gd name="T105" fmla="*/ 1 h 235"/>
              <a:gd name="T106" fmla="*/ 369 w 394"/>
              <a:gd name="T107" fmla="*/ 1 h 235"/>
              <a:gd name="T108" fmla="*/ 376 w 394"/>
              <a:gd name="T109" fmla="*/ 0 h 235"/>
              <a:gd name="T110" fmla="*/ 383 w 394"/>
              <a:gd name="T111" fmla="*/ 0 h 235"/>
              <a:gd name="T112" fmla="*/ 390 w 394"/>
              <a:gd name="T113" fmla="*/ 0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94" h="235">
                <a:moveTo>
                  <a:pt x="0" y="235"/>
                </a:moveTo>
                <a:lnTo>
                  <a:pt x="1" y="235"/>
                </a:lnTo>
                <a:lnTo>
                  <a:pt x="1" y="235"/>
                </a:lnTo>
                <a:lnTo>
                  <a:pt x="2" y="235"/>
                </a:lnTo>
                <a:lnTo>
                  <a:pt x="3" y="235"/>
                </a:lnTo>
                <a:lnTo>
                  <a:pt x="3" y="235"/>
                </a:lnTo>
                <a:lnTo>
                  <a:pt x="4" y="235"/>
                </a:lnTo>
                <a:lnTo>
                  <a:pt x="5" y="235"/>
                </a:lnTo>
                <a:lnTo>
                  <a:pt x="5" y="235"/>
                </a:lnTo>
                <a:lnTo>
                  <a:pt x="6" y="235"/>
                </a:lnTo>
                <a:lnTo>
                  <a:pt x="7" y="235"/>
                </a:lnTo>
                <a:lnTo>
                  <a:pt x="8" y="235"/>
                </a:lnTo>
                <a:lnTo>
                  <a:pt x="8" y="235"/>
                </a:lnTo>
                <a:lnTo>
                  <a:pt x="9" y="235"/>
                </a:lnTo>
                <a:lnTo>
                  <a:pt x="10" y="235"/>
                </a:lnTo>
                <a:lnTo>
                  <a:pt x="10" y="235"/>
                </a:lnTo>
                <a:lnTo>
                  <a:pt x="11" y="235"/>
                </a:lnTo>
                <a:lnTo>
                  <a:pt x="12" y="235"/>
                </a:lnTo>
                <a:lnTo>
                  <a:pt x="12" y="235"/>
                </a:lnTo>
                <a:lnTo>
                  <a:pt x="13" y="235"/>
                </a:lnTo>
                <a:lnTo>
                  <a:pt x="14" y="235"/>
                </a:lnTo>
                <a:lnTo>
                  <a:pt x="14" y="235"/>
                </a:lnTo>
                <a:lnTo>
                  <a:pt x="15" y="235"/>
                </a:lnTo>
                <a:lnTo>
                  <a:pt x="16" y="235"/>
                </a:lnTo>
                <a:lnTo>
                  <a:pt x="16" y="235"/>
                </a:lnTo>
                <a:lnTo>
                  <a:pt x="17" y="235"/>
                </a:lnTo>
                <a:lnTo>
                  <a:pt x="18" y="235"/>
                </a:lnTo>
                <a:lnTo>
                  <a:pt x="19" y="235"/>
                </a:lnTo>
                <a:lnTo>
                  <a:pt x="19" y="235"/>
                </a:lnTo>
                <a:lnTo>
                  <a:pt x="20" y="235"/>
                </a:lnTo>
                <a:lnTo>
                  <a:pt x="21" y="235"/>
                </a:lnTo>
                <a:lnTo>
                  <a:pt x="21" y="235"/>
                </a:lnTo>
                <a:lnTo>
                  <a:pt x="22" y="235"/>
                </a:lnTo>
                <a:lnTo>
                  <a:pt x="23" y="235"/>
                </a:lnTo>
                <a:lnTo>
                  <a:pt x="23" y="235"/>
                </a:lnTo>
                <a:lnTo>
                  <a:pt x="24" y="235"/>
                </a:lnTo>
                <a:lnTo>
                  <a:pt x="25" y="235"/>
                </a:lnTo>
                <a:lnTo>
                  <a:pt x="25" y="235"/>
                </a:lnTo>
                <a:lnTo>
                  <a:pt x="26" y="235"/>
                </a:lnTo>
                <a:lnTo>
                  <a:pt x="27" y="235"/>
                </a:lnTo>
                <a:lnTo>
                  <a:pt x="27" y="235"/>
                </a:lnTo>
                <a:lnTo>
                  <a:pt x="28" y="235"/>
                </a:lnTo>
                <a:lnTo>
                  <a:pt x="29" y="235"/>
                </a:lnTo>
                <a:lnTo>
                  <a:pt x="29" y="235"/>
                </a:lnTo>
                <a:lnTo>
                  <a:pt x="30" y="235"/>
                </a:lnTo>
                <a:lnTo>
                  <a:pt x="31" y="235"/>
                </a:lnTo>
                <a:lnTo>
                  <a:pt x="32" y="235"/>
                </a:lnTo>
                <a:lnTo>
                  <a:pt x="32" y="235"/>
                </a:lnTo>
                <a:lnTo>
                  <a:pt x="33" y="235"/>
                </a:lnTo>
                <a:lnTo>
                  <a:pt x="34" y="235"/>
                </a:lnTo>
                <a:lnTo>
                  <a:pt x="34" y="235"/>
                </a:lnTo>
                <a:lnTo>
                  <a:pt x="35" y="235"/>
                </a:lnTo>
                <a:lnTo>
                  <a:pt x="36" y="235"/>
                </a:lnTo>
                <a:lnTo>
                  <a:pt x="36" y="235"/>
                </a:lnTo>
                <a:lnTo>
                  <a:pt x="37" y="235"/>
                </a:lnTo>
                <a:lnTo>
                  <a:pt x="38" y="235"/>
                </a:lnTo>
                <a:lnTo>
                  <a:pt x="38" y="235"/>
                </a:lnTo>
                <a:lnTo>
                  <a:pt x="39" y="235"/>
                </a:lnTo>
                <a:lnTo>
                  <a:pt x="40" y="235"/>
                </a:lnTo>
                <a:lnTo>
                  <a:pt x="40" y="235"/>
                </a:lnTo>
                <a:lnTo>
                  <a:pt x="41" y="235"/>
                </a:lnTo>
                <a:lnTo>
                  <a:pt x="42" y="235"/>
                </a:lnTo>
                <a:lnTo>
                  <a:pt x="42" y="235"/>
                </a:lnTo>
                <a:lnTo>
                  <a:pt x="43" y="235"/>
                </a:lnTo>
                <a:lnTo>
                  <a:pt x="44" y="235"/>
                </a:lnTo>
                <a:lnTo>
                  <a:pt x="45" y="235"/>
                </a:lnTo>
                <a:lnTo>
                  <a:pt x="45" y="235"/>
                </a:lnTo>
                <a:lnTo>
                  <a:pt x="46" y="235"/>
                </a:lnTo>
                <a:lnTo>
                  <a:pt x="47" y="235"/>
                </a:lnTo>
                <a:lnTo>
                  <a:pt x="47" y="235"/>
                </a:lnTo>
                <a:lnTo>
                  <a:pt x="48" y="235"/>
                </a:lnTo>
                <a:lnTo>
                  <a:pt x="49" y="235"/>
                </a:lnTo>
                <a:lnTo>
                  <a:pt x="49" y="235"/>
                </a:lnTo>
                <a:lnTo>
                  <a:pt x="50" y="235"/>
                </a:lnTo>
                <a:lnTo>
                  <a:pt x="51" y="235"/>
                </a:lnTo>
                <a:lnTo>
                  <a:pt x="51" y="235"/>
                </a:lnTo>
                <a:lnTo>
                  <a:pt x="52" y="235"/>
                </a:lnTo>
                <a:lnTo>
                  <a:pt x="53" y="234"/>
                </a:lnTo>
                <a:lnTo>
                  <a:pt x="53" y="233"/>
                </a:lnTo>
                <a:lnTo>
                  <a:pt x="54" y="232"/>
                </a:lnTo>
                <a:lnTo>
                  <a:pt x="55" y="232"/>
                </a:lnTo>
                <a:lnTo>
                  <a:pt x="56" y="231"/>
                </a:lnTo>
                <a:lnTo>
                  <a:pt x="56" y="230"/>
                </a:lnTo>
                <a:lnTo>
                  <a:pt x="57" y="229"/>
                </a:lnTo>
                <a:lnTo>
                  <a:pt x="58" y="228"/>
                </a:lnTo>
                <a:lnTo>
                  <a:pt x="58" y="227"/>
                </a:lnTo>
                <a:lnTo>
                  <a:pt x="59" y="227"/>
                </a:lnTo>
                <a:lnTo>
                  <a:pt x="60" y="226"/>
                </a:lnTo>
                <a:lnTo>
                  <a:pt x="60" y="225"/>
                </a:lnTo>
                <a:lnTo>
                  <a:pt x="61" y="224"/>
                </a:lnTo>
                <a:lnTo>
                  <a:pt x="62" y="223"/>
                </a:lnTo>
                <a:lnTo>
                  <a:pt x="62" y="222"/>
                </a:lnTo>
                <a:lnTo>
                  <a:pt x="63" y="222"/>
                </a:lnTo>
                <a:lnTo>
                  <a:pt x="64" y="221"/>
                </a:lnTo>
                <a:lnTo>
                  <a:pt x="64" y="220"/>
                </a:lnTo>
                <a:lnTo>
                  <a:pt x="65" y="219"/>
                </a:lnTo>
                <a:lnTo>
                  <a:pt x="66" y="218"/>
                </a:lnTo>
                <a:lnTo>
                  <a:pt x="66" y="217"/>
                </a:lnTo>
                <a:lnTo>
                  <a:pt x="67" y="216"/>
                </a:lnTo>
                <a:lnTo>
                  <a:pt x="68" y="215"/>
                </a:lnTo>
                <a:lnTo>
                  <a:pt x="69" y="213"/>
                </a:lnTo>
                <a:lnTo>
                  <a:pt x="69" y="212"/>
                </a:lnTo>
                <a:lnTo>
                  <a:pt x="70" y="212"/>
                </a:lnTo>
                <a:lnTo>
                  <a:pt x="71" y="211"/>
                </a:lnTo>
                <a:lnTo>
                  <a:pt x="71" y="210"/>
                </a:lnTo>
                <a:lnTo>
                  <a:pt x="72" y="209"/>
                </a:lnTo>
                <a:lnTo>
                  <a:pt x="73" y="208"/>
                </a:lnTo>
                <a:lnTo>
                  <a:pt x="73" y="207"/>
                </a:lnTo>
                <a:lnTo>
                  <a:pt x="74" y="206"/>
                </a:lnTo>
                <a:lnTo>
                  <a:pt x="75" y="205"/>
                </a:lnTo>
                <a:lnTo>
                  <a:pt x="75" y="204"/>
                </a:lnTo>
                <a:lnTo>
                  <a:pt x="76" y="202"/>
                </a:lnTo>
                <a:lnTo>
                  <a:pt x="77" y="201"/>
                </a:lnTo>
                <a:lnTo>
                  <a:pt x="77" y="200"/>
                </a:lnTo>
                <a:lnTo>
                  <a:pt x="78" y="199"/>
                </a:lnTo>
                <a:lnTo>
                  <a:pt x="79" y="198"/>
                </a:lnTo>
                <a:lnTo>
                  <a:pt x="79" y="197"/>
                </a:lnTo>
                <a:lnTo>
                  <a:pt x="80" y="196"/>
                </a:lnTo>
                <a:lnTo>
                  <a:pt x="81" y="195"/>
                </a:lnTo>
                <a:lnTo>
                  <a:pt x="82" y="194"/>
                </a:lnTo>
                <a:lnTo>
                  <a:pt x="82" y="191"/>
                </a:lnTo>
                <a:lnTo>
                  <a:pt x="83" y="191"/>
                </a:lnTo>
                <a:lnTo>
                  <a:pt x="84" y="189"/>
                </a:lnTo>
                <a:lnTo>
                  <a:pt x="84" y="188"/>
                </a:lnTo>
                <a:lnTo>
                  <a:pt x="85" y="187"/>
                </a:lnTo>
                <a:lnTo>
                  <a:pt x="86" y="186"/>
                </a:lnTo>
                <a:lnTo>
                  <a:pt x="86" y="185"/>
                </a:lnTo>
                <a:lnTo>
                  <a:pt x="87" y="184"/>
                </a:lnTo>
                <a:lnTo>
                  <a:pt x="88" y="183"/>
                </a:lnTo>
                <a:lnTo>
                  <a:pt x="88" y="182"/>
                </a:lnTo>
                <a:lnTo>
                  <a:pt x="89" y="181"/>
                </a:lnTo>
                <a:lnTo>
                  <a:pt x="90" y="179"/>
                </a:lnTo>
                <a:lnTo>
                  <a:pt x="90" y="177"/>
                </a:lnTo>
                <a:lnTo>
                  <a:pt x="91" y="176"/>
                </a:lnTo>
                <a:lnTo>
                  <a:pt x="92" y="175"/>
                </a:lnTo>
                <a:lnTo>
                  <a:pt x="93" y="173"/>
                </a:lnTo>
                <a:lnTo>
                  <a:pt x="93" y="172"/>
                </a:lnTo>
                <a:lnTo>
                  <a:pt x="94" y="170"/>
                </a:lnTo>
                <a:lnTo>
                  <a:pt x="95" y="169"/>
                </a:lnTo>
                <a:lnTo>
                  <a:pt x="95" y="167"/>
                </a:lnTo>
                <a:lnTo>
                  <a:pt x="96" y="166"/>
                </a:lnTo>
                <a:lnTo>
                  <a:pt x="97" y="164"/>
                </a:lnTo>
                <a:lnTo>
                  <a:pt x="97" y="163"/>
                </a:lnTo>
                <a:lnTo>
                  <a:pt x="98" y="162"/>
                </a:lnTo>
                <a:lnTo>
                  <a:pt x="99" y="160"/>
                </a:lnTo>
                <a:lnTo>
                  <a:pt x="99" y="159"/>
                </a:lnTo>
                <a:lnTo>
                  <a:pt x="100" y="158"/>
                </a:lnTo>
                <a:lnTo>
                  <a:pt x="101" y="156"/>
                </a:lnTo>
                <a:lnTo>
                  <a:pt x="101" y="155"/>
                </a:lnTo>
                <a:lnTo>
                  <a:pt x="102" y="153"/>
                </a:lnTo>
                <a:lnTo>
                  <a:pt x="103" y="151"/>
                </a:lnTo>
                <a:lnTo>
                  <a:pt x="103" y="150"/>
                </a:lnTo>
                <a:lnTo>
                  <a:pt x="104" y="149"/>
                </a:lnTo>
                <a:lnTo>
                  <a:pt x="105" y="147"/>
                </a:lnTo>
                <a:lnTo>
                  <a:pt x="106" y="145"/>
                </a:lnTo>
                <a:lnTo>
                  <a:pt x="106" y="143"/>
                </a:lnTo>
                <a:lnTo>
                  <a:pt x="107" y="142"/>
                </a:lnTo>
                <a:lnTo>
                  <a:pt x="108" y="140"/>
                </a:lnTo>
                <a:lnTo>
                  <a:pt x="108" y="138"/>
                </a:lnTo>
                <a:lnTo>
                  <a:pt x="109" y="136"/>
                </a:lnTo>
                <a:lnTo>
                  <a:pt x="110" y="135"/>
                </a:lnTo>
                <a:lnTo>
                  <a:pt x="110" y="133"/>
                </a:lnTo>
                <a:lnTo>
                  <a:pt x="111" y="132"/>
                </a:lnTo>
                <a:lnTo>
                  <a:pt x="112" y="129"/>
                </a:lnTo>
                <a:lnTo>
                  <a:pt x="112" y="128"/>
                </a:lnTo>
                <a:lnTo>
                  <a:pt x="113" y="126"/>
                </a:lnTo>
                <a:lnTo>
                  <a:pt x="114" y="125"/>
                </a:lnTo>
                <a:lnTo>
                  <a:pt x="114" y="124"/>
                </a:lnTo>
                <a:lnTo>
                  <a:pt x="115" y="122"/>
                </a:lnTo>
                <a:lnTo>
                  <a:pt x="116" y="121"/>
                </a:lnTo>
                <a:lnTo>
                  <a:pt x="116" y="120"/>
                </a:lnTo>
                <a:lnTo>
                  <a:pt x="117" y="118"/>
                </a:lnTo>
                <a:lnTo>
                  <a:pt x="118" y="116"/>
                </a:lnTo>
                <a:lnTo>
                  <a:pt x="119" y="114"/>
                </a:lnTo>
                <a:lnTo>
                  <a:pt x="119" y="112"/>
                </a:lnTo>
                <a:lnTo>
                  <a:pt x="120" y="110"/>
                </a:lnTo>
                <a:lnTo>
                  <a:pt x="121" y="108"/>
                </a:lnTo>
                <a:lnTo>
                  <a:pt x="121" y="107"/>
                </a:lnTo>
                <a:lnTo>
                  <a:pt x="122" y="106"/>
                </a:lnTo>
                <a:lnTo>
                  <a:pt x="123" y="104"/>
                </a:lnTo>
                <a:lnTo>
                  <a:pt x="123" y="102"/>
                </a:lnTo>
                <a:lnTo>
                  <a:pt x="124" y="101"/>
                </a:lnTo>
                <a:lnTo>
                  <a:pt x="125" y="99"/>
                </a:lnTo>
                <a:lnTo>
                  <a:pt x="125" y="97"/>
                </a:lnTo>
                <a:lnTo>
                  <a:pt x="126" y="96"/>
                </a:lnTo>
                <a:lnTo>
                  <a:pt x="127" y="95"/>
                </a:lnTo>
                <a:lnTo>
                  <a:pt x="127" y="93"/>
                </a:lnTo>
                <a:lnTo>
                  <a:pt x="128" y="91"/>
                </a:lnTo>
                <a:lnTo>
                  <a:pt x="129" y="90"/>
                </a:lnTo>
                <a:lnTo>
                  <a:pt x="130" y="89"/>
                </a:lnTo>
                <a:lnTo>
                  <a:pt x="130" y="87"/>
                </a:lnTo>
                <a:lnTo>
                  <a:pt x="131" y="86"/>
                </a:lnTo>
                <a:lnTo>
                  <a:pt x="132" y="85"/>
                </a:lnTo>
                <a:lnTo>
                  <a:pt x="132" y="83"/>
                </a:lnTo>
                <a:lnTo>
                  <a:pt x="133" y="81"/>
                </a:lnTo>
                <a:lnTo>
                  <a:pt x="134" y="80"/>
                </a:lnTo>
                <a:lnTo>
                  <a:pt x="134" y="78"/>
                </a:lnTo>
                <a:lnTo>
                  <a:pt x="135" y="77"/>
                </a:lnTo>
                <a:lnTo>
                  <a:pt x="136" y="76"/>
                </a:lnTo>
                <a:lnTo>
                  <a:pt x="136" y="74"/>
                </a:lnTo>
                <a:lnTo>
                  <a:pt x="137" y="73"/>
                </a:lnTo>
                <a:lnTo>
                  <a:pt x="138" y="71"/>
                </a:lnTo>
                <a:lnTo>
                  <a:pt x="138" y="70"/>
                </a:lnTo>
                <a:lnTo>
                  <a:pt x="139" y="69"/>
                </a:lnTo>
                <a:lnTo>
                  <a:pt x="140" y="67"/>
                </a:lnTo>
                <a:lnTo>
                  <a:pt x="140" y="67"/>
                </a:lnTo>
                <a:lnTo>
                  <a:pt x="141" y="66"/>
                </a:lnTo>
                <a:lnTo>
                  <a:pt x="142" y="64"/>
                </a:lnTo>
                <a:lnTo>
                  <a:pt x="143" y="64"/>
                </a:lnTo>
                <a:lnTo>
                  <a:pt x="143" y="62"/>
                </a:lnTo>
                <a:lnTo>
                  <a:pt x="144" y="61"/>
                </a:lnTo>
                <a:lnTo>
                  <a:pt x="145" y="60"/>
                </a:lnTo>
                <a:lnTo>
                  <a:pt x="145" y="60"/>
                </a:lnTo>
                <a:lnTo>
                  <a:pt x="146" y="58"/>
                </a:lnTo>
                <a:lnTo>
                  <a:pt x="147" y="57"/>
                </a:lnTo>
                <a:lnTo>
                  <a:pt x="147" y="56"/>
                </a:lnTo>
                <a:lnTo>
                  <a:pt x="148" y="54"/>
                </a:lnTo>
                <a:lnTo>
                  <a:pt x="149" y="54"/>
                </a:lnTo>
                <a:lnTo>
                  <a:pt x="149" y="53"/>
                </a:lnTo>
                <a:lnTo>
                  <a:pt x="150" y="52"/>
                </a:lnTo>
                <a:lnTo>
                  <a:pt x="151" y="51"/>
                </a:lnTo>
                <a:lnTo>
                  <a:pt x="151" y="49"/>
                </a:lnTo>
                <a:lnTo>
                  <a:pt x="152" y="47"/>
                </a:lnTo>
                <a:lnTo>
                  <a:pt x="153" y="46"/>
                </a:lnTo>
                <a:lnTo>
                  <a:pt x="153" y="45"/>
                </a:lnTo>
                <a:lnTo>
                  <a:pt x="154" y="44"/>
                </a:lnTo>
                <a:lnTo>
                  <a:pt x="155" y="43"/>
                </a:lnTo>
                <a:lnTo>
                  <a:pt x="156" y="41"/>
                </a:lnTo>
                <a:lnTo>
                  <a:pt x="156" y="40"/>
                </a:lnTo>
                <a:lnTo>
                  <a:pt x="157" y="40"/>
                </a:lnTo>
                <a:lnTo>
                  <a:pt x="158" y="39"/>
                </a:lnTo>
                <a:lnTo>
                  <a:pt x="158" y="37"/>
                </a:lnTo>
                <a:lnTo>
                  <a:pt x="159" y="36"/>
                </a:lnTo>
                <a:lnTo>
                  <a:pt x="160" y="35"/>
                </a:lnTo>
                <a:lnTo>
                  <a:pt x="160" y="34"/>
                </a:lnTo>
                <a:lnTo>
                  <a:pt x="161" y="33"/>
                </a:lnTo>
                <a:lnTo>
                  <a:pt x="162" y="32"/>
                </a:lnTo>
                <a:lnTo>
                  <a:pt x="162" y="31"/>
                </a:lnTo>
                <a:lnTo>
                  <a:pt x="163" y="30"/>
                </a:lnTo>
                <a:lnTo>
                  <a:pt x="164" y="29"/>
                </a:lnTo>
                <a:lnTo>
                  <a:pt x="164" y="28"/>
                </a:lnTo>
                <a:lnTo>
                  <a:pt x="165" y="27"/>
                </a:lnTo>
                <a:lnTo>
                  <a:pt x="166" y="26"/>
                </a:lnTo>
                <a:lnTo>
                  <a:pt x="167" y="25"/>
                </a:lnTo>
                <a:lnTo>
                  <a:pt x="167" y="25"/>
                </a:lnTo>
                <a:lnTo>
                  <a:pt x="168" y="24"/>
                </a:lnTo>
                <a:lnTo>
                  <a:pt x="169" y="24"/>
                </a:lnTo>
                <a:lnTo>
                  <a:pt x="169" y="23"/>
                </a:lnTo>
                <a:lnTo>
                  <a:pt x="170" y="22"/>
                </a:lnTo>
                <a:lnTo>
                  <a:pt x="171" y="22"/>
                </a:lnTo>
                <a:lnTo>
                  <a:pt x="171" y="21"/>
                </a:lnTo>
                <a:lnTo>
                  <a:pt x="172" y="20"/>
                </a:lnTo>
                <a:lnTo>
                  <a:pt x="173" y="19"/>
                </a:lnTo>
                <a:lnTo>
                  <a:pt x="173" y="19"/>
                </a:lnTo>
                <a:lnTo>
                  <a:pt x="174" y="19"/>
                </a:lnTo>
                <a:lnTo>
                  <a:pt x="175" y="18"/>
                </a:lnTo>
                <a:lnTo>
                  <a:pt x="175" y="18"/>
                </a:lnTo>
                <a:lnTo>
                  <a:pt x="176" y="17"/>
                </a:lnTo>
                <a:lnTo>
                  <a:pt x="177" y="16"/>
                </a:lnTo>
                <a:lnTo>
                  <a:pt x="177" y="16"/>
                </a:lnTo>
                <a:lnTo>
                  <a:pt x="178" y="15"/>
                </a:lnTo>
                <a:lnTo>
                  <a:pt x="179" y="15"/>
                </a:lnTo>
                <a:lnTo>
                  <a:pt x="180" y="14"/>
                </a:lnTo>
                <a:lnTo>
                  <a:pt x="180" y="14"/>
                </a:lnTo>
                <a:lnTo>
                  <a:pt x="181" y="14"/>
                </a:lnTo>
                <a:lnTo>
                  <a:pt x="182" y="13"/>
                </a:lnTo>
                <a:lnTo>
                  <a:pt x="182" y="13"/>
                </a:lnTo>
                <a:lnTo>
                  <a:pt x="183" y="12"/>
                </a:lnTo>
                <a:lnTo>
                  <a:pt x="184" y="12"/>
                </a:lnTo>
                <a:lnTo>
                  <a:pt x="184" y="12"/>
                </a:lnTo>
                <a:lnTo>
                  <a:pt x="185" y="11"/>
                </a:lnTo>
                <a:lnTo>
                  <a:pt x="186" y="11"/>
                </a:lnTo>
                <a:lnTo>
                  <a:pt x="186" y="11"/>
                </a:lnTo>
                <a:lnTo>
                  <a:pt x="187" y="11"/>
                </a:lnTo>
                <a:lnTo>
                  <a:pt x="188" y="10"/>
                </a:lnTo>
                <a:lnTo>
                  <a:pt x="188" y="10"/>
                </a:lnTo>
                <a:lnTo>
                  <a:pt x="189" y="9"/>
                </a:lnTo>
                <a:lnTo>
                  <a:pt x="190" y="8"/>
                </a:lnTo>
                <a:lnTo>
                  <a:pt x="190" y="9"/>
                </a:lnTo>
                <a:lnTo>
                  <a:pt x="191" y="8"/>
                </a:lnTo>
                <a:lnTo>
                  <a:pt x="192" y="8"/>
                </a:lnTo>
                <a:lnTo>
                  <a:pt x="193" y="7"/>
                </a:lnTo>
                <a:lnTo>
                  <a:pt x="193" y="7"/>
                </a:lnTo>
                <a:lnTo>
                  <a:pt x="194" y="7"/>
                </a:lnTo>
                <a:lnTo>
                  <a:pt x="195" y="7"/>
                </a:lnTo>
                <a:lnTo>
                  <a:pt x="195" y="7"/>
                </a:lnTo>
                <a:lnTo>
                  <a:pt x="196" y="6"/>
                </a:lnTo>
                <a:lnTo>
                  <a:pt x="197" y="6"/>
                </a:lnTo>
                <a:lnTo>
                  <a:pt x="197" y="6"/>
                </a:lnTo>
                <a:lnTo>
                  <a:pt x="198" y="6"/>
                </a:lnTo>
                <a:lnTo>
                  <a:pt x="199" y="6"/>
                </a:lnTo>
                <a:lnTo>
                  <a:pt x="199" y="6"/>
                </a:lnTo>
                <a:lnTo>
                  <a:pt x="200" y="6"/>
                </a:lnTo>
                <a:lnTo>
                  <a:pt x="201" y="6"/>
                </a:lnTo>
                <a:lnTo>
                  <a:pt x="201" y="6"/>
                </a:lnTo>
                <a:lnTo>
                  <a:pt x="202" y="6"/>
                </a:lnTo>
                <a:lnTo>
                  <a:pt x="203" y="5"/>
                </a:lnTo>
                <a:lnTo>
                  <a:pt x="204" y="5"/>
                </a:lnTo>
                <a:lnTo>
                  <a:pt x="204" y="5"/>
                </a:lnTo>
                <a:lnTo>
                  <a:pt x="205" y="4"/>
                </a:lnTo>
                <a:lnTo>
                  <a:pt x="206" y="4"/>
                </a:lnTo>
                <a:lnTo>
                  <a:pt x="206" y="4"/>
                </a:lnTo>
                <a:lnTo>
                  <a:pt x="207" y="4"/>
                </a:lnTo>
                <a:lnTo>
                  <a:pt x="208" y="4"/>
                </a:lnTo>
                <a:lnTo>
                  <a:pt x="208" y="4"/>
                </a:lnTo>
                <a:lnTo>
                  <a:pt x="209" y="4"/>
                </a:lnTo>
                <a:lnTo>
                  <a:pt x="210" y="4"/>
                </a:lnTo>
                <a:lnTo>
                  <a:pt x="210" y="4"/>
                </a:lnTo>
                <a:lnTo>
                  <a:pt x="211" y="4"/>
                </a:lnTo>
                <a:lnTo>
                  <a:pt x="212" y="4"/>
                </a:lnTo>
                <a:lnTo>
                  <a:pt x="212" y="4"/>
                </a:lnTo>
                <a:lnTo>
                  <a:pt x="213" y="3"/>
                </a:lnTo>
                <a:lnTo>
                  <a:pt x="214" y="3"/>
                </a:lnTo>
                <a:lnTo>
                  <a:pt x="214" y="3"/>
                </a:lnTo>
                <a:lnTo>
                  <a:pt x="215" y="3"/>
                </a:lnTo>
                <a:lnTo>
                  <a:pt x="216" y="3"/>
                </a:lnTo>
                <a:lnTo>
                  <a:pt x="217" y="3"/>
                </a:lnTo>
                <a:lnTo>
                  <a:pt x="217" y="3"/>
                </a:lnTo>
                <a:lnTo>
                  <a:pt x="218" y="2"/>
                </a:lnTo>
                <a:lnTo>
                  <a:pt x="219" y="2"/>
                </a:lnTo>
                <a:lnTo>
                  <a:pt x="219" y="2"/>
                </a:lnTo>
                <a:lnTo>
                  <a:pt x="220" y="2"/>
                </a:lnTo>
                <a:lnTo>
                  <a:pt x="221" y="2"/>
                </a:lnTo>
                <a:lnTo>
                  <a:pt x="221" y="2"/>
                </a:lnTo>
                <a:lnTo>
                  <a:pt x="222" y="2"/>
                </a:lnTo>
                <a:lnTo>
                  <a:pt x="223" y="2"/>
                </a:lnTo>
                <a:lnTo>
                  <a:pt x="223" y="2"/>
                </a:lnTo>
                <a:lnTo>
                  <a:pt x="224" y="2"/>
                </a:lnTo>
                <a:lnTo>
                  <a:pt x="225" y="2"/>
                </a:lnTo>
                <a:lnTo>
                  <a:pt x="225" y="2"/>
                </a:lnTo>
                <a:lnTo>
                  <a:pt x="226" y="2"/>
                </a:lnTo>
                <a:lnTo>
                  <a:pt x="227" y="2"/>
                </a:lnTo>
                <a:lnTo>
                  <a:pt x="227" y="2"/>
                </a:lnTo>
                <a:lnTo>
                  <a:pt x="228" y="2"/>
                </a:lnTo>
                <a:lnTo>
                  <a:pt x="229" y="2"/>
                </a:lnTo>
                <a:lnTo>
                  <a:pt x="230" y="2"/>
                </a:lnTo>
                <a:lnTo>
                  <a:pt x="230" y="2"/>
                </a:lnTo>
                <a:lnTo>
                  <a:pt x="231" y="2"/>
                </a:lnTo>
                <a:lnTo>
                  <a:pt x="232" y="2"/>
                </a:lnTo>
                <a:lnTo>
                  <a:pt x="232" y="2"/>
                </a:lnTo>
                <a:lnTo>
                  <a:pt x="233" y="2"/>
                </a:lnTo>
                <a:lnTo>
                  <a:pt x="234" y="2"/>
                </a:lnTo>
                <a:lnTo>
                  <a:pt x="234" y="2"/>
                </a:lnTo>
                <a:lnTo>
                  <a:pt x="235" y="2"/>
                </a:lnTo>
                <a:lnTo>
                  <a:pt x="236" y="1"/>
                </a:lnTo>
                <a:lnTo>
                  <a:pt x="236" y="1"/>
                </a:lnTo>
                <a:lnTo>
                  <a:pt x="237" y="1"/>
                </a:lnTo>
                <a:lnTo>
                  <a:pt x="238" y="2"/>
                </a:lnTo>
                <a:lnTo>
                  <a:pt x="238" y="2"/>
                </a:lnTo>
                <a:lnTo>
                  <a:pt x="239" y="2"/>
                </a:lnTo>
                <a:lnTo>
                  <a:pt x="240" y="2"/>
                </a:lnTo>
                <a:lnTo>
                  <a:pt x="241" y="2"/>
                </a:lnTo>
                <a:lnTo>
                  <a:pt x="241" y="2"/>
                </a:lnTo>
                <a:lnTo>
                  <a:pt x="242" y="2"/>
                </a:lnTo>
                <a:lnTo>
                  <a:pt x="243" y="2"/>
                </a:lnTo>
                <a:lnTo>
                  <a:pt x="243" y="2"/>
                </a:lnTo>
                <a:lnTo>
                  <a:pt x="244" y="2"/>
                </a:lnTo>
                <a:lnTo>
                  <a:pt x="245" y="2"/>
                </a:lnTo>
                <a:lnTo>
                  <a:pt x="245" y="2"/>
                </a:lnTo>
                <a:lnTo>
                  <a:pt x="246" y="2"/>
                </a:lnTo>
                <a:lnTo>
                  <a:pt x="247" y="2"/>
                </a:lnTo>
                <a:lnTo>
                  <a:pt x="247" y="2"/>
                </a:lnTo>
                <a:lnTo>
                  <a:pt x="248" y="2"/>
                </a:lnTo>
                <a:lnTo>
                  <a:pt x="249" y="2"/>
                </a:lnTo>
                <a:lnTo>
                  <a:pt x="249" y="2"/>
                </a:lnTo>
                <a:lnTo>
                  <a:pt x="250" y="2"/>
                </a:lnTo>
                <a:lnTo>
                  <a:pt x="251" y="2"/>
                </a:lnTo>
                <a:lnTo>
                  <a:pt x="251" y="2"/>
                </a:lnTo>
                <a:lnTo>
                  <a:pt x="252" y="2"/>
                </a:lnTo>
                <a:lnTo>
                  <a:pt x="253" y="2"/>
                </a:lnTo>
                <a:lnTo>
                  <a:pt x="254" y="3"/>
                </a:lnTo>
                <a:lnTo>
                  <a:pt x="254" y="3"/>
                </a:lnTo>
                <a:lnTo>
                  <a:pt x="255" y="3"/>
                </a:lnTo>
                <a:lnTo>
                  <a:pt x="256" y="2"/>
                </a:lnTo>
                <a:lnTo>
                  <a:pt x="256" y="2"/>
                </a:lnTo>
                <a:lnTo>
                  <a:pt x="257" y="2"/>
                </a:lnTo>
                <a:lnTo>
                  <a:pt x="258" y="3"/>
                </a:lnTo>
                <a:lnTo>
                  <a:pt x="258" y="2"/>
                </a:lnTo>
                <a:lnTo>
                  <a:pt x="259" y="2"/>
                </a:lnTo>
                <a:lnTo>
                  <a:pt x="260" y="2"/>
                </a:lnTo>
                <a:lnTo>
                  <a:pt x="260" y="2"/>
                </a:lnTo>
                <a:lnTo>
                  <a:pt x="261" y="2"/>
                </a:lnTo>
                <a:lnTo>
                  <a:pt x="262" y="2"/>
                </a:lnTo>
                <a:lnTo>
                  <a:pt x="262" y="2"/>
                </a:lnTo>
                <a:lnTo>
                  <a:pt x="263" y="1"/>
                </a:lnTo>
                <a:lnTo>
                  <a:pt x="264" y="2"/>
                </a:lnTo>
                <a:lnTo>
                  <a:pt x="264" y="2"/>
                </a:lnTo>
                <a:lnTo>
                  <a:pt x="265" y="2"/>
                </a:lnTo>
                <a:lnTo>
                  <a:pt x="266" y="1"/>
                </a:lnTo>
                <a:lnTo>
                  <a:pt x="267" y="1"/>
                </a:lnTo>
                <a:lnTo>
                  <a:pt x="267" y="1"/>
                </a:lnTo>
                <a:lnTo>
                  <a:pt x="268" y="2"/>
                </a:lnTo>
                <a:lnTo>
                  <a:pt x="269" y="2"/>
                </a:lnTo>
                <a:lnTo>
                  <a:pt x="269" y="2"/>
                </a:lnTo>
                <a:lnTo>
                  <a:pt x="270" y="2"/>
                </a:lnTo>
                <a:lnTo>
                  <a:pt x="271" y="2"/>
                </a:lnTo>
                <a:lnTo>
                  <a:pt x="271" y="2"/>
                </a:lnTo>
                <a:lnTo>
                  <a:pt x="272" y="2"/>
                </a:lnTo>
                <a:lnTo>
                  <a:pt x="273" y="2"/>
                </a:lnTo>
                <a:lnTo>
                  <a:pt x="273" y="2"/>
                </a:lnTo>
                <a:lnTo>
                  <a:pt x="274" y="2"/>
                </a:lnTo>
                <a:lnTo>
                  <a:pt x="275" y="2"/>
                </a:lnTo>
                <a:lnTo>
                  <a:pt x="275" y="2"/>
                </a:lnTo>
                <a:lnTo>
                  <a:pt x="276" y="2"/>
                </a:lnTo>
                <a:lnTo>
                  <a:pt x="277" y="2"/>
                </a:lnTo>
                <a:lnTo>
                  <a:pt x="278" y="1"/>
                </a:lnTo>
                <a:lnTo>
                  <a:pt x="278" y="2"/>
                </a:lnTo>
                <a:lnTo>
                  <a:pt x="279" y="2"/>
                </a:lnTo>
                <a:lnTo>
                  <a:pt x="280" y="1"/>
                </a:lnTo>
                <a:lnTo>
                  <a:pt x="280" y="1"/>
                </a:lnTo>
                <a:lnTo>
                  <a:pt x="281" y="1"/>
                </a:lnTo>
                <a:lnTo>
                  <a:pt x="282" y="1"/>
                </a:lnTo>
                <a:lnTo>
                  <a:pt x="282" y="1"/>
                </a:lnTo>
                <a:lnTo>
                  <a:pt x="283" y="1"/>
                </a:lnTo>
                <a:lnTo>
                  <a:pt x="284" y="1"/>
                </a:lnTo>
                <a:lnTo>
                  <a:pt x="284" y="1"/>
                </a:lnTo>
                <a:lnTo>
                  <a:pt x="285" y="1"/>
                </a:lnTo>
                <a:lnTo>
                  <a:pt x="286" y="1"/>
                </a:lnTo>
                <a:lnTo>
                  <a:pt x="286" y="1"/>
                </a:lnTo>
                <a:lnTo>
                  <a:pt x="287" y="1"/>
                </a:lnTo>
                <a:lnTo>
                  <a:pt x="288" y="1"/>
                </a:lnTo>
                <a:lnTo>
                  <a:pt x="288" y="1"/>
                </a:lnTo>
                <a:lnTo>
                  <a:pt x="289" y="1"/>
                </a:lnTo>
                <a:lnTo>
                  <a:pt x="290" y="2"/>
                </a:lnTo>
                <a:lnTo>
                  <a:pt x="291" y="1"/>
                </a:lnTo>
                <a:lnTo>
                  <a:pt x="291" y="1"/>
                </a:lnTo>
                <a:lnTo>
                  <a:pt x="292" y="1"/>
                </a:lnTo>
                <a:lnTo>
                  <a:pt x="293" y="1"/>
                </a:lnTo>
                <a:lnTo>
                  <a:pt x="293" y="1"/>
                </a:lnTo>
                <a:lnTo>
                  <a:pt x="294" y="1"/>
                </a:lnTo>
                <a:lnTo>
                  <a:pt x="295" y="1"/>
                </a:lnTo>
                <a:lnTo>
                  <a:pt x="295" y="1"/>
                </a:lnTo>
                <a:lnTo>
                  <a:pt x="296" y="1"/>
                </a:lnTo>
                <a:lnTo>
                  <a:pt x="297" y="1"/>
                </a:lnTo>
                <a:lnTo>
                  <a:pt x="297" y="1"/>
                </a:lnTo>
                <a:lnTo>
                  <a:pt x="298" y="0"/>
                </a:lnTo>
                <a:lnTo>
                  <a:pt x="299" y="0"/>
                </a:lnTo>
                <a:lnTo>
                  <a:pt x="299" y="0"/>
                </a:lnTo>
                <a:lnTo>
                  <a:pt x="300" y="0"/>
                </a:lnTo>
                <a:lnTo>
                  <a:pt x="301" y="0"/>
                </a:lnTo>
                <a:lnTo>
                  <a:pt x="301" y="0"/>
                </a:lnTo>
                <a:lnTo>
                  <a:pt x="302" y="0"/>
                </a:lnTo>
                <a:lnTo>
                  <a:pt x="303" y="0"/>
                </a:lnTo>
                <a:lnTo>
                  <a:pt x="304" y="0"/>
                </a:lnTo>
                <a:lnTo>
                  <a:pt x="304" y="0"/>
                </a:lnTo>
                <a:lnTo>
                  <a:pt x="305" y="0"/>
                </a:lnTo>
                <a:lnTo>
                  <a:pt x="306" y="0"/>
                </a:lnTo>
                <a:lnTo>
                  <a:pt x="306" y="0"/>
                </a:lnTo>
                <a:lnTo>
                  <a:pt x="307" y="0"/>
                </a:lnTo>
                <a:lnTo>
                  <a:pt x="308" y="1"/>
                </a:lnTo>
                <a:lnTo>
                  <a:pt x="308" y="1"/>
                </a:lnTo>
                <a:lnTo>
                  <a:pt x="309" y="0"/>
                </a:lnTo>
                <a:lnTo>
                  <a:pt x="310" y="0"/>
                </a:lnTo>
                <a:lnTo>
                  <a:pt x="310" y="0"/>
                </a:lnTo>
                <a:lnTo>
                  <a:pt x="311" y="0"/>
                </a:lnTo>
                <a:lnTo>
                  <a:pt x="312" y="0"/>
                </a:lnTo>
                <a:lnTo>
                  <a:pt x="312" y="0"/>
                </a:lnTo>
                <a:lnTo>
                  <a:pt x="313" y="0"/>
                </a:lnTo>
                <a:lnTo>
                  <a:pt x="314" y="0"/>
                </a:lnTo>
                <a:lnTo>
                  <a:pt x="315" y="0"/>
                </a:lnTo>
                <a:lnTo>
                  <a:pt x="315" y="0"/>
                </a:lnTo>
                <a:lnTo>
                  <a:pt x="316" y="0"/>
                </a:lnTo>
                <a:lnTo>
                  <a:pt x="317" y="0"/>
                </a:lnTo>
                <a:lnTo>
                  <a:pt x="317" y="1"/>
                </a:lnTo>
                <a:lnTo>
                  <a:pt x="318" y="0"/>
                </a:lnTo>
                <a:lnTo>
                  <a:pt x="319" y="0"/>
                </a:lnTo>
                <a:lnTo>
                  <a:pt x="319" y="0"/>
                </a:lnTo>
                <a:lnTo>
                  <a:pt x="320" y="0"/>
                </a:lnTo>
                <a:lnTo>
                  <a:pt x="321" y="0"/>
                </a:lnTo>
                <a:lnTo>
                  <a:pt x="321" y="0"/>
                </a:lnTo>
                <a:lnTo>
                  <a:pt x="322" y="0"/>
                </a:lnTo>
                <a:lnTo>
                  <a:pt x="323" y="0"/>
                </a:lnTo>
                <a:lnTo>
                  <a:pt x="323" y="0"/>
                </a:lnTo>
                <a:lnTo>
                  <a:pt x="324" y="0"/>
                </a:lnTo>
                <a:lnTo>
                  <a:pt x="325" y="0"/>
                </a:lnTo>
                <a:lnTo>
                  <a:pt x="325" y="0"/>
                </a:lnTo>
                <a:lnTo>
                  <a:pt x="326" y="0"/>
                </a:lnTo>
                <a:lnTo>
                  <a:pt x="327" y="0"/>
                </a:lnTo>
                <a:lnTo>
                  <a:pt x="328" y="0"/>
                </a:lnTo>
                <a:lnTo>
                  <a:pt x="328" y="0"/>
                </a:lnTo>
                <a:lnTo>
                  <a:pt x="329" y="0"/>
                </a:lnTo>
                <a:lnTo>
                  <a:pt x="330" y="0"/>
                </a:lnTo>
                <a:lnTo>
                  <a:pt x="330" y="0"/>
                </a:lnTo>
                <a:lnTo>
                  <a:pt x="331" y="1"/>
                </a:lnTo>
                <a:lnTo>
                  <a:pt x="332" y="1"/>
                </a:lnTo>
                <a:lnTo>
                  <a:pt x="332" y="1"/>
                </a:lnTo>
                <a:lnTo>
                  <a:pt x="333" y="1"/>
                </a:lnTo>
                <a:lnTo>
                  <a:pt x="334" y="1"/>
                </a:lnTo>
                <a:lnTo>
                  <a:pt x="334" y="0"/>
                </a:lnTo>
                <a:lnTo>
                  <a:pt x="335" y="1"/>
                </a:lnTo>
                <a:lnTo>
                  <a:pt x="336" y="0"/>
                </a:lnTo>
                <a:lnTo>
                  <a:pt x="336" y="0"/>
                </a:lnTo>
                <a:lnTo>
                  <a:pt x="337" y="0"/>
                </a:lnTo>
                <a:lnTo>
                  <a:pt x="338" y="0"/>
                </a:lnTo>
                <a:lnTo>
                  <a:pt x="338" y="0"/>
                </a:lnTo>
                <a:lnTo>
                  <a:pt x="339" y="0"/>
                </a:lnTo>
                <a:lnTo>
                  <a:pt x="340" y="1"/>
                </a:lnTo>
                <a:lnTo>
                  <a:pt x="341" y="1"/>
                </a:lnTo>
                <a:lnTo>
                  <a:pt x="341" y="1"/>
                </a:lnTo>
                <a:lnTo>
                  <a:pt x="342" y="1"/>
                </a:lnTo>
                <a:lnTo>
                  <a:pt x="343" y="1"/>
                </a:lnTo>
                <a:lnTo>
                  <a:pt x="343" y="1"/>
                </a:lnTo>
                <a:lnTo>
                  <a:pt x="344" y="1"/>
                </a:lnTo>
                <a:lnTo>
                  <a:pt x="345" y="1"/>
                </a:lnTo>
                <a:lnTo>
                  <a:pt x="345" y="1"/>
                </a:lnTo>
                <a:lnTo>
                  <a:pt x="346" y="1"/>
                </a:lnTo>
                <a:lnTo>
                  <a:pt x="347" y="1"/>
                </a:lnTo>
                <a:lnTo>
                  <a:pt x="347" y="1"/>
                </a:lnTo>
                <a:lnTo>
                  <a:pt x="348" y="1"/>
                </a:lnTo>
                <a:lnTo>
                  <a:pt x="349" y="1"/>
                </a:lnTo>
                <a:lnTo>
                  <a:pt x="349" y="1"/>
                </a:lnTo>
                <a:lnTo>
                  <a:pt x="350" y="1"/>
                </a:lnTo>
                <a:lnTo>
                  <a:pt x="351" y="0"/>
                </a:lnTo>
                <a:lnTo>
                  <a:pt x="352" y="0"/>
                </a:lnTo>
                <a:lnTo>
                  <a:pt x="352" y="0"/>
                </a:lnTo>
                <a:lnTo>
                  <a:pt x="353" y="0"/>
                </a:lnTo>
                <a:lnTo>
                  <a:pt x="354" y="0"/>
                </a:lnTo>
                <a:lnTo>
                  <a:pt x="354" y="1"/>
                </a:lnTo>
                <a:lnTo>
                  <a:pt x="355" y="1"/>
                </a:lnTo>
                <a:lnTo>
                  <a:pt x="356" y="1"/>
                </a:lnTo>
                <a:lnTo>
                  <a:pt x="356" y="1"/>
                </a:lnTo>
                <a:lnTo>
                  <a:pt x="357" y="1"/>
                </a:lnTo>
                <a:lnTo>
                  <a:pt x="358" y="1"/>
                </a:lnTo>
                <a:lnTo>
                  <a:pt x="358" y="1"/>
                </a:lnTo>
                <a:lnTo>
                  <a:pt x="359" y="1"/>
                </a:lnTo>
                <a:lnTo>
                  <a:pt x="360" y="1"/>
                </a:lnTo>
                <a:lnTo>
                  <a:pt x="360" y="1"/>
                </a:lnTo>
                <a:lnTo>
                  <a:pt x="361" y="1"/>
                </a:lnTo>
                <a:lnTo>
                  <a:pt x="362" y="1"/>
                </a:lnTo>
                <a:lnTo>
                  <a:pt x="362" y="1"/>
                </a:lnTo>
                <a:lnTo>
                  <a:pt x="363" y="1"/>
                </a:lnTo>
                <a:lnTo>
                  <a:pt x="364" y="1"/>
                </a:lnTo>
                <a:lnTo>
                  <a:pt x="365" y="1"/>
                </a:lnTo>
                <a:lnTo>
                  <a:pt x="365" y="1"/>
                </a:lnTo>
                <a:lnTo>
                  <a:pt x="366" y="1"/>
                </a:lnTo>
                <a:lnTo>
                  <a:pt x="367" y="1"/>
                </a:lnTo>
                <a:lnTo>
                  <a:pt x="367" y="1"/>
                </a:lnTo>
                <a:lnTo>
                  <a:pt x="368" y="1"/>
                </a:lnTo>
                <a:lnTo>
                  <a:pt x="369" y="1"/>
                </a:lnTo>
                <a:lnTo>
                  <a:pt x="369" y="1"/>
                </a:lnTo>
                <a:lnTo>
                  <a:pt x="370" y="1"/>
                </a:lnTo>
                <a:lnTo>
                  <a:pt x="371" y="1"/>
                </a:lnTo>
                <a:lnTo>
                  <a:pt x="371" y="1"/>
                </a:lnTo>
                <a:lnTo>
                  <a:pt x="372" y="1"/>
                </a:lnTo>
                <a:lnTo>
                  <a:pt x="373" y="1"/>
                </a:lnTo>
                <a:lnTo>
                  <a:pt x="373" y="1"/>
                </a:lnTo>
                <a:lnTo>
                  <a:pt x="374" y="1"/>
                </a:lnTo>
                <a:lnTo>
                  <a:pt x="375" y="1"/>
                </a:lnTo>
                <a:lnTo>
                  <a:pt x="375" y="0"/>
                </a:lnTo>
                <a:lnTo>
                  <a:pt x="376" y="0"/>
                </a:lnTo>
                <a:lnTo>
                  <a:pt x="377" y="0"/>
                </a:lnTo>
                <a:lnTo>
                  <a:pt x="378" y="0"/>
                </a:lnTo>
                <a:lnTo>
                  <a:pt x="378" y="0"/>
                </a:lnTo>
                <a:lnTo>
                  <a:pt x="379" y="0"/>
                </a:lnTo>
                <a:lnTo>
                  <a:pt x="380" y="0"/>
                </a:lnTo>
                <a:lnTo>
                  <a:pt x="380" y="0"/>
                </a:lnTo>
                <a:lnTo>
                  <a:pt x="381" y="0"/>
                </a:lnTo>
                <a:lnTo>
                  <a:pt x="382" y="0"/>
                </a:lnTo>
                <a:lnTo>
                  <a:pt x="382" y="0"/>
                </a:lnTo>
                <a:lnTo>
                  <a:pt x="383" y="0"/>
                </a:lnTo>
                <a:lnTo>
                  <a:pt x="384" y="0"/>
                </a:lnTo>
                <a:lnTo>
                  <a:pt x="384" y="0"/>
                </a:lnTo>
                <a:lnTo>
                  <a:pt x="385" y="0"/>
                </a:lnTo>
                <a:lnTo>
                  <a:pt x="386" y="0"/>
                </a:lnTo>
                <a:lnTo>
                  <a:pt x="386" y="0"/>
                </a:lnTo>
                <a:lnTo>
                  <a:pt x="387" y="0"/>
                </a:lnTo>
                <a:lnTo>
                  <a:pt x="388" y="0"/>
                </a:lnTo>
                <a:lnTo>
                  <a:pt x="389" y="0"/>
                </a:lnTo>
                <a:lnTo>
                  <a:pt x="389" y="0"/>
                </a:lnTo>
                <a:lnTo>
                  <a:pt x="390" y="0"/>
                </a:lnTo>
                <a:lnTo>
                  <a:pt x="391" y="0"/>
                </a:lnTo>
                <a:lnTo>
                  <a:pt x="391" y="0"/>
                </a:lnTo>
                <a:lnTo>
                  <a:pt x="392" y="0"/>
                </a:lnTo>
                <a:lnTo>
                  <a:pt x="393" y="0"/>
                </a:lnTo>
                <a:lnTo>
                  <a:pt x="393" y="0"/>
                </a:lnTo>
                <a:lnTo>
                  <a:pt x="394" y="0"/>
                </a:lnTo>
              </a:path>
            </a:pathLst>
          </a:custGeom>
          <a:noFill/>
          <a:ln w="28575" cmpd="sng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2" name="Rectangle 28">
            <a:extLst>
              <a:ext uri="{FF2B5EF4-FFF2-40B4-BE49-F238E27FC236}">
                <a16:creationId xmlns:a16="http://schemas.microsoft.com/office/drawing/2014/main" id="{978CD9DA-6D10-43F9-BBDB-460D18F9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44215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3" name="Rectangle 29">
            <a:extLst>
              <a:ext uri="{FF2B5EF4-FFF2-40B4-BE49-F238E27FC236}">
                <a16:creationId xmlns:a16="http://schemas.microsoft.com/office/drawing/2014/main" id="{1AB0E525-0D60-4A75-8E02-94D6F1262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2238" y="44215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4" name="Rectangle 30">
            <a:extLst>
              <a:ext uri="{FF2B5EF4-FFF2-40B4-BE49-F238E27FC236}">
                <a16:creationId xmlns:a16="http://schemas.microsoft.com/office/drawing/2014/main" id="{FD6DF1F2-0CE0-4F9E-8F7A-626F67105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563" y="44215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5" name="Rectangle 31">
            <a:extLst>
              <a:ext uri="{FF2B5EF4-FFF2-40B4-BE49-F238E27FC236}">
                <a16:creationId xmlns:a16="http://schemas.microsoft.com/office/drawing/2014/main" id="{6DF0E4B8-FE2D-4C66-9894-50299A52A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44215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6" name="Rectangle 32">
            <a:extLst>
              <a:ext uri="{FF2B5EF4-FFF2-40B4-BE49-F238E27FC236}">
                <a16:creationId xmlns:a16="http://schemas.microsoft.com/office/drawing/2014/main" id="{57CA6E12-7698-423C-AECC-BFD5A8A78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4421526"/>
            <a:ext cx="1428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7" name="Rectangle 33">
            <a:extLst>
              <a:ext uri="{FF2B5EF4-FFF2-40B4-BE49-F238E27FC236}">
                <a16:creationId xmlns:a16="http://schemas.microsoft.com/office/drawing/2014/main" id="{2A93036F-3C57-420D-BD5E-49AD5183C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44215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8" name="Rectangle 34">
            <a:extLst>
              <a:ext uri="{FF2B5EF4-FFF2-40B4-BE49-F238E27FC236}">
                <a16:creationId xmlns:a16="http://schemas.microsoft.com/office/drawing/2014/main" id="{BCDEFD61-547C-4740-8E54-567C25341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8" y="44215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9" name="Rectangle 35">
            <a:extLst>
              <a:ext uri="{FF2B5EF4-FFF2-40B4-BE49-F238E27FC236}">
                <a16:creationId xmlns:a16="http://schemas.microsoft.com/office/drawing/2014/main" id="{0454C7DD-1C9C-4FAD-9336-B3E33624A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488" y="44215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0" name="Rectangle 36">
            <a:extLst>
              <a:ext uri="{FF2B5EF4-FFF2-40B4-BE49-F238E27FC236}">
                <a16:creationId xmlns:a16="http://schemas.microsoft.com/office/drawing/2014/main" id="{4FA03406-30AE-4A26-B049-6DA4818CB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403" y="44215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1" name="Rectangle 37">
            <a:extLst>
              <a:ext uri="{FF2B5EF4-FFF2-40B4-BE49-F238E27FC236}">
                <a16:creationId xmlns:a16="http://schemas.microsoft.com/office/drawing/2014/main" id="{C22EF77A-12C7-44EB-AD8B-812E83B03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516" y="44215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2" name="Rectangle 38">
            <a:extLst>
              <a:ext uri="{FF2B5EF4-FFF2-40B4-BE49-F238E27FC236}">
                <a16:creationId xmlns:a16="http://schemas.microsoft.com/office/drawing/2014/main" id="{6CD0A84F-0069-424E-BD77-C1B8D04B3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3" y="44215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3" name="Rectangle 39">
            <a:extLst>
              <a:ext uri="{FF2B5EF4-FFF2-40B4-BE49-F238E27FC236}">
                <a16:creationId xmlns:a16="http://schemas.microsoft.com/office/drawing/2014/main" id="{6C3CA49F-EBF1-4ABA-BCAF-601C4E40F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713" y="44215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4" name="Rectangle 40">
            <a:extLst>
              <a:ext uri="{FF2B5EF4-FFF2-40B4-BE49-F238E27FC236}">
                <a16:creationId xmlns:a16="http://schemas.microsoft.com/office/drawing/2014/main" id="{13FEC863-560B-49D9-86E8-5A062326B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28" y="44215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5" name="Rectangle 41">
            <a:extLst>
              <a:ext uri="{FF2B5EF4-FFF2-40B4-BE49-F238E27FC236}">
                <a16:creationId xmlns:a16="http://schemas.microsoft.com/office/drawing/2014/main" id="{D1354E44-FC42-418C-8793-9C44BE2C9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738" y="44215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6" name="Rectangle 42">
            <a:extLst>
              <a:ext uri="{FF2B5EF4-FFF2-40B4-BE49-F238E27FC236}">
                <a16:creationId xmlns:a16="http://schemas.microsoft.com/office/drawing/2014/main" id="{261B9CF1-81FC-4DDA-924F-E12CE3DEC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4421526"/>
            <a:ext cx="1428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7" name="Rectangle 43">
            <a:extLst>
              <a:ext uri="{FF2B5EF4-FFF2-40B4-BE49-F238E27FC236}">
                <a16:creationId xmlns:a16="http://schemas.microsoft.com/office/drawing/2014/main" id="{106DA2EC-95B5-4F59-93C5-E290EF78A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938" y="44215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8" name="Rectangle 44">
            <a:extLst>
              <a:ext uri="{FF2B5EF4-FFF2-40B4-BE49-F238E27FC236}">
                <a16:creationId xmlns:a16="http://schemas.microsoft.com/office/drawing/2014/main" id="{E385F534-4064-42C9-B352-93C9D313B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853" y="44215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9" name="Rectangle 45">
            <a:extLst>
              <a:ext uri="{FF2B5EF4-FFF2-40B4-BE49-F238E27FC236}">
                <a16:creationId xmlns:a16="http://schemas.microsoft.com/office/drawing/2014/main" id="{C6EFE431-300A-42D5-BC49-90715525B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963" y="44215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0" name="Rectangle 46">
            <a:extLst>
              <a:ext uri="{FF2B5EF4-FFF2-40B4-BE49-F238E27FC236}">
                <a16:creationId xmlns:a16="http://schemas.microsoft.com/office/drawing/2014/main" id="{33F34F52-CA39-4AC6-B798-9FA155B4B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4392951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1" name="Freeform 47">
            <a:extLst>
              <a:ext uri="{FF2B5EF4-FFF2-40B4-BE49-F238E27FC236}">
                <a16:creationId xmlns:a16="http://schemas.microsoft.com/office/drawing/2014/main" id="{27094F63-6916-4744-ABC0-23656645B4CB}"/>
              </a:ext>
            </a:extLst>
          </p:cNvPr>
          <p:cNvSpPr>
            <a:spLocks/>
          </p:cNvSpPr>
          <p:nvPr/>
        </p:nvSpPr>
        <p:spPr bwMode="auto">
          <a:xfrm>
            <a:off x="4587875" y="4377073"/>
            <a:ext cx="26988" cy="30162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2" name="Freeform 48">
            <a:extLst>
              <a:ext uri="{FF2B5EF4-FFF2-40B4-BE49-F238E27FC236}">
                <a16:creationId xmlns:a16="http://schemas.microsoft.com/office/drawing/2014/main" id="{231F0F0B-3D80-4126-9382-5296A27B068A}"/>
              </a:ext>
            </a:extLst>
          </p:cNvPr>
          <p:cNvSpPr>
            <a:spLocks/>
          </p:cNvSpPr>
          <p:nvPr/>
        </p:nvSpPr>
        <p:spPr bwMode="auto">
          <a:xfrm>
            <a:off x="4638678" y="4318338"/>
            <a:ext cx="22225" cy="30163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3" name="Freeform 49">
            <a:extLst>
              <a:ext uri="{FF2B5EF4-FFF2-40B4-BE49-F238E27FC236}">
                <a16:creationId xmlns:a16="http://schemas.microsoft.com/office/drawing/2014/main" id="{7EFAEDC8-98D6-471D-BC37-D7CCB2A5BC1D}"/>
              </a:ext>
            </a:extLst>
          </p:cNvPr>
          <p:cNvSpPr>
            <a:spLocks/>
          </p:cNvSpPr>
          <p:nvPr/>
        </p:nvSpPr>
        <p:spPr bwMode="auto">
          <a:xfrm>
            <a:off x="4649788" y="4302463"/>
            <a:ext cx="25400" cy="30163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4" name="Rectangle 50">
            <a:extLst>
              <a:ext uri="{FF2B5EF4-FFF2-40B4-BE49-F238E27FC236}">
                <a16:creationId xmlns:a16="http://schemas.microsoft.com/office/drawing/2014/main" id="{CC1FA9A8-1135-4937-9732-E9DC97BB9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0" y="427388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5" name="Rectangle 51">
            <a:extLst>
              <a:ext uri="{FF2B5EF4-FFF2-40B4-BE49-F238E27FC236}">
                <a16:creationId xmlns:a16="http://schemas.microsoft.com/office/drawing/2014/main" id="{43ABB920-C193-4914-A246-2C9AFE0A4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0" y="427388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6" name="Rectangle 52">
            <a:extLst>
              <a:ext uri="{FF2B5EF4-FFF2-40B4-BE49-F238E27FC236}">
                <a16:creationId xmlns:a16="http://schemas.microsoft.com/office/drawing/2014/main" id="{1D41E9CD-C61C-4806-B1BB-378B77AC8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100" y="421356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7" name="Freeform 53">
            <a:extLst>
              <a:ext uri="{FF2B5EF4-FFF2-40B4-BE49-F238E27FC236}">
                <a16:creationId xmlns:a16="http://schemas.microsoft.com/office/drawing/2014/main" id="{61A32EF9-70B5-4AAE-A463-5E5E31CF5AAE}"/>
              </a:ext>
            </a:extLst>
          </p:cNvPr>
          <p:cNvSpPr>
            <a:spLocks/>
          </p:cNvSpPr>
          <p:nvPr/>
        </p:nvSpPr>
        <p:spPr bwMode="auto">
          <a:xfrm>
            <a:off x="4737103" y="4183398"/>
            <a:ext cx="23813" cy="30162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8" name="Freeform 54">
            <a:extLst>
              <a:ext uri="{FF2B5EF4-FFF2-40B4-BE49-F238E27FC236}">
                <a16:creationId xmlns:a16="http://schemas.microsoft.com/office/drawing/2014/main" id="{1859D2A4-0AEE-429B-B897-523E1C7BF4B7}"/>
              </a:ext>
            </a:extLst>
          </p:cNvPr>
          <p:cNvSpPr>
            <a:spLocks/>
          </p:cNvSpPr>
          <p:nvPr/>
        </p:nvSpPr>
        <p:spPr bwMode="auto">
          <a:xfrm>
            <a:off x="4787903" y="4138948"/>
            <a:ext cx="23813" cy="30162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9" name="Rectangle 55">
            <a:extLst>
              <a:ext uri="{FF2B5EF4-FFF2-40B4-BE49-F238E27FC236}">
                <a16:creationId xmlns:a16="http://schemas.microsoft.com/office/drawing/2014/main" id="{D5AC8E75-B889-49B2-A972-CA65C2645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4138951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0" name="Rectangle 56">
            <a:extLst>
              <a:ext uri="{FF2B5EF4-FFF2-40B4-BE49-F238E27FC236}">
                <a16:creationId xmlns:a16="http://schemas.microsoft.com/office/drawing/2014/main" id="{F9A531B5-5004-4772-96DF-56A600F70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41" y="4094501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1" name="Freeform 57">
            <a:extLst>
              <a:ext uri="{FF2B5EF4-FFF2-40B4-BE49-F238E27FC236}">
                <a16:creationId xmlns:a16="http://schemas.microsoft.com/office/drawing/2014/main" id="{C899FDE8-FD1E-4BB1-B508-B9B34189DBF3}"/>
              </a:ext>
            </a:extLst>
          </p:cNvPr>
          <p:cNvSpPr>
            <a:spLocks/>
          </p:cNvSpPr>
          <p:nvPr/>
        </p:nvSpPr>
        <p:spPr bwMode="auto">
          <a:xfrm>
            <a:off x="4872041" y="4080213"/>
            <a:ext cx="26987" cy="28575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2" name="Rectangle 58">
            <a:extLst>
              <a:ext uri="{FF2B5EF4-FFF2-40B4-BE49-F238E27FC236}">
                <a16:creationId xmlns:a16="http://schemas.microsoft.com/office/drawing/2014/main" id="{0543D26F-6586-46A7-92DC-5CDDE4A4B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238" y="4050051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3" name="Rectangle 59">
            <a:extLst>
              <a:ext uri="{FF2B5EF4-FFF2-40B4-BE49-F238E27FC236}">
                <a16:creationId xmlns:a16="http://schemas.microsoft.com/office/drawing/2014/main" id="{D62DF9E8-370B-4930-A98F-76C2B51EA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4050051"/>
            <a:ext cx="11112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4" name="Rectangle 60">
            <a:extLst>
              <a:ext uri="{FF2B5EF4-FFF2-40B4-BE49-F238E27FC236}">
                <a16:creationId xmlns:a16="http://schemas.microsoft.com/office/drawing/2014/main" id="{73C839F4-5B3A-41BA-9004-E7BCD6656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401988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5" name="Rectangle 61">
            <a:extLst>
              <a:ext uri="{FF2B5EF4-FFF2-40B4-BE49-F238E27FC236}">
                <a16:creationId xmlns:a16="http://schemas.microsoft.com/office/drawing/2014/main" id="{3111397B-0145-47AB-8928-5A12B9B80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6" y="4019885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6" name="Rectangle 62">
            <a:extLst>
              <a:ext uri="{FF2B5EF4-FFF2-40B4-BE49-F238E27FC236}">
                <a16:creationId xmlns:a16="http://schemas.microsoft.com/office/drawing/2014/main" id="{A9A229DF-061E-437C-AA7B-B069B9133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7463" y="401988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7" name="Rectangle 63">
            <a:extLst>
              <a:ext uri="{FF2B5EF4-FFF2-40B4-BE49-F238E27FC236}">
                <a16:creationId xmlns:a16="http://schemas.microsoft.com/office/drawing/2014/main" id="{947C1916-1AB3-4D38-806E-F15A96758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163" y="4019885"/>
            <a:ext cx="11112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8" name="Rectangle 64">
            <a:extLst>
              <a:ext uri="{FF2B5EF4-FFF2-40B4-BE49-F238E27FC236}">
                <a16:creationId xmlns:a16="http://schemas.microsoft.com/office/drawing/2014/main" id="{6BE0E8D2-0F03-4174-B39D-1AF0C78BE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8" y="4050051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9" name="Freeform 65">
            <a:extLst>
              <a:ext uri="{FF2B5EF4-FFF2-40B4-BE49-F238E27FC236}">
                <a16:creationId xmlns:a16="http://schemas.microsoft.com/office/drawing/2014/main" id="{10563AFE-1B72-4540-9D8A-6583096A2B08}"/>
              </a:ext>
            </a:extLst>
          </p:cNvPr>
          <p:cNvSpPr>
            <a:spLocks/>
          </p:cNvSpPr>
          <p:nvPr/>
        </p:nvSpPr>
        <p:spPr bwMode="auto">
          <a:xfrm>
            <a:off x="5170488" y="4050048"/>
            <a:ext cx="23812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0" name="Rectangle 66">
            <a:extLst>
              <a:ext uri="{FF2B5EF4-FFF2-40B4-BE49-F238E27FC236}">
                <a16:creationId xmlns:a16="http://schemas.microsoft.com/office/drawing/2014/main" id="{E92AE2D5-067F-46B1-BF15-9E727A657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0" y="4064338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1" name="Rectangle 67">
            <a:extLst>
              <a:ext uri="{FF2B5EF4-FFF2-40B4-BE49-F238E27FC236}">
                <a16:creationId xmlns:a16="http://schemas.microsoft.com/office/drawing/2014/main" id="{8B326269-3CD5-4D87-8343-8C1D9C3D0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100" y="4064338"/>
            <a:ext cx="1428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2" name="Freeform 68">
            <a:extLst>
              <a:ext uri="{FF2B5EF4-FFF2-40B4-BE49-F238E27FC236}">
                <a16:creationId xmlns:a16="http://schemas.microsoft.com/office/drawing/2014/main" id="{8B0994B9-75AA-4340-815C-1D1461454938}"/>
              </a:ext>
            </a:extLst>
          </p:cNvPr>
          <p:cNvSpPr>
            <a:spLocks/>
          </p:cNvSpPr>
          <p:nvPr/>
        </p:nvSpPr>
        <p:spPr bwMode="auto">
          <a:xfrm>
            <a:off x="5294313" y="4080213"/>
            <a:ext cx="25400" cy="28575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3" name="Rectangle 69">
            <a:extLst>
              <a:ext uri="{FF2B5EF4-FFF2-40B4-BE49-F238E27FC236}">
                <a16:creationId xmlns:a16="http://schemas.microsoft.com/office/drawing/2014/main" id="{D968A30A-053C-4D28-8B3D-045729A42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603" y="4094501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4" name="Rectangle 70">
            <a:extLst>
              <a:ext uri="{FF2B5EF4-FFF2-40B4-BE49-F238E27FC236}">
                <a16:creationId xmlns:a16="http://schemas.microsoft.com/office/drawing/2014/main" id="{5715DE15-137F-4C40-8B41-77B28AFBA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0513" y="4124660"/>
            <a:ext cx="11112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5" name="Rectangle 71">
            <a:extLst>
              <a:ext uri="{FF2B5EF4-FFF2-40B4-BE49-F238E27FC236}">
                <a16:creationId xmlns:a16="http://schemas.microsoft.com/office/drawing/2014/main" id="{23AF2BD6-13D7-49D6-9A05-3964C21C4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5" y="412466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6" name="Freeform 72">
            <a:extLst>
              <a:ext uri="{FF2B5EF4-FFF2-40B4-BE49-F238E27FC236}">
                <a16:creationId xmlns:a16="http://schemas.microsoft.com/office/drawing/2014/main" id="{A9F9D99E-8446-429B-AFAE-79841DA0DD03}"/>
              </a:ext>
            </a:extLst>
          </p:cNvPr>
          <p:cNvSpPr>
            <a:spLocks/>
          </p:cNvSpPr>
          <p:nvPr/>
        </p:nvSpPr>
        <p:spPr bwMode="auto">
          <a:xfrm>
            <a:off x="5432428" y="4138948"/>
            <a:ext cx="23813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7" name="Rectangle 73">
            <a:extLst>
              <a:ext uri="{FF2B5EF4-FFF2-40B4-BE49-F238E27FC236}">
                <a16:creationId xmlns:a16="http://schemas.microsoft.com/office/drawing/2014/main" id="{9C2D3C4D-51F0-4C41-BB8B-D8224C4B2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538" y="4154826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8" name="Rectangle 74">
            <a:extLst>
              <a:ext uri="{FF2B5EF4-FFF2-40B4-BE49-F238E27FC236}">
                <a16:creationId xmlns:a16="http://schemas.microsoft.com/office/drawing/2014/main" id="{2E0A217C-3CF6-4991-B8C7-3C35126D1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5453" y="4154826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9" name="Freeform 75">
            <a:extLst>
              <a:ext uri="{FF2B5EF4-FFF2-40B4-BE49-F238E27FC236}">
                <a16:creationId xmlns:a16="http://schemas.microsoft.com/office/drawing/2014/main" id="{EE2F5FA5-A202-4912-B3E3-0DAF1D4A403B}"/>
              </a:ext>
            </a:extLst>
          </p:cNvPr>
          <p:cNvSpPr>
            <a:spLocks/>
          </p:cNvSpPr>
          <p:nvPr/>
        </p:nvSpPr>
        <p:spPr bwMode="auto">
          <a:xfrm>
            <a:off x="5516566" y="4154826"/>
            <a:ext cx="26987" cy="28575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0" name="Rectangle 76">
            <a:extLst>
              <a:ext uri="{FF2B5EF4-FFF2-40B4-BE49-F238E27FC236}">
                <a16:creationId xmlns:a16="http://schemas.microsoft.com/office/drawing/2014/main" id="{5B616A8B-CB44-437A-BA85-3D2E98675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1653" y="4183401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1" name="Freeform 77">
            <a:extLst>
              <a:ext uri="{FF2B5EF4-FFF2-40B4-BE49-F238E27FC236}">
                <a16:creationId xmlns:a16="http://schemas.microsoft.com/office/drawing/2014/main" id="{2301CEE0-83A4-4A52-8088-798E79A0771C}"/>
              </a:ext>
            </a:extLst>
          </p:cNvPr>
          <p:cNvSpPr>
            <a:spLocks/>
          </p:cNvSpPr>
          <p:nvPr/>
        </p:nvSpPr>
        <p:spPr bwMode="auto">
          <a:xfrm>
            <a:off x="5592763" y="4183398"/>
            <a:ext cx="23812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2" name="Freeform 78">
            <a:extLst>
              <a:ext uri="{FF2B5EF4-FFF2-40B4-BE49-F238E27FC236}">
                <a16:creationId xmlns:a16="http://schemas.microsoft.com/office/drawing/2014/main" id="{AC911550-81AC-47B8-A260-46BA681312C6}"/>
              </a:ext>
            </a:extLst>
          </p:cNvPr>
          <p:cNvSpPr>
            <a:spLocks/>
          </p:cNvSpPr>
          <p:nvPr/>
        </p:nvSpPr>
        <p:spPr bwMode="auto">
          <a:xfrm>
            <a:off x="5630863" y="4183398"/>
            <a:ext cx="23812" cy="30162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3" name="Rectangle 79">
            <a:extLst>
              <a:ext uri="{FF2B5EF4-FFF2-40B4-BE49-F238E27FC236}">
                <a16:creationId xmlns:a16="http://schemas.microsoft.com/office/drawing/2014/main" id="{347E6F21-D336-456B-BCD2-722254FAB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4678" y="4183401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4" name="Freeform 80">
            <a:extLst>
              <a:ext uri="{FF2B5EF4-FFF2-40B4-BE49-F238E27FC236}">
                <a16:creationId xmlns:a16="http://schemas.microsoft.com/office/drawing/2014/main" id="{BA078105-C40D-43AB-9384-17FEBE6671D8}"/>
              </a:ext>
            </a:extLst>
          </p:cNvPr>
          <p:cNvSpPr>
            <a:spLocks/>
          </p:cNvSpPr>
          <p:nvPr/>
        </p:nvSpPr>
        <p:spPr bwMode="auto">
          <a:xfrm>
            <a:off x="5716588" y="4199276"/>
            <a:ext cx="25400" cy="28575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5" name="Rectangle 81">
            <a:extLst>
              <a:ext uri="{FF2B5EF4-FFF2-40B4-BE49-F238E27FC236}">
                <a16:creationId xmlns:a16="http://schemas.microsoft.com/office/drawing/2014/main" id="{F507FF97-A976-41A3-8086-596DC5653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00" y="4213560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6" name="Rectangle 82">
            <a:extLst>
              <a:ext uri="{FF2B5EF4-FFF2-40B4-BE49-F238E27FC236}">
                <a16:creationId xmlns:a16="http://schemas.microsoft.com/office/drawing/2014/main" id="{0E197A33-2A0D-4C31-B74F-90A04536B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788" y="4227851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7" name="Freeform 83">
            <a:extLst>
              <a:ext uri="{FF2B5EF4-FFF2-40B4-BE49-F238E27FC236}">
                <a16:creationId xmlns:a16="http://schemas.microsoft.com/office/drawing/2014/main" id="{FCD0CC12-1949-4DD8-8063-06429F5BC3E9}"/>
              </a:ext>
            </a:extLst>
          </p:cNvPr>
          <p:cNvSpPr>
            <a:spLocks/>
          </p:cNvSpPr>
          <p:nvPr/>
        </p:nvSpPr>
        <p:spPr bwMode="auto">
          <a:xfrm>
            <a:off x="5803903" y="4227848"/>
            <a:ext cx="23813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8" name="Rectangle 84">
            <a:extLst>
              <a:ext uri="{FF2B5EF4-FFF2-40B4-BE49-F238E27FC236}">
                <a16:creationId xmlns:a16="http://schemas.microsoft.com/office/drawing/2014/main" id="{64B06E69-725D-45A4-A738-A75825FE8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813" y="4258013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9" name="Rectangle 85">
            <a:extLst>
              <a:ext uri="{FF2B5EF4-FFF2-40B4-BE49-F238E27FC236}">
                <a16:creationId xmlns:a16="http://schemas.microsoft.com/office/drawing/2014/main" id="{F7C6D150-8C9E-47C3-8616-217181A7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925" y="4258013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0" name="Rectangle 86">
            <a:extLst>
              <a:ext uri="{FF2B5EF4-FFF2-40B4-BE49-F238E27FC236}">
                <a16:creationId xmlns:a16="http://schemas.microsoft.com/office/drawing/2014/main" id="{71BFEDAC-2765-4C72-B0AB-2E7F72818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728" y="427388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1" name="Freeform 87">
            <a:extLst>
              <a:ext uri="{FF2B5EF4-FFF2-40B4-BE49-F238E27FC236}">
                <a16:creationId xmlns:a16="http://schemas.microsoft.com/office/drawing/2014/main" id="{FFBA7B09-629E-4E7C-82A5-0B162AC79705}"/>
              </a:ext>
            </a:extLst>
          </p:cNvPr>
          <p:cNvSpPr>
            <a:spLocks/>
          </p:cNvSpPr>
          <p:nvPr/>
        </p:nvSpPr>
        <p:spPr bwMode="auto">
          <a:xfrm>
            <a:off x="5938841" y="4273888"/>
            <a:ext cx="26987" cy="28575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2" name="Rectangle 88">
            <a:extLst>
              <a:ext uri="{FF2B5EF4-FFF2-40B4-BE49-F238E27FC236}">
                <a16:creationId xmlns:a16="http://schemas.microsoft.com/office/drawing/2014/main" id="{F7523B09-83C7-4829-949E-421DC9656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2338" y="4288176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3" name="Rectangle 89">
            <a:extLst>
              <a:ext uri="{FF2B5EF4-FFF2-40B4-BE49-F238E27FC236}">
                <a16:creationId xmlns:a16="http://schemas.microsoft.com/office/drawing/2014/main" id="{0A083E22-7778-4592-BB91-428CA8260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038" y="4288176"/>
            <a:ext cx="11112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4" name="Freeform 90">
            <a:extLst>
              <a:ext uri="{FF2B5EF4-FFF2-40B4-BE49-F238E27FC236}">
                <a16:creationId xmlns:a16="http://schemas.microsoft.com/office/drawing/2014/main" id="{2093DB47-9E26-410F-A505-9B76C04543E6}"/>
              </a:ext>
            </a:extLst>
          </p:cNvPr>
          <p:cNvSpPr>
            <a:spLocks/>
          </p:cNvSpPr>
          <p:nvPr/>
        </p:nvSpPr>
        <p:spPr bwMode="auto">
          <a:xfrm>
            <a:off x="6049966" y="4288173"/>
            <a:ext cx="26987" cy="30162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5" name="Freeform 91">
            <a:extLst>
              <a:ext uri="{FF2B5EF4-FFF2-40B4-BE49-F238E27FC236}">
                <a16:creationId xmlns:a16="http://schemas.microsoft.com/office/drawing/2014/main" id="{A5CAFE7B-E735-44C7-836C-97AF24A71AD4}"/>
              </a:ext>
            </a:extLst>
          </p:cNvPr>
          <p:cNvSpPr>
            <a:spLocks/>
          </p:cNvSpPr>
          <p:nvPr/>
        </p:nvSpPr>
        <p:spPr bwMode="auto">
          <a:xfrm>
            <a:off x="6076953" y="4288173"/>
            <a:ext cx="23813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6" name="Freeform 92">
            <a:extLst>
              <a:ext uri="{FF2B5EF4-FFF2-40B4-BE49-F238E27FC236}">
                <a16:creationId xmlns:a16="http://schemas.microsoft.com/office/drawing/2014/main" id="{53855AC4-DD3F-4997-9247-234A20FD38F3}"/>
              </a:ext>
            </a:extLst>
          </p:cNvPr>
          <p:cNvSpPr>
            <a:spLocks/>
          </p:cNvSpPr>
          <p:nvPr/>
        </p:nvSpPr>
        <p:spPr bwMode="auto">
          <a:xfrm>
            <a:off x="6126163" y="4288173"/>
            <a:ext cx="23812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7" name="Rectangle 93">
            <a:extLst>
              <a:ext uri="{FF2B5EF4-FFF2-40B4-BE49-F238E27FC236}">
                <a16:creationId xmlns:a16="http://schemas.microsoft.com/office/drawing/2014/main" id="{9CEE4AA6-1D81-4F1B-9D31-47A7D002F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863" y="4302463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8" name="Rectangle 94">
            <a:extLst>
              <a:ext uri="{FF2B5EF4-FFF2-40B4-BE49-F238E27FC236}">
                <a16:creationId xmlns:a16="http://schemas.microsoft.com/office/drawing/2014/main" id="{A8CBD85D-F077-4B93-A1E2-76B5BAB50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8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9" name="Rectangle 95">
            <a:extLst>
              <a:ext uri="{FF2B5EF4-FFF2-40B4-BE49-F238E27FC236}">
                <a16:creationId xmlns:a16="http://schemas.microsoft.com/office/drawing/2014/main" id="{1D536032-6BE3-4AA0-B41D-3C767080A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0" name="Rectangle 96">
            <a:extLst>
              <a:ext uri="{FF2B5EF4-FFF2-40B4-BE49-F238E27FC236}">
                <a16:creationId xmlns:a16="http://schemas.microsoft.com/office/drawing/2014/main" id="{2C460B39-FE47-4CB1-9C44-F1382B064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100" y="4318335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1" name="Rectangle 97">
            <a:extLst>
              <a:ext uri="{FF2B5EF4-FFF2-40B4-BE49-F238E27FC236}">
                <a16:creationId xmlns:a16="http://schemas.microsoft.com/office/drawing/2014/main" id="{0FD2B111-5F41-4979-9886-FDFF63A17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2" name="Freeform 98">
            <a:extLst>
              <a:ext uri="{FF2B5EF4-FFF2-40B4-BE49-F238E27FC236}">
                <a16:creationId xmlns:a16="http://schemas.microsoft.com/office/drawing/2014/main" id="{EBCA19A0-9551-437B-804C-188EBE3E9B75}"/>
              </a:ext>
            </a:extLst>
          </p:cNvPr>
          <p:cNvSpPr>
            <a:spLocks/>
          </p:cNvSpPr>
          <p:nvPr/>
        </p:nvSpPr>
        <p:spPr bwMode="auto">
          <a:xfrm>
            <a:off x="6310316" y="4318338"/>
            <a:ext cx="26987" cy="30163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3" name="Rectangle 99">
            <a:extLst>
              <a:ext uri="{FF2B5EF4-FFF2-40B4-BE49-F238E27FC236}">
                <a16:creationId xmlns:a16="http://schemas.microsoft.com/office/drawing/2014/main" id="{60D95E78-1FFB-4B1F-A0A4-F2E166981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303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4" name="Rectangle 100">
            <a:extLst>
              <a:ext uri="{FF2B5EF4-FFF2-40B4-BE49-F238E27FC236}">
                <a16:creationId xmlns:a16="http://schemas.microsoft.com/office/drawing/2014/main" id="{9D927438-775C-4431-A20A-B717E1556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5" name="Rectangle 101">
            <a:extLst>
              <a:ext uri="{FF2B5EF4-FFF2-40B4-BE49-F238E27FC236}">
                <a16:creationId xmlns:a16="http://schemas.microsoft.com/office/drawing/2014/main" id="{CC86B0F0-3F7C-4477-AF96-56501A865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213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6" name="Rectangle 102">
            <a:extLst>
              <a:ext uri="{FF2B5EF4-FFF2-40B4-BE49-F238E27FC236}">
                <a16:creationId xmlns:a16="http://schemas.microsoft.com/office/drawing/2014/main" id="{3FC43E85-C2F6-4048-B33F-E1EEA9D16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28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7" name="Rectangle 103">
            <a:extLst>
              <a:ext uri="{FF2B5EF4-FFF2-40B4-BE49-F238E27FC236}">
                <a16:creationId xmlns:a16="http://schemas.microsoft.com/office/drawing/2014/main" id="{9AC4F0A2-2341-4D6A-8837-67099B086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241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8" name="Rectangle 104">
            <a:extLst>
              <a:ext uri="{FF2B5EF4-FFF2-40B4-BE49-F238E27FC236}">
                <a16:creationId xmlns:a16="http://schemas.microsoft.com/office/drawing/2014/main" id="{E8B38AC4-46F4-4488-86C5-A3C11EE06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450" y="4348501"/>
            <a:ext cx="142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9" name="Rectangle 105">
            <a:extLst>
              <a:ext uri="{FF2B5EF4-FFF2-40B4-BE49-F238E27FC236}">
                <a16:creationId xmlns:a16="http://schemas.microsoft.com/office/drawing/2014/main" id="{AD941A53-328E-4C53-82A3-414E70EAA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38" y="4348501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0" name="Rectangle 106">
            <a:extLst>
              <a:ext uri="{FF2B5EF4-FFF2-40B4-BE49-F238E27FC236}">
                <a16:creationId xmlns:a16="http://schemas.microsoft.com/office/drawing/2014/main" id="{539A642F-059E-4882-9B76-B92B419E9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4348501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1" name="Rectangle 107">
            <a:extLst>
              <a:ext uri="{FF2B5EF4-FFF2-40B4-BE49-F238E27FC236}">
                <a16:creationId xmlns:a16="http://schemas.microsoft.com/office/drawing/2014/main" id="{515FC707-736B-444C-B658-CC72DCCAF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3" y="4348501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2" name="Rectangle 108">
            <a:extLst>
              <a:ext uri="{FF2B5EF4-FFF2-40B4-BE49-F238E27FC236}">
                <a16:creationId xmlns:a16="http://schemas.microsoft.com/office/drawing/2014/main" id="{481030B2-6808-4073-8715-2B3D3233E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0675" y="4348501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3" name="Rectangle 109">
            <a:extLst>
              <a:ext uri="{FF2B5EF4-FFF2-40B4-BE49-F238E27FC236}">
                <a16:creationId xmlns:a16="http://schemas.microsoft.com/office/drawing/2014/main" id="{1AA76D38-ACDD-4006-8F31-5627BBFEE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75" y="4348501"/>
            <a:ext cx="142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4" name="Rectangle 110">
            <a:extLst>
              <a:ext uri="{FF2B5EF4-FFF2-40B4-BE49-F238E27FC236}">
                <a16:creationId xmlns:a16="http://schemas.microsoft.com/office/drawing/2014/main" id="{99A80E43-DDC4-408D-9C2D-574C5493C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5291" y="4348501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5" name="Rectangle 111">
            <a:extLst>
              <a:ext uri="{FF2B5EF4-FFF2-40B4-BE49-F238E27FC236}">
                <a16:creationId xmlns:a16="http://schemas.microsoft.com/office/drawing/2014/main" id="{2988A844-7760-4C8E-A647-7E70C724C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578" y="4348501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6" name="Freeform 112">
            <a:extLst>
              <a:ext uri="{FF2B5EF4-FFF2-40B4-BE49-F238E27FC236}">
                <a16:creationId xmlns:a16="http://schemas.microsoft.com/office/drawing/2014/main" id="{D9162EEF-F265-44F3-A508-40C26F5324E7}"/>
              </a:ext>
            </a:extLst>
          </p:cNvPr>
          <p:cNvSpPr>
            <a:spLocks/>
          </p:cNvSpPr>
          <p:nvPr/>
        </p:nvSpPr>
        <p:spPr bwMode="auto">
          <a:xfrm>
            <a:off x="6819903" y="4348501"/>
            <a:ext cx="23813" cy="28575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7" name="Freeform 113">
            <a:extLst>
              <a:ext uri="{FF2B5EF4-FFF2-40B4-BE49-F238E27FC236}">
                <a16:creationId xmlns:a16="http://schemas.microsoft.com/office/drawing/2014/main" id="{AE488201-5043-41CD-A43B-1B5CE3388F39}"/>
              </a:ext>
            </a:extLst>
          </p:cNvPr>
          <p:cNvSpPr>
            <a:spLocks/>
          </p:cNvSpPr>
          <p:nvPr/>
        </p:nvSpPr>
        <p:spPr bwMode="auto">
          <a:xfrm>
            <a:off x="6819903" y="4348501"/>
            <a:ext cx="23813" cy="28575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8" name="Rectangle 114">
            <a:extLst>
              <a:ext uri="{FF2B5EF4-FFF2-40B4-BE49-F238E27FC236}">
                <a16:creationId xmlns:a16="http://schemas.microsoft.com/office/drawing/2014/main" id="{D0397C3C-9A01-4812-B943-5645C1F18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4513" y="4348501"/>
            <a:ext cx="11112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9" name="Rectangle 115">
            <a:extLst>
              <a:ext uri="{FF2B5EF4-FFF2-40B4-BE49-F238E27FC236}">
                <a16:creationId xmlns:a16="http://schemas.microsoft.com/office/drawing/2014/main" id="{6C96F308-CBDA-4407-9F25-74C772F13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25" y="4348501"/>
            <a:ext cx="142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0" name="Rectangle 116">
            <a:extLst>
              <a:ext uri="{FF2B5EF4-FFF2-40B4-BE49-F238E27FC236}">
                <a16:creationId xmlns:a16="http://schemas.microsoft.com/office/drawing/2014/main" id="{61A2AD03-72C7-4025-8413-BBA9A108C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713" y="4348501"/>
            <a:ext cx="11112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1" name="Rectangle 117">
            <a:extLst>
              <a:ext uri="{FF2B5EF4-FFF2-40B4-BE49-F238E27FC236}">
                <a16:creationId xmlns:a16="http://schemas.microsoft.com/office/drawing/2014/main" id="{EFDD0EA1-DFF9-48EE-A15A-30C9533DF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828" y="4348501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2" name="Rectangle 118">
            <a:extLst>
              <a:ext uri="{FF2B5EF4-FFF2-40B4-BE49-F238E27FC236}">
                <a16:creationId xmlns:a16="http://schemas.microsoft.com/office/drawing/2014/main" id="{A2C50C33-D2A7-448F-8CD2-7F5603E4E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038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3" name="Freeform 119">
            <a:extLst>
              <a:ext uri="{FF2B5EF4-FFF2-40B4-BE49-F238E27FC236}">
                <a16:creationId xmlns:a16="http://schemas.microsoft.com/office/drawing/2014/main" id="{195359C0-9372-49CB-9B49-CF6426A3F268}"/>
              </a:ext>
            </a:extLst>
          </p:cNvPr>
          <p:cNvSpPr>
            <a:spLocks/>
          </p:cNvSpPr>
          <p:nvPr/>
        </p:nvSpPr>
        <p:spPr bwMode="auto">
          <a:xfrm>
            <a:off x="7043738" y="4332623"/>
            <a:ext cx="25400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4" name="Rectangle 120">
            <a:extLst>
              <a:ext uri="{FF2B5EF4-FFF2-40B4-BE49-F238E27FC236}">
                <a16:creationId xmlns:a16="http://schemas.microsoft.com/office/drawing/2014/main" id="{BF3B1787-8147-4B03-B331-9E94EB59B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5653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5" name="Rectangle 121">
            <a:extLst>
              <a:ext uri="{FF2B5EF4-FFF2-40B4-BE49-F238E27FC236}">
                <a16:creationId xmlns:a16="http://schemas.microsoft.com/office/drawing/2014/main" id="{8D67C0B0-8765-4228-8D72-36695490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766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6" name="Rectangle 122">
            <a:extLst>
              <a:ext uri="{FF2B5EF4-FFF2-40B4-BE49-F238E27FC236}">
                <a16:creationId xmlns:a16="http://schemas.microsoft.com/office/drawing/2014/main" id="{9476EE0D-6501-4EA6-9E4D-650EF970C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263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7" name="Rectangle 123">
            <a:extLst>
              <a:ext uri="{FF2B5EF4-FFF2-40B4-BE49-F238E27FC236}">
                <a16:creationId xmlns:a16="http://schemas.microsoft.com/office/drawing/2014/main" id="{DC7372D1-1A6A-46A7-94D8-2FFEF89A1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2963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8" name="Rectangle 124">
            <a:extLst>
              <a:ext uri="{FF2B5EF4-FFF2-40B4-BE49-F238E27FC236}">
                <a16:creationId xmlns:a16="http://schemas.microsoft.com/office/drawing/2014/main" id="{691050FA-45CE-45BE-BBCA-D559FF083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78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9" name="Rectangle 125">
            <a:extLst>
              <a:ext uri="{FF2B5EF4-FFF2-40B4-BE49-F238E27FC236}">
                <a16:creationId xmlns:a16="http://schemas.microsoft.com/office/drawing/2014/main" id="{5E0BE131-C7FD-4F90-A063-F9B451150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5988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0" name="Rectangle 126">
            <a:extLst>
              <a:ext uri="{FF2B5EF4-FFF2-40B4-BE49-F238E27FC236}">
                <a16:creationId xmlns:a16="http://schemas.microsoft.com/office/drawing/2014/main" id="{DE7E4EA4-FFC9-4C57-B57D-FC3104E0C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4332626"/>
            <a:ext cx="1428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1" name="Rectangle 127">
            <a:extLst>
              <a:ext uri="{FF2B5EF4-FFF2-40B4-BE49-F238E27FC236}">
                <a16:creationId xmlns:a16="http://schemas.microsoft.com/office/drawing/2014/main" id="{7AF2CDDA-B575-4DC2-8F1B-BB6666E1D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188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2" name="Rectangle 128">
            <a:extLst>
              <a:ext uri="{FF2B5EF4-FFF2-40B4-BE49-F238E27FC236}">
                <a16:creationId xmlns:a16="http://schemas.microsoft.com/office/drawing/2014/main" id="{04FC0F6F-1DD0-4A90-B866-1D1EA279D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03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3" name="Rectangle 129">
            <a:extLst>
              <a:ext uri="{FF2B5EF4-FFF2-40B4-BE49-F238E27FC236}">
                <a16:creationId xmlns:a16="http://schemas.microsoft.com/office/drawing/2014/main" id="{B7C24B28-DE34-41DA-920E-1E5AF86A1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213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4" name="Rectangle 130">
            <a:extLst>
              <a:ext uri="{FF2B5EF4-FFF2-40B4-BE49-F238E27FC236}">
                <a16:creationId xmlns:a16="http://schemas.microsoft.com/office/drawing/2014/main" id="{6F0B57D3-375F-4913-9197-DFC154870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28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5" name="Rectangle 131">
            <a:extLst>
              <a:ext uri="{FF2B5EF4-FFF2-40B4-BE49-F238E27FC236}">
                <a16:creationId xmlns:a16="http://schemas.microsoft.com/office/drawing/2014/main" id="{E640D83B-2BF8-45CD-87DF-76174352F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241" y="4318335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6" name="Rectangle 132">
            <a:extLst>
              <a:ext uri="{FF2B5EF4-FFF2-40B4-BE49-F238E27FC236}">
                <a16:creationId xmlns:a16="http://schemas.microsoft.com/office/drawing/2014/main" id="{2F2241DD-D9D9-466A-BBE1-8C528A8B0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8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7" name="Rectangle 133">
            <a:extLst>
              <a:ext uri="{FF2B5EF4-FFF2-40B4-BE49-F238E27FC236}">
                <a16:creationId xmlns:a16="http://schemas.microsoft.com/office/drawing/2014/main" id="{B024CC1F-561B-4B0E-BBFC-6D82BB74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438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8" name="Rectangle 134">
            <a:extLst>
              <a:ext uri="{FF2B5EF4-FFF2-40B4-BE49-F238E27FC236}">
                <a16:creationId xmlns:a16="http://schemas.microsoft.com/office/drawing/2014/main" id="{74F4B9D3-7B74-41E1-9E7A-21DF949BB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6350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9" name="Rectangle 135">
            <a:extLst>
              <a:ext uri="{FF2B5EF4-FFF2-40B4-BE49-F238E27FC236}">
                <a16:creationId xmlns:a16="http://schemas.microsoft.com/office/drawing/2014/main" id="{B363671F-BD41-4AE0-B292-3613BF6EA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053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0" name="Rectangle 136">
            <a:extLst>
              <a:ext uri="{FF2B5EF4-FFF2-40B4-BE49-F238E27FC236}">
                <a16:creationId xmlns:a16="http://schemas.microsoft.com/office/drawing/2014/main" id="{DBBAC88A-CE41-421D-A1BF-203821173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75" y="4318335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1" name="Rectangle 137">
            <a:extLst>
              <a:ext uri="{FF2B5EF4-FFF2-40B4-BE49-F238E27FC236}">
                <a16:creationId xmlns:a16="http://schemas.microsoft.com/office/drawing/2014/main" id="{73C2D3C7-C859-429F-B4DF-DD2E3D18C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663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2" name="Rectangle 138">
            <a:extLst>
              <a:ext uri="{FF2B5EF4-FFF2-40B4-BE49-F238E27FC236}">
                <a16:creationId xmlns:a16="http://schemas.microsoft.com/office/drawing/2014/main" id="{343F6D38-CD02-4088-B6B3-7D624D445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575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3" name="Rectangle 139">
            <a:extLst>
              <a:ext uri="{FF2B5EF4-FFF2-40B4-BE49-F238E27FC236}">
                <a16:creationId xmlns:a16="http://schemas.microsoft.com/office/drawing/2014/main" id="{8BB4055E-26DB-4D52-9C96-C09CBDA14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8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4" name="Rectangle 140">
            <a:extLst>
              <a:ext uri="{FF2B5EF4-FFF2-40B4-BE49-F238E27FC236}">
                <a16:creationId xmlns:a16="http://schemas.microsoft.com/office/drawing/2014/main" id="{F363B289-F836-49C6-97F0-D85BC5DE3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5" name="Rectangle 141">
            <a:extLst>
              <a:ext uri="{FF2B5EF4-FFF2-40B4-BE49-F238E27FC236}">
                <a16:creationId xmlns:a16="http://schemas.microsoft.com/office/drawing/2014/main" id="{D4504F22-279A-4D0A-8917-63865A295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1300" y="4318335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6" name="Rectangle 142">
            <a:extLst>
              <a:ext uri="{FF2B5EF4-FFF2-40B4-BE49-F238E27FC236}">
                <a16:creationId xmlns:a16="http://schemas.microsoft.com/office/drawing/2014/main" id="{7890EDDE-B474-4C14-AF6E-B2CDAB050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7" name="Rectangle 143">
            <a:extLst>
              <a:ext uri="{FF2B5EF4-FFF2-40B4-BE49-F238E27FC236}">
                <a16:creationId xmlns:a16="http://schemas.microsoft.com/office/drawing/2014/main" id="{5495890A-5458-453B-ACD3-1ED2D20E2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3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8" name="Rectangle 144">
            <a:extLst>
              <a:ext uri="{FF2B5EF4-FFF2-40B4-BE49-F238E27FC236}">
                <a16:creationId xmlns:a16="http://schemas.microsoft.com/office/drawing/2014/main" id="{1D6C87D3-FA06-4041-A8C1-02014E9DF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825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9" name="Rectangle 145">
            <a:extLst>
              <a:ext uri="{FF2B5EF4-FFF2-40B4-BE49-F238E27FC236}">
                <a16:creationId xmlns:a16="http://schemas.microsoft.com/office/drawing/2014/main" id="{CE8DD08D-100A-412E-AD3B-D8C186448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528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0" name="Rectangle 146">
            <a:extLst>
              <a:ext uri="{FF2B5EF4-FFF2-40B4-BE49-F238E27FC236}">
                <a16:creationId xmlns:a16="http://schemas.microsoft.com/office/drawing/2014/main" id="{F4646930-2CDC-440B-810C-0C8F33F8F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738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1" name="Rectangle 147">
            <a:extLst>
              <a:ext uri="{FF2B5EF4-FFF2-40B4-BE49-F238E27FC236}">
                <a16:creationId xmlns:a16="http://schemas.microsoft.com/office/drawing/2014/main" id="{36D0A4D9-89ED-4EF3-81DE-31F38B3AB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41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2" name="Rectangle 148">
            <a:extLst>
              <a:ext uri="{FF2B5EF4-FFF2-40B4-BE49-F238E27FC236}">
                <a16:creationId xmlns:a16="http://schemas.microsoft.com/office/drawing/2014/main" id="{00758F6E-2F4A-4100-805E-FB6577742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350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3" name="Rectangle 149">
            <a:extLst>
              <a:ext uri="{FF2B5EF4-FFF2-40B4-BE49-F238E27FC236}">
                <a16:creationId xmlns:a16="http://schemas.microsoft.com/office/drawing/2014/main" id="{FBABB475-EF71-4AB4-93BA-15469DBBA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4" name="Rectangle 150">
            <a:extLst>
              <a:ext uri="{FF2B5EF4-FFF2-40B4-BE49-F238E27FC236}">
                <a16:creationId xmlns:a16="http://schemas.microsoft.com/office/drawing/2014/main" id="{4F82A48F-83EC-473B-B3DC-5FAFD3FFD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963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5" name="Rectangle 151">
            <a:extLst>
              <a:ext uri="{FF2B5EF4-FFF2-40B4-BE49-F238E27FC236}">
                <a16:creationId xmlns:a16="http://schemas.microsoft.com/office/drawing/2014/main" id="{12076AD7-D7ED-4B75-80AA-4053A1557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663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6" name="Rectangle 152">
            <a:extLst>
              <a:ext uri="{FF2B5EF4-FFF2-40B4-BE49-F238E27FC236}">
                <a16:creationId xmlns:a16="http://schemas.microsoft.com/office/drawing/2014/main" id="{B6AF745E-32A8-445D-9469-7833175E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3578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7" name="Rectangle 153">
            <a:extLst>
              <a:ext uri="{FF2B5EF4-FFF2-40B4-BE49-F238E27FC236}">
                <a16:creationId xmlns:a16="http://schemas.microsoft.com/office/drawing/2014/main" id="{789DC739-413A-435E-8DFE-5F9E392DB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4691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8" name="Rectangle 154">
            <a:extLst>
              <a:ext uri="{FF2B5EF4-FFF2-40B4-BE49-F238E27FC236}">
                <a16:creationId xmlns:a16="http://schemas.microsoft.com/office/drawing/2014/main" id="{0A524887-D1D5-4862-A391-399F931C6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188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9" name="Rectangle 155">
            <a:extLst>
              <a:ext uri="{FF2B5EF4-FFF2-40B4-BE49-F238E27FC236}">
                <a16:creationId xmlns:a16="http://schemas.microsoft.com/office/drawing/2014/main" id="{4132B5A4-3362-4D8C-B7EB-1664DE3E9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0888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0" name="Rectangle 156">
            <a:extLst>
              <a:ext uri="{FF2B5EF4-FFF2-40B4-BE49-F238E27FC236}">
                <a16:creationId xmlns:a16="http://schemas.microsoft.com/office/drawing/2014/main" id="{15504709-691D-4BD3-91F9-01268A731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2803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1" name="Rectangle 157">
            <a:extLst>
              <a:ext uri="{FF2B5EF4-FFF2-40B4-BE49-F238E27FC236}">
                <a16:creationId xmlns:a16="http://schemas.microsoft.com/office/drawing/2014/main" id="{D8DF3913-E1BE-4F11-A462-311721419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916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2" name="Rectangle 158">
            <a:extLst>
              <a:ext uri="{FF2B5EF4-FFF2-40B4-BE49-F238E27FC236}">
                <a16:creationId xmlns:a16="http://schemas.microsoft.com/office/drawing/2014/main" id="{498FE06F-78AE-4EE8-A264-839F11705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5825" y="4332626"/>
            <a:ext cx="1428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3" name="Rectangle 159">
            <a:extLst>
              <a:ext uri="{FF2B5EF4-FFF2-40B4-BE49-F238E27FC236}">
                <a16:creationId xmlns:a16="http://schemas.microsoft.com/office/drawing/2014/main" id="{E2B48B3C-4F6B-42D6-8ACC-E5591A8A3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0113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4" name="Rectangle 160">
            <a:extLst>
              <a:ext uri="{FF2B5EF4-FFF2-40B4-BE49-F238E27FC236}">
                <a16:creationId xmlns:a16="http://schemas.microsoft.com/office/drawing/2014/main" id="{83E7EDEB-7E93-47C2-99C1-6FF29AD18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2028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5" name="Rectangle 161">
            <a:extLst>
              <a:ext uri="{FF2B5EF4-FFF2-40B4-BE49-F238E27FC236}">
                <a16:creationId xmlns:a16="http://schemas.microsoft.com/office/drawing/2014/main" id="{3134B668-1260-4E57-9CD9-5E2D8FB9C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3138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6" name="Rectangle 162">
            <a:extLst>
              <a:ext uri="{FF2B5EF4-FFF2-40B4-BE49-F238E27FC236}">
                <a16:creationId xmlns:a16="http://schemas.microsoft.com/office/drawing/2014/main" id="{FD48552C-4054-4727-B756-6A33B855C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5053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7" name="Rectangle 163">
            <a:extLst>
              <a:ext uri="{FF2B5EF4-FFF2-40B4-BE49-F238E27FC236}">
                <a16:creationId xmlns:a16="http://schemas.microsoft.com/office/drawing/2014/main" id="{95E9E210-9F1B-4870-9705-FF783DDA3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6166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8" name="Rectangle 164">
            <a:extLst>
              <a:ext uri="{FF2B5EF4-FFF2-40B4-BE49-F238E27FC236}">
                <a16:creationId xmlns:a16="http://schemas.microsoft.com/office/drawing/2014/main" id="{14B3CE86-4B6D-456D-86B3-2A982DFA6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253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9" name="Rectangle 165">
            <a:extLst>
              <a:ext uri="{FF2B5EF4-FFF2-40B4-BE49-F238E27FC236}">
                <a16:creationId xmlns:a16="http://schemas.microsoft.com/office/drawing/2014/main" id="{0C2A9C0C-D6B5-49E0-B016-97B60A350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363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0" name="Rectangle 166">
            <a:extLst>
              <a:ext uri="{FF2B5EF4-FFF2-40B4-BE49-F238E27FC236}">
                <a16:creationId xmlns:a16="http://schemas.microsoft.com/office/drawing/2014/main" id="{E83F452B-0E86-42DB-9CC4-65F7C577D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698" y="4318335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1" name="Rectangle 167">
            <a:extLst>
              <a:ext uri="{FF2B5EF4-FFF2-40B4-BE49-F238E27FC236}">
                <a16:creationId xmlns:a16="http://schemas.microsoft.com/office/drawing/2014/main" id="{B8DA0EE7-4CEF-46FC-AF32-555BAC4A1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398" y="3886535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2" name="Rectangle 168">
            <a:extLst>
              <a:ext uri="{FF2B5EF4-FFF2-40B4-BE49-F238E27FC236}">
                <a16:creationId xmlns:a16="http://schemas.microsoft.com/office/drawing/2014/main" id="{889B3991-6235-4467-B827-6B96AC317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346902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3" name="Rectangle 169">
            <a:extLst>
              <a:ext uri="{FF2B5EF4-FFF2-40B4-BE49-F238E27FC236}">
                <a16:creationId xmlns:a16="http://schemas.microsoft.com/office/drawing/2014/main" id="{B342A9AF-ED3B-42C8-87AC-EBC85AA03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398" y="303722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4" name="Rectangle 170">
            <a:extLst>
              <a:ext uri="{FF2B5EF4-FFF2-40B4-BE49-F238E27FC236}">
                <a16:creationId xmlns:a16="http://schemas.microsoft.com/office/drawing/2014/main" id="{3DF63A65-6173-4FCC-A2BC-AE90DDBC8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2603835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5" name="Rectangle 171">
            <a:extLst>
              <a:ext uri="{FF2B5EF4-FFF2-40B4-BE49-F238E27FC236}">
                <a16:creationId xmlns:a16="http://schemas.microsoft.com/office/drawing/2014/main" id="{DF6D4190-A82C-472C-B989-B9B118D47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218632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6" name="Rectangle 172">
            <a:extLst>
              <a:ext uri="{FF2B5EF4-FFF2-40B4-BE49-F238E27FC236}">
                <a16:creationId xmlns:a16="http://schemas.microsoft.com/office/drawing/2014/main" id="{134F2270-D423-4FC9-AB35-0F3305009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175452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7" name="Rectangle 173">
            <a:extLst>
              <a:ext uri="{FF2B5EF4-FFF2-40B4-BE49-F238E27FC236}">
                <a16:creationId xmlns:a16="http://schemas.microsoft.com/office/drawing/2014/main" id="{C22C5331-9C93-4E78-8FAB-AD3DCF26F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132272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8" name="Rectangle 174">
            <a:extLst>
              <a:ext uri="{FF2B5EF4-FFF2-40B4-BE49-F238E27FC236}">
                <a16:creationId xmlns:a16="http://schemas.microsoft.com/office/drawing/2014/main" id="{DCC7C0DA-82C7-47B5-A54B-DF9985BAD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905210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9" name="Rectangle 175">
            <a:extLst>
              <a:ext uri="{FF2B5EF4-FFF2-40B4-BE49-F238E27FC236}">
                <a16:creationId xmlns:a16="http://schemas.microsoft.com/office/drawing/2014/main" id="{01B2F5A4-A883-44F8-AD3E-F01221C0B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473410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0" name="Rectangle 176">
            <a:extLst>
              <a:ext uri="{FF2B5EF4-FFF2-40B4-BE49-F238E27FC236}">
                <a16:creationId xmlns:a16="http://schemas.microsoft.com/office/drawing/2014/main" id="{3D4F5150-C1C8-435A-8806-B401AADE4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190" y="4481848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1" name="Rectangle 177">
            <a:extLst>
              <a:ext uri="{FF2B5EF4-FFF2-40B4-BE49-F238E27FC236}">
                <a16:creationId xmlns:a16="http://schemas.microsoft.com/office/drawing/2014/main" id="{7A231CB9-9105-40DB-BAE7-158374BCC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558" y="4481848"/>
            <a:ext cx="3222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2" name="Rectangle 178">
            <a:extLst>
              <a:ext uri="{FF2B5EF4-FFF2-40B4-BE49-F238E27FC236}">
                <a16:creationId xmlns:a16="http://schemas.microsoft.com/office/drawing/2014/main" id="{900C3100-9C41-47B8-9938-3B5AF0369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986" y="4481848"/>
            <a:ext cx="42960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3" name="Rectangle 179">
            <a:extLst>
              <a:ext uri="{FF2B5EF4-FFF2-40B4-BE49-F238E27FC236}">
                <a16:creationId xmlns:a16="http://schemas.microsoft.com/office/drawing/2014/main" id="{328465F6-B28A-4DBA-912D-4AB79FA65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757" y="4481848"/>
            <a:ext cx="4296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4" name="Rectangle 180">
            <a:extLst>
              <a:ext uri="{FF2B5EF4-FFF2-40B4-BE49-F238E27FC236}">
                <a16:creationId xmlns:a16="http://schemas.microsoft.com/office/drawing/2014/main" id="{7F6F7ABD-44A2-4228-9E29-548FE11B0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173" y="4481848"/>
            <a:ext cx="42960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5" name="Rectangle 181">
            <a:extLst>
              <a:ext uri="{FF2B5EF4-FFF2-40B4-BE49-F238E27FC236}">
                <a16:creationId xmlns:a16="http://schemas.microsoft.com/office/drawing/2014/main" id="{131ED682-AB6C-488B-8C59-1D6D872D4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455" y="4869198"/>
            <a:ext cx="90544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</a:t>
            </a:r>
            <a:r>
              <a:rPr lang="en-US" altLang="en-US" sz="1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6" name="Rectangle 182">
            <a:extLst>
              <a:ext uri="{FF2B5EF4-FFF2-40B4-BE49-F238E27FC236}">
                <a16:creationId xmlns:a16="http://schemas.microsoft.com/office/drawing/2014/main" id="{571D4315-D097-4581-BB05-4832484AA62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546527" y="2408251"/>
            <a:ext cx="176971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Fixation Proportion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42" name="Text Box 198">
            <a:extLst>
              <a:ext uri="{FF2B5EF4-FFF2-40B4-BE49-F238E27FC236}">
                <a16:creationId xmlns:a16="http://schemas.microsoft.com/office/drawing/2014/main" id="{10C15697-2970-4A66-96AB-232E26D1E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3" y="621051"/>
            <a:ext cx="7104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5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Ca…</a:t>
            </a:r>
          </a:p>
        </p:txBody>
      </p:sp>
      <p:sp>
        <p:nvSpPr>
          <p:cNvPr id="1951770" name="Freeform 26">
            <a:extLst>
              <a:ext uri="{FF2B5EF4-FFF2-40B4-BE49-F238E27FC236}">
                <a16:creationId xmlns:a16="http://schemas.microsoft.com/office/drawing/2014/main" id="{305481BF-5613-40A0-8915-699804031E20}"/>
              </a:ext>
            </a:extLst>
          </p:cNvPr>
          <p:cNvSpPr>
            <a:spLocks/>
          </p:cNvSpPr>
          <p:nvPr/>
        </p:nvSpPr>
        <p:spPr bwMode="auto">
          <a:xfrm>
            <a:off x="3919541" y="3676988"/>
            <a:ext cx="4884737" cy="760413"/>
          </a:xfrm>
          <a:custGeom>
            <a:avLst/>
            <a:gdLst>
              <a:gd name="T0" fmla="*/ 6 w 394"/>
              <a:gd name="T1" fmla="*/ 51 h 51"/>
              <a:gd name="T2" fmla="*/ 13 w 394"/>
              <a:gd name="T3" fmla="*/ 51 h 51"/>
              <a:gd name="T4" fmla="*/ 20 w 394"/>
              <a:gd name="T5" fmla="*/ 51 h 51"/>
              <a:gd name="T6" fmla="*/ 27 w 394"/>
              <a:gd name="T7" fmla="*/ 51 h 51"/>
              <a:gd name="T8" fmla="*/ 34 w 394"/>
              <a:gd name="T9" fmla="*/ 51 h 51"/>
              <a:gd name="T10" fmla="*/ 40 w 394"/>
              <a:gd name="T11" fmla="*/ 51 h 51"/>
              <a:gd name="T12" fmla="*/ 47 w 394"/>
              <a:gd name="T13" fmla="*/ 51 h 51"/>
              <a:gd name="T14" fmla="*/ 54 w 394"/>
              <a:gd name="T15" fmla="*/ 48 h 51"/>
              <a:gd name="T16" fmla="*/ 61 w 394"/>
              <a:gd name="T17" fmla="*/ 39 h 51"/>
              <a:gd name="T18" fmla="*/ 68 w 394"/>
              <a:gd name="T19" fmla="*/ 29 h 51"/>
              <a:gd name="T20" fmla="*/ 75 w 394"/>
              <a:gd name="T21" fmla="*/ 19 h 51"/>
              <a:gd name="T22" fmla="*/ 82 w 394"/>
              <a:gd name="T23" fmla="*/ 12 h 51"/>
              <a:gd name="T24" fmla="*/ 88 w 394"/>
              <a:gd name="T25" fmla="*/ 7 h 51"/>
              <a:gd name="T26" fmla="*/ 95 w 394"/>
              <a:gd name="T27" fmla="*/ 4 h 51"/>
              <a:gd name="T28" fmla="*/ 102 w 394"/>
              <a:gd name="T29" fmla="*/ 1 h 51"/>
              <a:gd name="T30" fmla="*/ 109 w 394"/>
              <a:gd name="T31" fmla="*/ 2 h 51"/>
              <a:gd name="T32" fmla="*/ 116 w 394"/>
              <a:gd name="T33" fmla="*/ 6 h 51"/>
              <a:gd name="T34" fmla="*/ 123 w 394"/>
              <a:gd name="T35" fmla="*/ 9 h 51"/>
              <a:gd name="T36" fmla="*/ 130 w 394"/>
              <a:gd name="T37" fmla="*/ 15 h 51"/>
              <a:gd name="T38" fmla="*/ 136 w 394"/>
              <a:gd name="T39" fmla="*/ 18 h 51"/>
              <a:gd name="T40" fmla="*/ 143 w 394"/>
              <a:gd name="T41" fmla="*/ 23 h 51"/>
              <a:gd name="T42" fmla="*/ 150 w 394"/>
              <a:gd name="T43" fmla="*/ 28 h 51"/>
              <a:gd name="T44" fmla="*/ 157 w 394"/>
              <a:gd name="T45" fmla="*/ 32 h 51"/>
              <a:gd name="T46" fmla="*/ 164 w 394"/>
              <a:gd name="T47" fmla="*/ 35 h 51"/>
              <a:gd name="T48" fmla="*/ 171 w 394"/>
              <a:gd name="T49" fmla="*/ 39 h 51"/>
              <a:gd name="T50" fmla="*/ 177 w 394"/>
              <a:gd name="T51" fmla="*/ 41 h 51"/>
              <a:gd name="T52" fmla="*/ 184 w 394"/>
              <a:gd name="T53" fmla="*/ 41 h 51"/>
              <a:gd name="T54" fmla="*/ 191 w 394"/>
              <a:gd name="T55" fmla="*/ 43 h 51"/>
              <a:gd name="T56" fmla="*/ 198 w 394"/>
              <a:gd name="T57" fmla="*/ 43 h 51"/>
              <a:gd name="T58" fmla="*/ 205 w 394"/>
              <a:gd name="T59" fmla="*/ 44 h 51"/>
              <a:gd name="T60" fmla="*/ 212 w 394"/>
              <a:gd name="T61" fmla="*/ 43 h 51"/>
              <a:gd name="T62" fmla="*/ 219 w 394"/>
              <a:gd name="T63" fmla="*/ 43 h 51"/>
              <a:gd name="T64" fmla="*/ 225 w 394"/>
              <a:gd name="T65" fmla="*/ 43 h 51"/>
              <a:gd name="T66" fmla="*/ 232 w 394"/>
              <a:gd name="T67" fmla="*/ 43 h 51"/>
              <a:gd name="T68" fmla="*/ 239 w 394"/>
              <a:gd name="T69" fmla="*/ 43 h 51"/>
              <a:gd name="T70" fmla="*/ 246 w 394"/>
              <a:gd name="T71" fmla="*/ 43 h 51"/>
              <a:gd name="T72" fmla="*/ 253 w 394"/>
              <a:gd name="T73" fmla="*/ 43 h 51"/>
              <a:gd name="T74" fmla="*/ 260 w 394"/>
              <a:gd name="T75" fmla="*/ 43 h 51"/>
              <a:gd name="T76" fmla="*/ 267 w 394"/>
              <a:gd name="T77" fmla="*/ 44 h 51"/>
              <a:gd name="T78" fmla="*/ 273 w 394"/>
              <a:gd name="T79" fmla="*/ 44 h 51"/>
              <a:gd name="T80" fmla="*/ 280 w 394"/>
              <a:gd name="T81" fmla="*/ 44 h 51"/>
              <a:gd name="T82" fmla="*/ 287 w 394"/>
              <a:gd name="T83" fmla="*/ 44 h 51"/>
              <a:gd name="T84" fmla="*/ 294 w 394"/>
              <a:gd name="T85" fmla="*/ 44 h 51"/>
              <a:gd name="T86" fmla="*/ 301 w 394"/>
              <a:gd name="T87" fmla="*/ 44 h 51"/>
              <a:gd name="T88" fmla="*/ 308 w 394"/>
              <a:gd name="T89" fmla="*/ 44 h 51"/>
              <a:gd name="T90" fmla="*/ 315 w 394"/>
              <a:gd name="T91" fmla="*/ 44 h 51"/>
              <a:gd name="T92" fmla="*/ 321 w 394"/>
              <a:gd name="T93" fmla="*/ 44 h 51"/>
              <a:gd name="T94" fmla="*/ 328 w 394"/>
              <a:gd name="T95" fmla="*/ 44 h 51"/>
              <a:gd name="T96" fmla="*/ 335 w 394"/>
              <a:gd name="T97" fmla="*/ 43 h 51"/>
              <a:gd name="T98" fmla="*/ 342 w 394"/>
              <a:gd name="T99" fmla="*/ 43 h 51"/>
              <a:gd name="T100" fmla="*/ 349 w 394"/>
              <a:gd name="T101" fmla="*/ 44 h 51"/>
              <a:gd name="T102" fmla="*/ 356 w 394"/>
              <a:gd name="T103" fmla="*/ 44 h 51"/>
              <a:gd name="T104" fmla="*/ 362 w 394"/>
              <a:gd name="T105" fmla="*/ 44 h 51"/>
              <a:gd name="T106" fmla="*/ 369 w 394"/>
              <a:gd name="T107" fmla="*/ 44 h 51"/>
              <a:gd name="T108" fmla="*/ 376 w 394"/>
              <a:gd name="T109" fmla="*/ 44 h 51"/>
              <a:gd name="T110" fmla="*/ 383 w 394"/>
              <a:gd name="T111" fmla="*/ 44 h 51"/>
              <a:gd name="T112" fmla="*/ 390 w 394"/>
              <a:gd name="T113" fmla="*/ 44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94" h="51">
                <a:moveTo>
                  <a:pt x="0" y="51"/>
                </a:moveTo>
                <a:lnTo>
                  <a:pt x="1" y="51"/>
                </a:lnTo>
                <a:lnTo>
                  <a:pt x="1" y="51"/>
                </a:lnTo>
                <a:lnTo>
                  <a:pt x="2" y="51"/>
                </a:lnTo>
                <a:lnTo>
                  <a:pt x="3" y="51"/>
                </a:lnTo>
                <a:lnTo>
                  <a:pt x="3" y="51"/>
                </a:lnTo>
                <a:lnTo>
                  <a:pt x="4" y="51"/>
                </a:lnTo>
                <a:lnTo>
                  <a:pt x="5" y="51"/>
                </a:lnTo>
                <a:lnTo>
                  <a:pt x="5" y="51"/>
                </a:lnTo>
                <a:lnTo>
                  <a:pt x="6" y="51"/>
                </a:lnTo>
                <a:lnTo>
                  <a:pt x="7" y="51"/>
                </a:lnTo>
                <a:lnTo>
                  <a:pt x="8" y="51"/>
                </a:lnTo>
                <a:lnTo>
                  <a:pt x="8" y="51"/>
                </a:lnTo>
                <a:lnTo>
                  <a:pt x="9" y="51"/>
                </a:lnTo>
                <a:lnTo>
                  <a:pt x="10" y="51"/>
                </a:lnTo>
                <a:lnTo>
                  <a:pt x="10" y="51"/>
                </a:lnTo>
                <a:lnTo>
                  <a:pt x="11" y="51"/>
                </a:lnTo>
                <a:lnTo>
                  <a:pt x="12" y="51"/>
                </a:lnTo>
                <a:lnTo>
                  <a:pt x="12" y="51"/>
                </a:lnTo>
                <a:lnTo>
                  <a:pt x="13" y="51"/>
                </a:lnTo>
                <a:lnTo>
                  <a:pt x="14" y="51"/>
                </a:lnTo>
                <a:lnTo>
                  <a:pt x="14" y="51"/>
                </a:lnTo>
                <a:lnTo>
                  <a:pt x="15" y="51"/>
                </a:lnTo>
                <a:lnTo>
                  <a:pt x="16" y="51"/>
                </a:lnTo>
                <a:lnTo>
                  <a:pt x="16" y="51"/>
                </a:lnTo>
                <a:lnTo>
                  <a:pt x="17" y="51"/>
                </a:lnTo>
                <a:lnTo>
                  <a:pt x="18" y="51"/>
                </a:lnTo>
                <a:lnTo>
                  <a:pt x="19" y="51"/>
                </a:lnTo>
                <a:lnTo>
                  <a:pt x="19" y="51"/>
                </a:lnTo>
                <a:lnTo>
                  <a:pt x="20" y="51"/>
                </a:lnTo>
                <a:lnTo>
                  <a:pt x="21" y="51"/>
                </a:lnTo>
                <a:lnTo>
                  <a:pt x="21" y="51"/>
                </a:lnTo>
                <a:lnTo>
                  <a:pt x="22" y="51"/>
                </a:lnTo>
                <a:lnTo>
                  <a:pt x="23" y="51"/>
                </a:lnTo>
                <a:lnTo>
                  <a:pt x="23" y="51"/>
                </a:lnTo>
                <a:lnTo>
                  <a:pt x="24" y="51"/>
                </a:lnTo>
                <a:lnTo>
                  <a:pt x="25" y="51"/>
                </a:lnTo>
                <a:lnTo>
                  <a:pt x="25" y="51"/>
                </a:lnTo>
                <a:lnTo>
                  <a:pt x="26" y="51"/>
                </a:lnTo>
                <a:lnTo>
                  <a:pt x="27" y="51"/>
                </a:lnTo>
                <a:lnTo>
                  <a:pt x="27" y="51"/>
                </a:lnTo>
                <a:lnTo>
                  <a:pt x="28" y="51"/>
                </a:lnTo>
                <a:lnTo>
                  <a:pt x="29" y="51"/>
                </a:lnTo>
                <a:lnTo>
                  <a:pt x="29" y="51"/>
                </a:lnTo>
                <a:lnTo>
                  <a:pt x="30" y="51"/>
                </a:lnTo>
                <a:lnTo>
                  <a:pt x="31" y="51"/>
                </a:lnTo>
                <a:lnTo>
                  <a:pt x="32" y="51"/>
                </a:lnTo>
                <a:lnTo>
                  <a:pt x="32" y="51"/>
                </a:lnTo>
                <a:lnTo>
                  <a:pt x="33" y="51"/>
                </a:lnTo>
                <a:lnTo>
                  <a:pt x="34" y="51"/>
                </a:lnTo>
                <a:lnTo>
                  <a:pt x="34" y="51"/>
                </a:lnTo>
                <a:lnTo>
                  <a:pt x="35" y="51"/>
                </a:lnTo>
                <a:lnTo>
                  <a:pt x="36" y="51"/>
                </a:lnTo>
                <a:lnTo>
                  <a:pt x="36" y="51"/>
                </a:lnTo>
                <a:lnTo>
                  <a:pt x="37" y="51"/>
                </a:lnTo>
                <a:lnTo>
                  <a:pt x="38" y="51"/>
                </a:lnTo>
                <a:lnTo>
                  <a:pt x="38" y="51"/>
                </a:lnTo>
                <a:lnTo>
                  <a:pt x="39" y="51"/>
                </a:lnTo>
                <a:lnTo>
                  <a:pt x="40" y="51"/>
                </a:lnTo>
                <a:lnTo>
                  <a:pt x="40" y="51"/>
                </a:lnTo>
                <a:lnTo>
                  <a:pt x="41" y="51"/>
                </a:lnTo>
                <a:lnTo>
                  <a:pt x="42" y="51"/>
                </a:lnTo>
                <a:lnTo>
                  <a:pt x="42" y="51"/>
                </a:lnTo>
                <a:lnTo>
                  <a:pt x="43" y="51"/>
                </a:lnTo>
                <a:lnTo>
                  <a:pt x="44" y="51"/>
                </a:lnTo>
                <a:lnTo>
                  <a:pt x="45" y="51"/>
                </a:lnTo>
                <a:lnTo>
                  <a:pt x="45" y="51"/>
                </a:lnTo>
                <a:lnTo>
                  <a:pt x="46" y="51"/>
                </a:lnTo>
                <a:lnTo>
                  <a:pt x="47" y="51"/>
                </a:lnTo>
                <a:lnTo>
                  <a:pt x="47" y="51"/>
                </a:lnTo>
                <a:lnTo>
                  <a:pt x="48" y="51"/>
                </a:lnTo>
                <a:lnTo>
                  <a:pt x="49" y="51"/>
                </a:lnTo>
                <a:lnTo>
                  <a:pt x="49" y="51"/>
                </a:lnTo>
                <a:lnTo>
                  <a:pt x="50" y="51"/>
                </a:lnTo>
                <a:lnTo>
                  <a:pt x="51" y="51"/>
                </a:lnTo>
                <a:lnTo>
                  <a:pt x="51" y="51"/>
                </a:lnTo>
                <a:lnTo>
                  <a:pt x="52" y="49"/>
                </a:lnTo>
                <a:lnTo>
                  <a:pt x="53" y="49"/>
                </a:lnTo>
                <a:lnTo>
                  <a:pt x="53" y="48"/>
                </a:lnTo>
                <a:lnTo>
                  <a:pt x="54" y="48"/>
                </a:lnTo>
                <a:lnTo>
                  <a:pt x="55" y="46"/>
                </a:lnTo>
                <a:lnTo>
                  <a:pt x="56" y="45"/>
                </a:lnTo>
                <a:lnTo>
                  <a:pt x="56" y="45"/>
                </a:lnTo>
                <a:lnTo>
                  <a:pt x="57" y="44"/>
                </a:lnTo>
                <a:lnTo>
                  <a:pt x="58" y="43"/>
                </a:lnTo>
                <a:lnTo>
                  <a:pt x="58" y="42"/>
                </a:lnTo>
                <a:lnTo>
                  <a:pt x="59" y="41"/>
                </a:lnTo>
                <a:lnTo>
                  <a:pt x="60" y="40"/>
                </a:lnTo>
                <a:lnTo>
                  <a:pt x="60" y="39"/>
                </a:lnTo>
                <a:lnTo>
                  <a:pt x="61" y="39"/>
                </a:lnTo>
                <a:lnTo>
                  <a:pt x="62" y="38"/>
                </a:lnTo>
                <a:lnTo>
                  <a:pt x="62" y="36"/>
                </a:lnTo>
                <a:lnTo>
                  <a:pt x="63" y="36"/>
                </a:lnTo>
                <a:lnTo>
                  <a:pt x="64" y="35"/>
                </a:lnTo>
                <a:lnTo>
                  <a:pt x="64" y="34"/>
                </a:lnTo>
                <a:lnTo>
                  <a:pt x="65" y="33"/>
                </a:lnTo>
                <a:lnTo>
                  <a:pt x="66" y="32"/>
                </a:lnTo>
                <a:lnTo>
                  <a:pt x="66" y="31"/>
                </a:lnTo>
                <a:lnTo>
                  <a:pt x="67" y="30"/>
                </a:lnTo>
                <a:lnTo>
                  <a:pt x="68" y="29"/>
                </a:lnTo>
                <a:lnTo>
                  <a:pt x="69" y="28"/>
                </a:lnTo>
                <a:lnTo>
                  <a:pt x="69" y="27"/>
                </a:lnTo>
                <a:lnTo>
                  <a:pt x="70" y="26"/>
                </a:lnTo>
                <a:lnTo>
                  <a:pt x="71" y="25"/>
                </a:lnTo>
                <a:lnTo>
                  <a:pt x="71" y="24"/>
                </a:lnTo>
                <a:lnTo>
                  <a:pt x="72" y="23"/>
                </a:lnTo>
                <a:lnTo>
                  <a:pt x="73" y="22"/>
                </a:lnTo>
                <a:lnTo>
                  <a:pt x="73" y="21"/>
                </a:lnTo>
                <a:lnTo>
                  <a:pt x="74" y="20"/>
                </a:lnTo>
                <a:lnTo>
                  <a:pt x="75" y="19"/>
                </a:lnTo>
                <a:lnTo>
                  <a:pt x="75" y="19"/>
                </a:lnTo>
                <a:lnTo>
                  <a:pt x="76" y="18"/>
                </a:lnTo>
                <a:lnTo>
                  <a:pt x="77" y="17"/>
                </a:lnTo>
                <a:lnTo>
                  <a:pt x="77" y="15"/>
                </a:lnTo>
                <a:lnTo>
                  <a:pt x="78" y="14"/>
                </a:lnTo>
                <a:lnTo>
                  <a:pt x="79" y="14"/>
                </a:lnTo>
                <a:lnTo>
                  <a:pt x="79" y="13"/>
                </a:lnTo>
                <a:lnTo>
                  <a:pt x="80" y="13"/>
                </a:lnTo>
                <a:lnTo>
                  <a:pt x="81" y="12"/>
                </a:lnTo>
                <a:lnTo>
                  <a:pt x="82" y="12"/>
                </a:lnTo>
                <a:lnTo>
                  <a:pt x="82" y="11"/>
                </a:lnTo>
                <a:lnTo>
                  <a:pt x="83" y="11"/>
                </a:lnTo>
                <a:lnTo>
                  <a:pt x="84" y="10"/>
                </a:lnTo>
                <a:lnTo>
                  <a:pt x="84" y="10"/>
                </a:lnTo>
                <a:lnTo>
                  <a:pt x="85" y="9"/>
                </a:lnTo>
                <a:lnTo>
                  <a:pt x="86" y="8"/>
                </a:lnTo>
                <a:lnTo>
                  <a:pt x="86" y="8"/>
                </a:lnTo>
                <a:lnTo>
                  <a:pt x="87" y="7"/>
                </a:lnTo>
                <a:lnTo>
                  <a:pt x="88" y="7"/>
                </a:lnTo>
                <a:lnTo>
                  <a:pt x="88" y="7"/>
                </a:lnTo>
                <a:lnTo>
                  <a:pt x="89" y="7"/>
                </a:lnTo>
                <a:lnTo>
                  <a:pt x="90" y="6"/>
                </a:lnTo>
                <a:lnTo>
                  <a:pt x="90" y="6"/>
                </a:lnTo>
                <a:lnTo>
                  <a:pt x="91" y="6"/>
                </a:lnTo>
                <a:lnTo>
                  <a:pt x="92" y="6"/>
                </a:lnTo>
                <a:lnTo>
                  <a:pt x="93" y="5"/>
                </a:lnTo>
                <a:lnTo>
                  <a:pt x="93" y="4"/>
                </a:lnTo>
                <a:lnTo>
                  <a:pt x="94" y="4"/>
                </a:lnTo>
                <a:lnTo>
                  <a:pt x="95" y="4"/>
                </a:lnTo>
                <a:lnTo>
                  <a:pt x="95" y="4"/>
                </a:lnTo>
                <a:lnTo>
                  <a:pt x="96" y="3"/>
                </a:lnTo>
                <a:lnTo>
                  <a:pt x="97" y="3"/>
                </a:lnTo>
                <a:lnTo>
                  <a:pt x="97" y="3"/>
                </a:lnTo>
                <a:lnTo>
                  <a:pt x="98" y="3"/>
                </a:lnTo>
                <a:lnTo>
                  <a:pt x="99" y="2"/>
                </a:lnTo>
                <a:lnTo>
                  <a:pt x="99" y="2"/>
                </a:lnTo>
                <a:lnTo>
                  <a:pt x="100" y="2"/>
                </a:lnTo>
                <a:lnTo>
                  <a:pt x="101" y="2"/>
                </a:lnTo>
                <a:lnTo>
                  <a:pt x="101" y="1"/>
                </a:lnTo>
                <a:lnTo>
                  <a:pt x="102" y="1"/>
                </a:lnTo>
                <a:lnTo>
                  <a:pt x="103" y="1"/>
                </a:lnTo>
                <a:lnTo>
                  <a:pt x="103" y="1"/>
                </a:lnTo>
                <a:lnTo>
                  <a:pt x="104" y="0"/>
                </a:lnTo>
                <a:lnTo>
                  <a:pt x="105" y="1"/>
                </a:lnTo>
                <a:lnTo>
                  <a:pt x="106" y="1"/>
                </a:lnTo>
                <a:lnTo>
                  <a:pt x="106" y="1"/>
                </a:lnTo>
                <a:lnTo>
                  <a:pt x="107" y="1"/>
                </a:lnTo>
                <a:lnTo>
                  <a:pt x="108" y="1"/>
                </a:lnTo>
                <a:lnTo>
                  <a:pt x="108" y="1"/>
                </a:lnTo>
                <a:lnTo>
                  <a:pt x="109" y="2"/>
                </a:lnTo>
                <a:lnTo>
                  <a:pt x="110" y="2"/>
                </a:lnTo>
                <a:lnTo>
                  <a:pt x="110" y="3"/>
                </a:lnTo>
                <a:lnTo>
                  <a:pt x="111" y="3"/>
                </a:lnTo>
                <a:lnTo>
                  <a:pt x="112" y="4"/>
                </a:lnTo>
                <a:lnTo>
                  <a:pt x="112" y="4"/>
                </a:lnTo>
                <a:lnTo>
                  <a:pt x="113" y="4"/>
                </a:lnTo>
                <a:lnTo>
                  <a:pt x="114" y="5"/>
                </a:lnTo>
                <a:lnTo>
                  <a:pt x="114" y="5"/>
                </a:lnTo>
                <a:lnTo>
                  <a:pt x="115" y="5"/>
                </a:lnTo>
                <a:lnTo>
                  <a:pt x="116" y="6"/>
                </a:lnTo>
                <a:lnTo>
                  <a:pt x="116" y="6"/>
                </a:lnTo>
                <a:lnTo>
                  <a:pt x="117" y="6"/>
                </a:lnTo>
                <a:lnTo>
                  <a:pt x="118" y="7"/>
                </a:lnTo>
                <a:lnTo>
                  <a:pt x="119" y="7"/>
                </a:lnTo>
                <a:lnTo>
                  <a:pt x="119" y="7"/>
                </a:lnTo>
                <a:lnTo>
                  <a:pt x="120" y="7"/>
                </a:lnTo>
                <a:lnTo>
                  <a:pt x="121" y="8"/>
                </a:lnTo>
                <a:lnTo>
                  <a:pt x="121" y="8"/>
                </a:lnTo>
                <a:lnTo>
                  <a:pt x="122" y="9"/>
                </a:lnTo>
                <a:lnTo>
                  <a:pt x="123" y="9"/>
                </a:lnTo>
                <a:lnTo>
                  <a:pt x="123" y="10"/>
                </a:lnTo>
                <a:lnTo>
                  <a:pt x="124" y="11"/>
                </a:lnTo>
                <a:lnTo>
                  <a:pt x="125" y="11"/>
                </a:lnTo>
                <a:lnTo>
                  <a:pt x="125" y="12"/>
                </a:lnTo>
                <a:lnTo>
                  <a:pt x="126" y="12"/>
                </a:lnTo>
                <a:lnTo>
                  <a:pt x="127" y="12"/>
                </a:lnTo>
                <a:lnTo>
                  <a:pt x="127" y="13"/>
                </a:lnTo>
                <a:lnTo>
                  <a:pt x="128" y="14"/>
                </a:lnTo>
                <a:lnTo>
                  <a:pt x="129" y="14"/>
                </a:lnTo>
                <a:lnTo>
                  <a:pt x="130" y="15"/>
                </a:lnTo>
                <a:lnTo>
                  <a:pt x="130" y="15"/>
                </a:lnTo>
                <a:lnTo>
                  <a:pt x="131" y="16"/>
                </a:lnTo>
                <a:lnTo>
                  <a:pt x="132" y="16"/>
                </a:lnTo>
                <a:lnTo>
                  <a:pt x="132" y="17"/>
                </a:lnTo>
                <a:lnTo>
                  <a:pt x="133" y="17"/>
                </a:lnTo>
                <a:lnTo>
                  <a:pt x="134" y="17"/>
                </a:lnTo>
                <a:lnTo>
                  <a:pt x="134" y="17"/>
                </a:lnTo>
                <a:lnTo>
                  <a:pt x="135" y="18"/>
                </a:lnTo>
                <a:lnTo>
                  <a:pt x="136" y="17"/>
                </a:lnTo>
                <a:lnTo>
                  <a:pt x="136" y="18"/>
                </a:lnTo>
                <a:lnTo>
                  <a:pt x="137" y="19"/>
                </a:lnTo>
                <a:lnTo>
                  <a:pt x="138" y="20"/>
                </a:lnTo>
                <a:lnTo>
                  <a:pt x="138" y="20"/>
                </a:lnTo>
                <a:lnTo>
                  <a:pt x="139" y="21"/>
                </a:lnTo>
                <a:lnTo>
                  <a:pt x="140" y="21"/>
                </a:lnTo>
                <a:lnTo>
                  <a:pt x="140" y="22"/>
                </a:lnTo>
                <a:lnTo>
                  <a:pt x="141" y="22"/>
                </a:lnTo>
                <a:lnTo>
                  <a:pt x="142" y="23"/>
                </a:lnTo>
                <a:lnTo>
                  <a:pt x="143" y="23"/>
                </a:lnTo>
                <a:lnTo>
                  <a:pt x="143" y="23"/>
                </a:lnTo>
                <a:lnTo>
                  <a:pt x="144" y="24"/>
                </a:lnTo>
                <a:lnTo>
                  <a:pt x="145" y="24"/>
                </a:lnTo>
                <a:lnTo>
                  <a:pt x="145" y="25"/>
                </a:lnTo>
                <a:lnTo>
                  <a:pt x="146" y="25"/>
                </a:lnTo>
                <a:lnTo>
                  <a:pt x="147" y="26"/>
                </a:lnTo>
                <a:lnTo>
                  <a:pt x="147" y="27"/>
                </a:lnTo>
                <a:lnTo>
                  <a:pt x="148" y="27"/>
                </a:lnTo>
                <a:lnTo>
                  <a:pt x="149" y="27"/>
                </a:lnTo>
                <a:lnTo>
                  <a:pt x="149" y="27"/>
                </a:lnTo>
                <a:lnTo>
                  <a:pt x="150" y="28"/>
                </a:lnTo>
                <a:lnTo>
                  <a:pt x="151" y="28"/>
                </a:lnTo>
                <a:lnTo>
                  <a:pt x="151" y="28"/>
                </a:lnTo>
                <a:lnTo>
                  <a:pt x="152" y="29"/>
                </a:lnTo>
                <a:lnTo>
                  <a:pt x="153" y="29"/>
                </a:lnTo>
                <a:lnTo>
                  <a:pt x="153" y="29"/>
                </a:lnTo>
                <a:lnTo>
                  <a:pt x="154" y="30"/>
                </a:lnTo>
                <a:lnTo>
                  <a:pt x="155" y="30"/>
                </a:lnTo>
                <a:lnTo>
                  <a:pt x="156" y="31"/>
                </a:lnTo>
                <a:lnTo>
                  <a:pt x="156" y="31"/>
                </a:lnTo>
                <a:lnTo>
                  <a:pt x="157" y="32"/>
                </a:lnTo>
                <a:lnTo>
                  <a:pt x="158" y="32"/>
                </a:lnTo>
                <a:lnTo>
                  <a:pt x="158" y="33"/>
                </a:lnTo>
                <a:lnTo>
                  <a:pt x="159" y="33"/>
                </a:lnTo>
                <a:lnTo>
                  <a:pt x="160" y="33"/>
                </a:lnTo>
                <a:lnTo>
                  <a:pt x="160" y="33"/>
                </a:lnTo>
                <a:lnTo>
                  <a:pt x="161" y="34"/>
                </a:lnTo>
                <a:lnTo>
                  <a:pt x="162" y="34"/>
                </a:lnTo>
                <a:lnTo>
                  <a:pt x="162" y="35"/>
                </a:lnTo>
                <a:lnTo>
                  <a:pt x="163" y="35"/>
                </a:lnTo>
                <a:lnTo>
                  <a:pt x="164" y="35"/>
                </a:lnTo>
                <a:lnTo>
                  <a:pt x="164" y="36"/>
                </a:lnTo>
                <a:lnTo>
                  <a:pt x="165" y="37"/>
                </a:lnTo>
                <a:lnTo>
                  <a:pt x="166" y="38"/>
                </a:lnTo>
                <a:lnTo>
                  <a:pt x="167" y="38"/>
                </a:lnTo>
                <a:lnTo>
                  <a:pt x="167" y="38"/>
                </a:lnTo>
                <a:lnTo>
                  <a:pt x="168" y="38"/>
                </a:lnTo>
                <a:lnTo>
                  <a:pt x="169" y="39"/>
                </a:lnTo>
                <a:lnTo>
                  <a:pt x="169" y="39"/>
                </a:lnTo>
                <a:lnTo>
                  <a:pt x="170" y="39"/>
                </a:lnTo>
                <a:lnTo>
                  <a:pt x="171" y="39"/>
                </a:lnTo>
                <a:lnTo>
                  <a:pt x="171" y="39"/>
                </a:lnTo>
                <a:lnTo>
                  <a:pt x="172" y="39"/>
                </a:lnTo>
                <a:lnTo>
                  <a:pt x="173" y="39"/>
                </a:lnTo>
                <a:lnTo>
                  <a:pt x="173" y="39"/>
                </a:lnTo>
                <a:lnTo>
                  <a:pt x="174" y="39"/>
                </a:lnTo>
                <a:lnTo>
                  <a:pt x="175" y="39"/>
                </a:lnTo>
                <a:lnTo>
                  <a:pt x="175" y="39"/>
                </a:lnTo>
                <a:lnTo>
                  <a:pt x="176" y="40"/>
                </a:lnTo>
                <a:lnTo>
                  <a:pt x="177" y="40"/>
                </a:lnTo>
                <a:lnTo>
                  <a:pt x="177" y="41"/>
                </a:lnTo>
                <a:lnTo>
                  <a:pt x="178" y="41"/>
                </a:lnTo>
                <a:lnTo>
                  <a:pt x="179" y="41"/>
                </a:lnTo>
                <a:lnTo>
                  <a:pt x="180" y="41"/>
                </a:lnTo>
                <a:lnTo>
                  <a:pt x="180" y="41"/>
                </a:lnTo>
                <a:lnTo>
                  <a:pt x="181" y="41"/>
                </a:lnTo>
                <a:lnTo>
                  <a:pt x="182" y="41"/>
                </a:lnTo>
                <a:lnTo>
                  <a:pt x="182" y="41"/>
                </a:lnTo>
                <a:lnTo>
                  <a:pt x="183" y="41"/>
                </a:lnTo>
                <a:lnTo>
                  <a:pt x="184" y="41"/>
                </a:lnTo>
                <a:lnTo>
                  <a:pt x="184" y="41"/>
                </a:lnTo>
                <a:lnTo>
                  <a:pt x="185" y="41"/>
                </a:lnTo>
                <a:lnTo>
                  <a:pt x="186" y="41"/>
                </a:lnTo>
                <a:lnTo>
                  <a:pt x="186" y="41"/>
                </a:lnTo>
                <a:lnTo>
                  <a:pt x="187" y="41"/>
                </a:lnTo>
                <a:lnTo>
                  <a:pt x="188" y="42"/>
                </a:lnTo>
                <a:lnTo>
                  <a:pt x="188" y="42"/>
                </a:lnTo>
                <a:lnTo>
                  <a:pt x="189" y="43"/>
                </a:lnTo>
                <a:lnTo>
                  <a:pt x="190" y="43"/>
                </a:lnTo>
                <a:lnTo>
                  <a:pt x="190" y="43"/>
                </a:lnTo>
                <a:lnTo>
                  <a:pt x="191" y="43"/>
                </a:lnTo>
                <a:lnTo>
                  <a:pt x="192" y="43"/>
                </a:lnTo>
                <a:lnTo>
                  <a:pt x="193" y="43"/>
                </a:lnTo>
                <a:lnTo>
                  <a:pt x="193" y="43"/>
                </a:lnTo>
                <a:lnTo>
                  <a:pt x="194" y="43"/>
                </a:lnTo>
                <a:lnTo>
                  <a:pt x="195" y="43"/>
                </a:lnTo>
                <a:lnTo>
                  <a:pt x="195" y="43"/>
                </a:lnTo>
                <a:lnTo>
                  <a:pt x="196" y="43"/>
                </a:lnTo>
                <a:lnTo>
                  <a:pt x="197" y="43"/>
                </a:lnTo>
                <a:lnTo>
                  <a:pt x="197" y="43"/>
                </a:lnTo>
                <a:lnTo>
                  <a:pt x="198" y="43"/>
                </a:lnTo>
                <a:lnTo>
                  <a:pt x="199" y="43"/>
                </a:lnTo>
                <a:lnTo>
                  <a:pt x="199" y="43"/>
                </a:lnTo>
                <a:lnTo>
                  <a:pt x="200" y="43"/>
                </a:lnTo>
                <a:lnTo>
                  <a:pt x="201" y="43"/>
                </a:lnTo>
                <a:lnTo>
                  <a:pt x="201" y="43"/>
                </a:lnTo>
                <a:lnTo>
                  <a:pt x="202" y="43"/>
                </a:lnTo>
                <a:lnTo>
                  <a:pt x="203" y="43"/>
                </a:lnTo>
                <a:lnTo>
                  <a:pt x="204" y="44"/>
                </a:lnTo>
                <a:lnTo>
                  <a:pt x="204" y="44"/>
                </a:lnTo>
                <a:lnTo>
                  <a:pt x="205" y="44"/>
                </a:lnTo>
                <a:lnTo>
                  <a:pt x="206" y="44"/>
                </a:lnTo>
                <a:lnTo>
                  <a:pt x="206" y="44"/>
                </a:lnTo>
                <a:lnTo>
                  <a:pt x="207" y="43"/>
                </a:lnTo>
                <a:lnTo>
                  <a:pt x="208" y="43"/>
                </a:lnTo>
                <a:lnTo>
                  <a:pt x="208" y="43"/>
                </a:lnTo>
                <a:lnTo>
                  <a:pt x="209" y="44"/>
                </a:lnTo>
                <a:lnTo>
                  <a:pt x="210" y="44"/>
                </a:lnTo>
                <a:lnTo>
                  <a:pt x="210" y="43"/>
                </a:lnTo>
                <a:lnTo>
                  <a:pt x="211" y="43"/>
                </a:lnTo>
                <a:lnTo>
                  <a:pt x="212" y="43"/>
                </a:lnTo>
                <a:lnTo>
                  <a:pt x="212" y="43"/>
                </a:lnTo>
                <a:lnTo>
                  <a:pt x="213" y="43"/>
                </a:lnTo>
                <a:lnTo>
                  <a:pt x="214" y="43"/>
                </a:lnTo>
                <a:lnTo>
                  <a:pt x="214" y="43"/>
                </a:lnTo>
                <a:lnTo>
                  <a:pt x="215" y="43"/>
                </a:lnTo>
                <a:lnTo>
                  <a:pt x="216" y="43"/>
                </a:lnTo>
                <a:lnTo>
                  <a:pt x="217" y="43"/>
                </a:lnTo>
                <a:lnTo>
                  <a:pt x="217" y="44"/>
                </a:lnTo>
                <a:lnTo>
                  <a:pt x="218" y="43"/>
                </a:lnTo>
                <a:lnTo>
                  <a:pt x="219" y="43"/>
                </a:lnTo>
                <a:lnTo>
                  <a:pt x="219" y="43"/>
                </a:lnTo>
                <a:lnTo>
                  <a:pt x="220" y="43"/>
                </a:lnTo>
                <a:lnTo>
                  <a:pt x="221" y="43"/>
                </a:lnTo>
                <a:lnTo>
                  <a:pt x="221" y="44"/>
                </a:lnTo>
                <a:lnTo>
                  <a:pt x="222" y="43"/>
                </a:lnTo>
                <a:lnTo>
                  <a:pt x="223" y="44"/>
                </a:lnTo>
                <a:lnTo>
                  <a:pt x="223" y="43"/>
                </a:lnTo>
                <a:lnTo>
                  <a:pt x="224" y="43"/>
                </a:lnTo>
                <a:lnTo>
                  <a:pt x="225" y="43"/>
                </a:lnTo>
                <a:lnTo>
                  <a:pt x="225" y="43"/>
                </a:lnTo>
                <a:lnTo>
                  <a:pt x="226" y="43"/>
                </a:lnTo>
                <a:lnTo>
                  <a:pt x="227" y="43"/>
                </a:lnTo>
                <a:lnTo>
                  <a:pt x="227" y="43"/>
                </a:lnTo>
                <a:lnTo>
                  <a:pt x="228" y="43"/>
                </a:lnTo>
                <a:lnTo>
                  <a:pt x="229" y="43"/>
                </a:lnTo>
                <a:lnTo>
                  <a:pt x="230" y="43"/>
                </a:lnTo>
                <a:lnTo>
                  <a:pt x="230" y="43"/>
                </a:lnTo>
                <a:lnTo>
                  <a:pt x="231" y="43"/>
                </a:lnTo>
                <a:lnTo>
                  <a:pt x="232" y="43"/>
                </a:lnTo>
                <a:lnTo>
                  <a:pt x="232" y="43"/>
                </a:lnTo>
                <a:lnTo>
                  <a:pt x="233" y="43"/>
                </a:lnTo>
                <a:lnTo>
                  <a:pt x="234" y="43"/>
                </a:lnTo>
                <a:lnTo>
                  <a:pt x="234" y="43"/>
                </a:lnTo>
                <a:lnTo>
                  <a:pt x="235" y="43"/>
                </a:lnTo>
                <a:lnTo>
                  <a:pt x="236" y="43"/>
                </a:lnTo>
                <a:lnTo>
                  <a:pt x="236" y="43"/>
                </a:lnTo>
                <a:lnTo>
                  <a:pt x="237" y="43"/>
                </a:lnTo>
                <a:lnTo>
                  <a:pt x="238" y="43"/>
                </a:lnTo>
                <a:lnTo>
                  <a:pt x="238" y="43"/>
                </a:lnTo>
                <a:lnTo>
                  <a:pt x="239" y="43"/>
                </a:lnTo>
                <a:lnTo>
                  <a:pt x="240" y="43"/>
                </a:lnTo>
                <a:lnTo>
                  <a:pt x="241" y="43"/>
                </a:lnTo>
                <a:lnTo>
                  <a:pt x="241" y="43"/>
                </a:lnTo>
                <a:lnTo>
                  <a:pt x="242" y="43"/>
                </a:lnTo>
                <a:lnTo>
                  <a:pt x="243" y="43"/>
                </a:lnTo>
                <a:lnTo>
                  <a:pt x="243" y="43"/>
                </a:lnTo>
                <a:lnTo>
                  <a:pt x="244" y="43"/>
                </a:lnTo>
                <a:lnTo>
                  <a:pt x="245" y="43"/>
                </a:lnTo>
                <a:lnTo>
                  <a:pt x="245" y="43"/>
                </a:lnTo>
                <a:lnTo>
                  <a:pt x="246" y="43"/>
                </a:lnTo>
                <a:lnTo>
                  <a:pt x="247" y="43"/>
                </a:lnTo>
                <a:lnTo>
                  <a:pt x="247" y="43"/>
                </a:lnTo>
                <a:lnTo>
                  <a:pt x="248" y="43"/>
                </a:lnTo>
                <a:lnTo>
                  <a:pt x="249" y="43"/>
                </a:lnTo>
                <a:lnTo>
                  <a:pt x="249" y="43"/>
                </a:lnTo>
                <a:lnTo>
                  <a:pt x="250" y="43"/>
                </a:lnTo>
                <a:lnTo>
                  <a:pt x="251" y="43"/>
                </a:lnTo>
                <a:lnTo>
                  <a:pt x="251" y="43"/>
                </a:lnTo>
                <a:lnTo>
                  <a:pt x="252" y="43"/>
                </a:lnTo>
                <a:lnTo>
                  <a:pt x="253" y="43"/>
                </a:lnTo>
                <a:lnTo>
                  <a:pt x="254" y="43"/>
                </a:lnTo>
                <a:lnTo>
                  <a:pt x="254" y="43"/>
                </a:lnTo>
                <a:lnTo>
                  <a:pt x="255" y="43"/>
                </a:lnTo>
                <a:lnTo>
                  <a:pt x="256" y="43"/>
                </a:lnTo>
                <a:lnTo>
                  <a:pt x="256" y="43"/>
                </a:lnTo>
                <a:lnTo>
                  <a:pt x="257" y="43"/>
                </a:lnTo>
                <a:lnTo>
                  <a:pt x="258" y="43"/>
                </a:lnTo>
                <a:lnTo>
                  <a:pt x="258" y="43"/>
                </a:lnTo>
                <a:lnTo>
                  <a:pt x="259" y="43"/>
                </a:lnTo>
                <a:lnTo>
                  <a:pt x="260" y="43"/>
                </a:lnTo>
                <a:lnTo>
                  <a:pt x="260" y="43"/>
                </a:lnTo>
                <a:lnTo>
                  <a:pt x="261" y="44"/>
                </a:lnTo>
                <a:lnTo>
                  <a:pt x="262" y="44"/>
                </a:lnTo>
                <a:lnTo>
                  <a:pt x="262" y="44"/>
                </a:lnTo>
                <a:lnTo>
                  <a:pt x="263" y="44"/>
                </a:lnTo>
                <a:lnTo>
                  <a:pt x="264" y="44"/>
                </a:lnTo>
                <a:lnTo>
                  <a:pt x="264" y="44"/>
                </a:lnTo>
                <a:lnTo>
                  <a:pt x="265" y="44"/>
                </a:lnTo>
                <a:lnTo>
                  <a:pt x="266" y="44"/>
                </a:lnTo>
                <a:lnTo>
                  <a:pt x="267" y="44"/>
                </a:lnTo>
                <a:lnTo>
                  <a:pt x="267" y="44"/>
                </a:lnTo>
                <a:lnTo>
                  <a:pt x="268" y="44"/>
                </a:lnTo>
                <a:lnTo>
                  <a:pt x="269" y="44"/>
                </a:lnTo>
                <a:lnTo>
                  <a:pt x="269" y="44"/>
                </a:lnTo>
                <a:lnTo>
                  <a:pt x="270" y="44"/>
                </a:lnTo>
                <a:lnTo>
                  <a:pt x="271" y="44"/>
                </a:lnTo>
                <a:lnTo>
                  <a:pt x="271" y="44"/>
                </a:lnTo>
                <a:lnTo>
                  <a:pt x="272" y="44"/>
                </a:lnTo>
                <a:lnTo>
                  <a:pt x="273" y="44"/>
                </a:lnTo>
                <a:lnTo>
                  <a:pt x="273" y="44"/>
                </a:lnTo>
                <a:lnTo>
                  <a:pt x="274" y="44"/>
                </a:lnTo>
                <a:lnTo>
                  <a:pt x="275" y="44"/>
                </a:lnTo>
                <a:lnTo>
                  <a:pt x="275" y="44"/>
                </a:lnTo>
                <a:lnTo>
                  <a:pt x="276" y="44"/>
                </a:lnTo>
                <a:lnTo>
                  <a:pt x="277" y="44"/>
                </a:lnTo>
                <a:lnTo>
                  <a:pt x="278" y="44"/>
                </a:lnTo>
                <a:lnTo>
                  <a:pt x="278" y="44"/>
                </a:lnTo>
                <a:lnTo>
                  <a:pt x="279" y="44"/>
                </a:lnTo>
                <a:lnTo>
                  <a:pt x="280" y="44"/>
                </a:lnTo>
                <a:lnTo>
                  <a:pt x="280" y="44"/>
                </a:lnTo>
                <a:lnTo>
                  <a:pt x="281" y="44"/>
                </a:lnTo>
                <a:lnTo>
                  <a:pt x="282" y="44"/>
                </a:lnTo>
                <a:lnTo>
                  <a:pt x="282" y="44"/>
                </a:lnTo>
                <a:lnTo>
                  <a:pt x="283" y="44"/>
                </a:lnTo>
                <a:lnTo>
                  <a:pt x="284" y="44"/>
                </a:lnTo>
                <a:lnTo>
                  <a:pt x="284" y="44"/>
                </a:lnTo>
                <a:lnTo>
                  <a:pt x="285" y="44"/>
                </a:lnTo>
                <a:lnTo>
                  <a:pt x="286" y="44"/>
                </a:lnTo>
                <a:lnTo>
                  <a:pt x="286" y="44"/>
                </a:lnTo>
                <a:lnTo>
                  <a:pt x="287" y="44"/>
                </a:lnTo>
                <a:lnTo>
                  <a:pt x="288" y="44"/>
                </a:lnTo>
                <a:lnTo>
                  <a:pt x="288" y="44"/>
                </a:lnTo>
                <a:lnTo>
                  <a:pt x="289" y="44"/>
                </a:lnTo>
                <a:lnTo>
                  <a:pt x="290" y="44"/>
                </a:lnTo>
                <a:lnTo>
                  <a:pt x="291" y="44"/>
                </a:lnTo>
                <a:lnTo>
                  <a:pt x="291" y="44"/>
                </a:lnTo>
                <a:lnTo>
                  <a:pt x="292" y="44"/>
                </a:lnTo>
                <a:lnTo>
                  <a:pt x="293" y="44"/>
                </a:lnTo>
                <a:lnTo>
                  <a:pt x="293" y="44"/>
                </a:lnTo>
                <a:lnTo>
                  <a:pt x="294" y="44"/>
                </a:lnTo>
                <a:lnTo>
                  <a:pt x="295" y="44"/>
                </a:lnTo>
                <a:lnTo>
                  <a:pt x="295" y="44"/>
                </a:lnTo>
                <a:lnTo>
                  <a:pt x="296" y="44"/>
                </a:lnTo>
                <a:lnTo>
                  <a:pt x="297" y="44"/>
                </a:lnTo>
                <a:lnTo>
                  <a:pt x="297" y="44"/>
                </a:lnTo>
                <a:lnTo>
                  <a:pt x="298" y="44"/>
                </a:lnTo>
                <a:lnTo>
                  <a:pt x="299" y="44"/>
                </a:lnTo>
                <a:lnTo>
                  <a:pt x="299" y="44"/>
                </a:lnTo>
                <a:lnTo>
                  <a:pt x="300" y="44"/>
                </a:lnTo>
                <a:lnTo>
                  <a:pt x="301" y="44"/>
                </a:lnTo>
                <a:lnTo>
                  <a:pt x="301" y="44"/>
                </a:lnTo>
                <a:lnTo>
                  <a:pt x="302" y="44"/>
                </a:lnTo>
                <a:lnTo>
                  <a:pt x="303" y="44"/>
                </a:lnTo>
                <a:lnTo>
                  <a:pt x="304" y="44"/>
                </a:lnTo>
                <a:lnTo>
                  <a:pt x="304" y="44"/>
                </a:lnTo>
                <a:lnTo>
                  <a:pt x="305" y="44"/>
                </a:lnTo>
                <a:lnTo>
                  <a:pt x="306" y="44"/>
                </a:lnTo>
                <a:lnTo>
                  <a:pt x="306" y="44"/>
                </a:lnTo>
                <a:lnTo>
                  <a:pt x="307" y="44"/>
                </a:lnTo>
                <a:lnTo>
                  <a:pt x="308" y="44"/>
                </a:lnTo>
                <a:lnTo>
                  <a:pt x="308" y="44"/>
                </a:lnTo>
                <a:lnTo>
                  <a:pt x="309" y="44"/>
                </a:lnTo>
                <a:lnTo>
                  <a:pt x="310" y="44"/>
                </a:lnTo>
                <a:lnTo>
                  <a:pt x="310" y="44"/>
                </a:lnTo>
                <a:lnTo>
                  <a:pt x="311" y="44"/>
                </a:lnTo>
                <a:lnTo>
                  <a:pt x="312" y="44"/>
                </a:lnTo>
                <a:lnTo>
                  <a:pt x="312" y="44"/>
                </a:lnTo>
                <a:lnTo>
                  <a:pt x="313" y="44"/>
                </a:lnTo>
                <a:lnTo>
                  <a:pt x="314" y="44"/>
                </a:lnTo>
                <a:lnTo>
                  <a:pt x="315" y="44"/>
                </a:lnTo>
                <a:lnTo>
                  <a:pt x="315" y="44"/>
                </a:lnTo>
                <a:lnTo>
                  <a:pt x="316" y="44"/>
                </a:lnTo>
                <a:lnTo>
                  <a:pt x="317" y="44"/>
                </a:lnTo>
                <a:lnTo>
                  <a:pt x="317" y="44"/>
                </a:lnTo>
                <a:lnTo>
                  <a:pt x="318" y="44"/>
                </a:lnTo>
                <a:lnTo>
                  <a:pt x="319" y="44"/>
                </a:lnTo>
                <a:lnTo>
                  <a:pt x="319" y="44"/>
                </a:lnTo>
                <a:lnTo>
                  <a:pt x="320" y="44"/>
                </a:lnTo>
                <a:lnTo>
                  <a:pt x="321" y="44"/>
                </a:lnTo>
                <a:lnTo>
                  <a:pt x="321" y="44"/>
                </a:lnTo>
                <a:lnTo>
                  <a:pt x="322" y="44"/>
                </a:lnTo>
                <a:lnTo>
                  <a:pt x="323" y="44"/>
                </a:lnTo>
                <a:lnTo>
                  <a:pt x="323" y="44"/>
                </a:lnTo>
                <a:lnTo>
                  <a:pt x="324" y="44"/>
                </a:lnTo>
                <a:lnTo>
                  <a:pt x="325" y="44"/>
                </a:lnTo>
                <a:lnTo>
                  <a:pt x="325" y="44"/>
                </a:lnTo>
                <a:lnTo>
                  <a:pt x="326" y="44"/>
                </a:lnTo>
                <a:lnTo>
                  <a:pt x="327" y="44"/>
                </a:lnTo>
                <a:lnTo>
                  <a:pt x="328" y="44"/>
                </a:lnTo>
                <a:lnTo>
                  <a:pt x="328" y="44"/>
                </a:lnTo>
                <a:lnTo>
                  <a:pt x="329" y="44"/>
                </a:lnTo>
                <a:lnTo>
                  <a:pt x="330" y="44"/>
                </a:lnTo>
                <a:lnTo>
                  <a:pt x="330" y="44"/>
                </a:lnTo>
                <a:lnTo>
                  <a:pt x="331" y="44"/>
                </a:lnTo>
                <a:lnTo>
                  <a:pt x="332" y="44"/>
                </a:lnTo>
                <a:lnTo>
                  <a:pt x="332" y="44"/>
                </a:lnTo>
                <a:lnTo>
                  <a:pt x="333" y="44"/>
                </a:lnTo>
                <a:lnTo>
                  <a:pt x="334" y="43"/>
                </a:lnTo>
                <a:lnTo>
                  <a:pt x="334" y="43"/>
                </a:lnTo>
                <a:lnTo>
                  <a:pt x="335" y="43"/>
                </a:lnTo>
                <a:lnTo>
                  <a:pt x="336" y="44"/>
                </a:lnTo>
                <a:lnTo>
                  <a:pt x="336" y="43"/>
                </a:lnTo>
                <a:lnTo>
                  <a:pt x="337" y="43"/>
                </a:lnTo>
                <a:lnTo>
                  <a:pt x="338" y="43"/>
                </a:lnTo>
                <a:lnTo>
                  <a:pt x="338" y="43"/>
                </a:lnTo>
                <a:lnTo>
                  <a:pt x="339" y="43"/>
                </a:lnTo>
                <a:lnTo>
                  <a:pt x="340" y="43"/>
                </a:lnTo>
                <a:lnTo>
                  <a:pt x="341" y="43"/>
                </a:lnTo>
                <a:lnTo>
                  <a:pt x="341" y="43"/>
                </a:lnTo>
                <a:lnTo>
                  <a:pt x="342" y="43"/>
                </a:lnTo>
                <a:lnTo>
                  <a:pt x="343" y="43"/>
                </a:lnTo>
                <a:lnTo>
                  <a:pt x="343" y="43"/>
                </a:lnTo>
                <a:lnTo>
                  <a:pt x="344" y="44"/>
                </a:lnTo>
                <a:lnTo>
                  <a:pt x="345" y="44"/>
                </a:lnTo>
                <a:lnTo>
                  <a:pt x="345" y="44"/>
                </a:lnTo>
                <a:lnTo>
                  <a:pt x="346" y="44"/>
                </a:lnTo>
                <a:lnTo>
                  <a:pt x="347" y="44"/>
                </a:lnTo>
                <a:lnTo>
                  <a:pt x="347" y="44"/>
                </a:lnTo>
                <a:lnTo>
                  <a:pt x="348" y="44"/>
                </a:lnTo>
                <a:lnTo>
                  <a:pt x="349" y="44"/>
                </a:lnTo>
                <a:lnTo>
                  <a:pt x="349" y="44"/>
                </a:lnTo>
                <a:lnTo>
                  <a:pt x="350" y="44"/>
                </a:lnTo>
                <a:lnTo>
                  <a:pt x="351" y="44"/>
                </a:lnTo>
                <a:lnTo>
                  <a:pt x="352" y="44"/>
                </a:lnTo>
                <a:lnTo>
                  <a:pt x="352" y="44"/>
                </a:lnTo>
                <a:lnTo>
                  <a:pt x="353" y="44"/>
                </a:lnTo>
                <a:lnTo>
                  <a:pt x="354" y="44"/>
                </a:lnTo>
                <a:lnTo>
                  <a:pt x="354" y="44"/>
                </a:lnTo>
                <a:lnTo>
                  <a:pt x="355" y="44"/>
                </a:lnTo>
                <a:lnTo>
                  <a:pt x="356" y="44"/>
                </a:lnTo>
                <a:lnTo>
                  <a:pt x="356" y="44"/>
                </a:lnTo>
                <a:lnTo>
                  <a:pt x="357" y="44"/>
                </a:lnTo>
                <a:lnTo>
                  <a:pt x="358" y="44"/>
                </a:lnTo>
                <a:lnTo>
                  <a:pt x="358" y="44"/>
                </a:lnTo>
                <a:lnTo>
                  <a:pt x="359" y="44"/>
                </a:lnTo>
                <a:lnTo>
                  <a:pt x="360" y="44"/>
                </a:lnTo>
                <a:lnTo>
                  <a:pt x="360" y="44"/>
                </a:lnTo>
                <a:lnTo>
                  <a:pt x="361" y="44"/>
                </a:lnTo>
                <a:lnTo>
                  <a:pt x="362" y="44"/>
                </a:lnTo>
                <a:lnTo>
                  <a:pt x="362" y="44"/>
                </a:lnTo>
                <a:lnTo>
                  <a:pt x="363" y="44"/>
                </a:lnTo>
                <a:lnTo>
                  <a:pt x="364" y="44"/>
                </a:lnTo>
                <a:lnTo>
                  <a:pt x="365" y="44"/>
                </a:lnTo>
                <a:lnTo>
                  <a:pt x="365" y="44"/>
                </a:lnTo>
                <a:lnTo>
                  <a:pt x="366" y="44"/>
                </a:lnTo>
                <a:lnTo>
                  <a:pt x="367" y="44"/>
                </a:lnTo>
                <a:lnTo>
                  <a:pt x="367" y="44"/>
                </a:lnTo>
                <a:lnTo>
                  <a:pt x="368" y="44"/>
                </a:lnTo>
                <a:lnTo>
                  <a:pt x="369" y="44"/>
                </a:lnTo>
                <a:lnTo>
                  <a:pt x="369" y="44"/>
                </a:lnTo>
                <a:lnTo>
                  <a:pt x="370" y="44"/>
                </a:lnTo>
                <a:lnTo>
                  <a:pt x="371" y="44"/>
                </a:lnTo>
                <a:lnTo>
                  <a:pt x="371" y="44"/>
                </a:lnTo>
                <a:lnTo>
                  <a:pt x="372" y="44"/>
                </a:lnTo>
                <a:lnTo>
                  <a:pt x="373" y="44"/>
                </a:lnTo>
                <a:lnTo>
                  <a:pt x="373" y="44"/>
                </a:lnTo>
                <a:lnTo>
                  <a:pt x="374" y="44"/>
                </a:lnTo>
                <a:lnTo>
                  <a:pt x="375" y="44"/>
                </a:lnTo>
                <a:lnTo>
                  <a:pt x="375" y="44"/>
                </a:lnTo>
                <a:lnTo>
                  <a:pt x="376" y="44"/>
                </a:lnTo>
                <a:lnTo>
                  <a:pt x="377" y="44"/>
                </a:lnTo>
                <a:lnTo>
                  <a:pt x="378" y="44"/>
                </a:lnTo>
                <a:lnTo>
                  <a:pt x="378" y="44"/>
                </a:lnTo>
                <a:lnTo>
                  <a:pt x="379" y="44"/>
                </a:lnTo>
                <a:lnTo>
                  <a:pt x="380" y="44"/>
                </a:lnTo>
                <a:lnTo>
                  <a:pt x="380" y="44"/>
                </a:lnTo>
                <a:lnTo>
                  <a:pt x="381" y="44"/>
                </a:lnTo>
                <a:lnTo>
                  <a:pt x="382" y="44"/>
                </a:lnTo>
                <a:lnTo>
                  <a:pt x="382" y="44"/>
                </a:lnTo>
                <a:lnTo>
                  <a:pt x="383" y="44"/>
                </a:lnTo>
                <a:lnTo>
                  <a:pt x="384" y="44"/>
                </a:lnTo>
                <a:lnTo>
                  <a:pt x="384" y="44"/>
                </a:lnTo>
                <a:lnTo>
                  <a:pt x="385" y="44"/>
                </a:lnTo>
                <a:lnTo>
                  <a:pt x="386" y="44"/>
                </a:lnTo>
                <a:lnTo>
                  <a:pt x="386" y="44"/>
                </a:lnTo>
                <a:lnTo>
                  <a:pt x="387" y="44"/>
                </a:lnTo>
                <a:lnTo>
                  <a:pt x="388" y="44"/>
                </a:lnTo>
                <a:lnTo>
                  <a:pt x="389" y="44"/>
                </a:lnTo>
                <a:lnTo>
                  <a:pt x="389" y="44"/>
                </a:lnTo>
                <a:lnTo>
                  <a:pt x="390" y="44"/>
                </a:lnTo>
                <a:lnTo>
                  <a:pt x="391" y="44"/>
                </a:lnTo>
                <a:lnTo>
                  <a:pt x="391" y="44"/>
                </a:lnTo>
                <a:lnTo>
                  <a:pt x="392" y="44"/>
                </a:lnTo>
                <a:lnTo>
                  <a:pt x="393" y="44"/>
                </a:lnTo>
                <a:lnTo>
                  <a:pt x="393" y="44"/>
                </a:lnTo>
                <a:lnTo>
                  <a:pt x="394" y="44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56" name="Rectangle 212">
            <a:extLst>
              <a:ext uri="{FF2B5EF4-FFF2-40B4-BE49-F238E27FC236}">
                <a16:creationId xmlns:a16="http://schemas.microsoft.com/office/drawing/2014/main" id="{F4DA7A5A-2025-49E3-9AF5-A010E85B8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825" y="2328684"/>
            <a:ext cx="320675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Freeform 25">
            <a:extLst>
              <a:ext uri="{FF2B5EF4-FFF2-40B4-BE49-F238E27FC236}">
                <a16:creationId xmlns:a16="http://schemas.microsoft.com/office/drawing/2014/main" id="{8B21B66F-C36B-439B-ADD6-37B9C554ECC0}"/>
              </a:ext>
            </a:extLst>
          </p:cNvPr>
          <p:cNvSpPr>
            <a:spLocks/>
          </p:cNvSpPr>
          <p:nvPr/>
        </p:nvSpPr>
        <p:spPr bwMode="auto">
          <a:xfrm>
            <a:off x="3919624" y="3929242"/>
            <a:ext cx="4884737" cy="492125"/>
          </a:xfrm>
          <a:custGeom>
            <a:avLst/>
            <a:gdLst>
              <a:gd name="T0" fmla="*/ 6 w 394"/>
              <a:gd name="T1" fmla="*/ 33 h 33"/>
              <a:gd name="T2" fmla="*/ 13 w 394"/>
              <a:gd name="T3" fmla="*/ 33 h 33"/>
              <a:gd name="T4" fmla="*/ 20 w 394"/>
              <a:gd name="T5" fmla="*/ 33 h 33"/>
              <a:gd name="T6" fmla="*/ 27 w 394"/>
              <a:gd name="T7" fmla="*/ 33 h 33"/>
              <a:gd name="T8" fmla="*/ 34 w 394"/>
              <a:gd name="T9" fmla="*/ 33 h 33"/>
              <a:gd name="T10" fmla="*/ 40 w 394"/>
              <a:gd name="T11" fmla="*/ 33 h 33"/>
              <a:gd name="T12" fmla="*/ 47 w 394"/>
              <a:gd name="T13" fmla="*/ 33 h 33"/>
              <a:gd name="T14" fmla="*/ 54 w 394"/>
              <a:gd name="T15" fmla="*/ 31 h 33"/>
              <a:gd name="T16" fmla="*/ 61 w 394"/>
              <a:gd name="T17" fmla="*/ 26 h 33"/>
              <a:gd name="T18" fmla="*/ 68 w 394"/>
              <a:gd name="T19" fmla="*/ 19 h 33"/>
              <a:gd name="T20" fmla="*/ 75 w 394"/>
              <a:gd name="T21" fmla="*/ 14 h 33"/>
              <a:gd name="T22" fmla="*/ 82 w 394"/>
              <a:gd name="T23" fmla="*/ 11 h 33"/>
              <a:gd name="T24" fmla="*/ 88 w 394"/>
              <a:gd name="T25" fmla="*/ 6 h 33"/>
              <a:gd name="T26" fmla="*/ 95 w 394"/>
              <a:gd name="T27" fmla="*/ 3 h 33"/>
              <a:gd name="T28" fmla="*/ 102 w 394"/>
              <a:gd name="T29" fmla="*/ 1 h 33"/>
              <a:gd name="T30" fmla="*/ 109 w 394"/>
              <a:gd name="T31" fmla="*/ 1 h 33"/>
              <a:gd name="T32" fmla="*/ 116 w 394"/>
              <a:gd name="T33" fmla="*/ 0 h 33"/>
              <a:gd name="T34" fmla="*/ 123 w 394"/>
              <a:gd name="T35" fmla="*/ 0 h 33"/>
              <a:gd name="T36" fmla="*/ 130 w 394"/>
              <a:gd name="T37" fmla="*/ 1 h 33"/>
              <a:gd name="T38" fmla="*/ 136 w 394"/>
              <a:gd name="T39" fmla="*/ 4 h 33"/>
              <a:gd name="T40" fmla="*/ 143 w 394"/>
              <a:gd name="T41" fmla="*/ 6 h 33"/>
              <a:gd name="T42" fmla="*/ 150 w 394"/>
              <a:gd name="T43" fmla="*/ 7 h 33"/>
              <a:gd name="T44" fmla="*/ 157 w 394"/>
              <a:gd name="T45" fmla="*/ 11 h 33"/>
              <a:gd name="T46" fmla="*/ 164 w 394"/>
              <a:gd name="T47" fmla="*/ 12 h 33"/>
              <a:gd name="T48" fmla="*/ 171 w 394"/>
              <a:gd name="T49" fmla="*/ 14 h 33"/>
              <a:gd name="T50" fmla="*/ 177 w 394"/>
              <a:gd name="T51" fmla="*/ 17 h 33"/>
              <a:gd name="T52" fmla="*/ 184 w 394"/>
              <a:gd name="T53" fmla="*/ 18 h 33"/>
              <a:gd name="T54" fmla="*/ 191 w 394"/>
              <a:gd name="T55" fmla="*/ 20 h 33"/>
              <a:gd name="T56" fmla="*/ 198 w 394"/>
              <a:gd name="T57" fmla="*/ 21 h 33"/>
              <a:gd name="T58" fmla="*/ 205 w 394"/>
              <a:gd name="T59" fmla="*/ 22 h 33"/>
              <a:gd name="T60" fmla="*/ 212 w 394"/>
              <a:gd name="T61" fmla="*/ 22 h 33"/>
              <a:gd name="T62" fmla="*/ 219 w 394"/>
              <a:gd name="T63" fmla="*/ 23 h 33"/>
              <a:gd name="T64" fmla="*/ 225 w 394"/>
              <a:gd name="T65" fmla="*/ 24 h 33"/>
              <a:gd name="T66" fmla="*/ 232 w 394"/>
              <a:gd name="T67" fmla="*/ 24 h 33"/>
              <a:gd name="T68" fmla="*/ 239 w 394"/>
              <a:gd name="T69" fmla="*/ 24 h 33"/>
              <a:gd name="T70" fmla="*/ 246 w 394"/>
              <a:gd name="T71" fmla="*/ 24 h 33"/>
              <a:gd name="T72" fmla="*/ 253 w 394"/>
              <a:gd name="T73" fmla="*/ 24 h 33"/>
              <a:gd name="T74" fmla="*/ 260 w 394"/>
              <a:gd name="T75" fmla="*/ 25 h 33"/>
              <a:gd name="T76" fmla="*/ 267 w 394"/>
              <a:gd name="T77" fmla="*/ 25 h 33"/>
              <a:gd name="T78" fmla="*/ 273 w 394"/>
              <a:gd name="T79" fmla="*/ 25 h 33"/>
              <a:gd name="T80" fmla="*/ 280 w 394"/>
              <a:gd name="T81" fmla="*/ 25 h 33"/>
              <a:gd name="T82" fmla="*/ 287 w 394"/>
              <a:gd name="T83" fmla="*/ 25 h 33"/>
              <a:gd name="T84" fmla="*/ 294 w 394"/>
              <a:gd name="T85" fmla="*/ 25 h 33"/>
              <a:gd name="T86" fmla="*/ 301 w 394"/>
              <a:gd name="T87" fmla="*/ 26 h 33"/>
              <a:gd name="T88" fmla="*/ 308 w 394"/>
              <a:gd name="T89" fmla="*/ 26 h 33"/>
              <a:gd name="T90" fmla="*/ 315 w 394"/>
              <a:gd name="T91" fmla="*/ 26 h 33"/>
              <a:gd name="T92" fmla="*/ 321 w 394"/>
              <a:gd name="T93" fmla="*/ 26 h 33"/>
              <a:gd name="T94" fmla="*/ 328 w 394"/>
              <a:gd name="T95" fmla="*/ 26 h 33"/>
              <a:gd name="T96" fmla="*/ 335 w 394"/>
              <a:gd name="T97" fmla="*/ 26 h 33"/>
              <a:gd name="T98" fmla="*/ 342 w 394"/>
              <a:gd name="T99" fmla="*/ 26 h 33"/>
              <a:gd name="T100" fmla="*/ 349 w 394"/>
              <a:gd name="T101" fmla="*/ 26 h 33"/>
              <a:gd name="T102" fmla="*/ 356 w 394"/>
              <a:gd name="T103" fmla="*/ 25 h 33"/>
              <a:gd name="T104" fmla="*/ 362 w 394"/>
              <a:gd name="T105" fmla="*/ 25 h 33"/>
              <a:gd name="T106" fmla="*/ 369 w 394"/>
              <a:gd name="T107" fmla="*/ 26 h 33"/>
              <a:gd name="T108" fmla="*/ 376 w 394"/>
              <a:gd name="T109" fmla="*/ 26 h 33"/>
              <a:gd name="T110" fmla="*/ 383 w 394"/>
              <a:gd name="T111" fmla="*/ 26 h 33"/>
              <a:gd name="T112" fmla="*/ 390 w 394"/>
              <a:gd name="T113" fmla="*/ 26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94" h="33">
                <a:moveTo>
                  <a:pt x="0" y="33"/>
                </a:moveTo>
                <a:lnTo>
                  <a:pt x="1" y="33"/>
                </a:lnTo>
                <a:lnTo>
                  <a:pt x="1" y="33"/>
                </a:lnTo>
                <a:lnTo>
                  <a:pt x="2" y="33"/>
                </a:lnTo>
                <a:lnTo>
                  <a:pt x="3" y="33"/>
                </a:lnTo>
                <a:lnTo>
                  <a:pt x="3" y="33"/>
                </a:lnTo>
                <a:lnTo>
                  <a:pt x="4" y="33"/>
                </a:lnTo>
                <a:lnTo>
                  <a:pt x="5" y="33"/>
                </a:lnTo>
                <a:lnTo>
                  <a:pt x="5" y="33"/>
                </a:lnTo>
                <a:lnTo>
                  <a:pt x="6" y="33"/>
                </a:lnTo>
                <a:lnTo>
                  <a:pt x="7" y="33"/>
                </a:lnTo>
                <a:lnTo>
                  <a:pt x="8" y="33"/>
                </a:lnTo>
                <a:lnTo>
                  <a:pt x="8" y="33"/>
                </a:lnTo>
                <a:lnTo>
                  <a:pt x="9" y="33"/>
                </a:lnTo>
                <a:lnTo>
                  <a:pt x="10" y="33"/>
                </a:lnTo>
                <a:lnTo>
                  <a:pt x="10" y="33"/>
                </a:lnTo>
                <a:lnTo>
                  <a:pt x="11" y="33"/>
                </a:lnTo>
                <a:lnTo>
                  <a:pt x="12" y="33"/>
                </a:lnTo>
                <a:lnTo>
                  <a:pt x="12" y="33"/>
                </a:lnTo>
                <a:lnTo>
                  <a:pt x="13" y="33"/>
                </a:lnTo>
                <a:lnTo>
                  <a:pt x="14" y="33"/>
                </a:lnTo>
                <a:lnTo>
                  <a:pt x="14" y="33"/>
                </a:lnTo>
                <a:lnTo>
                  <a:pt x="15" y="33"/>
                </a:lnTo>
                <a:lnTo>
                  <a:pt x="16" y="33"/>
                </a:lnTo>
                <a:lnTo>
                  <a:pt x="16" y="33"/>
                </a:lnTo>
                <a:lnTo>
                  <a:pt x="17" y="33"/>
                </a:lnTo>
                <a:lnTo>
                  <a:pt x="18" y="33"/>
                </a:lnTo>
                <a:lnTo>
                  <a:pt x="19" y="33"/>
                </a:lnTo>
                <a:lnTo>
                  <a:pt x="19" y="33"/>
                </a:lnTo>
                <a:lnTo>
                  <a:pt x="20" y="33"/>
                </a:lnTo>
                <a:lnTo>
                  <a:pt x="21" y="33"/>
                </a:lnTo>
                <a:lnTo>
                  <a:pt x="21" y="33"/>
                </a:lnTo>
                <a:lnTo>
                  <a:pt x="22" y="33"/>
                </a:lnTo>
                <a:lnTo>
                  <a:pt x="23" y="33"/>
                </a:lnTo>
                <a:lnTo>
                  <a:pt x="23" y="33"/>
                </a:lnTo>
                <a:lnTo>
                  <a:pt x="24" y="33"/>
                </a:lnTo>
                <a:lnTo>
                  <a:pt x="25" y="33"/>
                </a:lnTo>
                <a:lnTo>
                  <a:pt x="25" y="33"/>
                </a:lnTo>
                <a:lnTo>
                  <a:pt x="26" y="33"/>
                </a:lnTo>
                <a:lnTo>
                  <a:pt x="27" y="33"/>
                </a:lnTo>
                <a:lnTo>
                  <a:pt x="27" y="33"/>
                </a:lnTo>
                <a:lnTo>
                  <a:pt x="28" y="33"/>
                </a:lnTo>
                <a:lnTo>
                  <a:pt x="29" y="33"/>
                </a:lnTo>
                <a:lnTo>
                  <a:pt x="29" y="33"/>
                </a:lnTo>
                <a:lnTo>
                  <a:pt x="30" y="33"/>
                </a:lnTo>
                <a:lnTo>
                  <a:pt x="31" y="33"/>
                </a:lnTo>
                <a:lnTo>
                  <a:pt x="32" y="33"/>
                </a:lnTo>
                <a:lnTo>
                  <a:pt x="32" y="33"/>
                </a:lnTo>
                <a:lnTo>
                  <a:pt x="33" y="33"/>
                </a:lnTo>
                <a:lnTo>
                  <a:pt x="34" y="33"/>
                </a:lnTo>
                <a:lnTo>
                  <a:pt x="34" y="33"/>
                </a:lnTo>
                <a:lnTo>
                  <a:pt x="35" y="33"/>
                </a:lnTo>
                <a:lnTo>
                  <a:pt x="36" y="33"/>
                </a:lnTo>
                <a:lnTo>
                  <a:pt x="36" y="33"/>
                </a:lnTo>
                <a:lnTo>
                  <a:pt x="37" y="33"/>
                </a:lnTo>
                <a:lnTo>
                  <a:pt x="38" y="33"/>
                </a:lnTo>
                <a:lnTo>
                  <a:pt x="38" y="33"/>
                </a:lnTo>
                <a:lnTo>
                  <a:pt x="39" y="33"/>
                </a:lnTo>
                <a:lnTo>
                  <a:pt x="40" y="33"/>
                </a:lnTo>
                <a:lnTo>
                  <a:pt x="40" y="33"/>
                </a:lnTo>
                <a:lnTo>
                  <a:pt x="41" y="33"/>
                </a:lnTo>
                <a:lnTo>
                  <a:pt x="42" y="33"/>
                </a:lnTo>
                <a:lnTo>
                  <a:pt x="42" y="33"/>
                </a:lnTo>
                <a:lnTo>
                  <a:pt x="43" y="33"/>
                </a:lnTo>
                <a:lnTo>
                  <a:pt x="44" y="33"/>
                </a:lnTo>
                <a:lnTo>
                  <a:pt x="45" y="33"/>
                </a:lnTo>
                <a:lnTo>
                  <a:pt x="45" y="33"/>
                </a:lnTo>
                <a:lnTo>
                  <a:pt x="46" y="33"/>
                </a:lnTo>
                <a:lnTo>
                  <a:pt x="47" y="33"/>
                </a:lnTo>
                <a:lnTo>
                  <a:pt x="47" y="33"/>
                </a:lnTo>
                <a:lnTo>
                  <a:pt x="48" y="33"/>
                </a:lnTo>
                <a:lnTo>
                  <a:pt x="49" y="33"/>
                </a:lnTo>
                <a:lnTo>
                  <a:pt x="49" y="33"/>
                </a:lnTo>
                <a:lnTo>
                  <a:pt x="50" y="33"/>
                </a:lnTo>
                <a:lnTo>
                  <a:pt x="51" y="33"/>
                </a:lnTo>
                <a:lnTo>
                  <a:pt x="51" y="33"/>
                </a:lnTo>
                <a:lnTo>
                  <a:pt x="52" y="33"/>
                </a:lnTo>
                <a:lnTo>
                  <a:pt x="53" y="33"/>
                </a:lnTo>
                <a:lnTo>
                  <a:pt x="53" y="32"/>
                </a:lnTo>
                <a:lnTo>
                  <a:pt x="54" y="31"/>
                </a:lnTo>
                <a:lnTo>
                  <a:pt x="55" y="31"/>
                </a:lnTo>
                <a:lnTo>
                  <a:pt x="56" y="30"/>
                </a:lnTo>
                <a:lnTo>
                  <a:pt x="56" y="30"/>
                </a:lnTo>
                <a:lnTo>
                  <a:pt x="57" y="29"/>
                </a:lnTo>
                <a:lnTo>
                  <a:pt x="58" y="28"/>
                </a:lnTo>
                <a:lnTo>
                  <a:pt x="58" y="28"/>
                </a:lnTo>
                <a:lnTo>
                  <a:pt x="59" y="27"/>
                </a:lnTo>
                <a:lnTo>
                  <a:pt x="60" y="27"/>
                </a:lnTo>
                <a:lnTo>
                  <a:pt x="60" y="26"/>
                </a:lnTo>
                <a:lnTo>
                  <a:pt x="61" y="26"/>
                </a:lnTo>
                <a:lnTo>
                  <a:pt x="62" y="25"/>
                </a:lnTo>
                <a:lnTo>
                  <a:pt x="62" y="24"/>
                </a:lnTo>
                <a:lnTo>
                  <a:pt x="63" y="24"/>
                </a:lnTo>
                <a:lnTo>
                  <a:pt x="64" y="23"/>
                </a:lnTo>
                <a:lnTo>
                  <a:pt x="64" y="23"/>
                </a:lnTo>
                <a:lnTo>
                  <a:pt x="65" y="23"/>
                </a:lnTo>
                <a:lnTo>
                  <a:pt x="66" y="22"/>
                </a:lnTo>
                <a:lnTo>
                  <a:pt x="66" y="21"/>
                </a:lnTo>
                <a:lnTo>
                  <a:pt x="67" y="20"/>
                </a:lnTo>
                <a:lnTo>
                  <a:pt x="68" y="19"/>
                </a:lnTo>
                <a:lnTo>
                  <a:pt x="69" y="19"/>
                </a:lnTo>
                <a:lnTo>
                  <a:pt x="69" y="18"/>
                </a:lnTo>
                <a:lnTo>
                  <a:pt x="70" y="17"/>
                </a:lnTo>
                <a:lnTo>
                  <a:pt x="71" y="17"/>
                </a:lnTo>
                <a:lnTo>
                  <a:pt x="71" y="16"/>
                </a:lnTo>
                <a:lnTo>
                  <a:pt x="72" y="16"/>
                </a:lnTo>
                <a:lnTo>
                  <a:pt x="73" y="15"/>
                </a:lnTo>
                <a:lnTo>
                  <a:pt x="73" y="15"/>
                </a:lnTo>
                <a:lnTo>
                  <a:pt x="74" y="14"/>
                </a:lnTo>
                <a:lnTo>
                  <a:pt x="75" y="14"/>
                </a:lnTo>
                <a:lnTo>
                  <a:pt x="75" y="14"/>
                </a:lnTo>
                <a:lnTo>
                  <a:pt x="76" y="14"/>
                </a:lnTo>
                <a:lnTo>
                  <a:pt x="77" y="13"/>
                </a:lnTo>
                <a:lnTo>
                  <a:pt x="77" y="13"/>
                </a:lnTo>
                <a:lnTo>
                  <a:pt x="78" y="13"/>
                </a:lnTo>
                <a:lnTo>
                  <a:pt x="79" y="12"/>
                </a:lnTo>
                <a:lnTo>
                  <a:pt x="79" y="12"/>
                </a:lnTo>
                <a:lnTo>
                  <a:pt x="80" y="11"/>
                </a:lnTo>
                <a:lnTo>
                  <a:pt x="81" y="11"/>
                </a:lnTo>
                <a:lnTo>
                  <a:pt x="82" y="11"/>
                </a:lnTo>
                <a:lnTo>
                  <a:pt x="82" y="11"/>
                </a:lnTo>
                <a:lnTo>
                  <a:pt x="83" y="10"/>
                </a:lnTo>
                <a:lnTo>
                  <a:pt x="84" y="10"/>
                </a:lnTo>
                <a:lnTo>
                  <a:pt x="84" y="9"/>
                </a:lnTo>
                <a:lnTo>
                  <a:pt x="85" y="9"/>
                </a:lnTo>
                <a:lnTo>
                  <a:pt x="86" y="8"/>
                </a:lnTo>
                <a:lnTo>
                  <a:pt x="86" y="8"/>
                </a:lnTo>
                <a:lnTo>
                  <a:pt x="87" y="7"/>
                </a:lnTo>
                <a:lnTo>
                  <a:pt x="88" y="7"/>
                </a:lnTo>
                <a:lnTo>
                  <a:pt x="88" y="6"/>
                </a:lnTo>
                <a:lnTo>
                  <a:pt x="89" y="6"/>
                </a:lnTo>
                <a:lnTo>
                  <a:pt x="90" y="5"/>
                </a:lnTo>
                <a:lnTo>
                  <a:pt x="90" y="4"/>
                </a:lnTo>
                <a:lnTo>
                  <a:pt x="91" y="4"/>
                </a:lnTo>
                <a:lnTo>
                  <a:pt x="92" y="4"/>
                </a:lnTo>
                <a:lnTo>
                  <a:pt x="93" y="3"/>
                </a:lnTo>
                <a:lnTo>
                  <a:pt x="93" y="3"/>
                </a:lnTo>
                <a:lnTo>
                  <a:pt x="94" y="3"/>
                </a:lnTo>
                <a:lnTo>
                  <a:pt x="95" y="3"/>
                </a:lnTo>
                <a:lnTo>
                  <a:pt x="95" y="3"/>
                </a:lnTo>
                <a:lnTo>
                  <a:pt x="96" y="2"/>
                </a:lnTo>
                <a:lnTo>
                  <a:pt x="97" y="2"/>
                </a:lnTo>
                <a:lnTo>
                  <a:pt x="97" y="2"/>
                </a:lnTo>
                <a:lnTo>
                  <a:pt x="98" y="1"/>
                </a:lnTo>
                <a:lnTo>
                  <a:pt x="99" y="1"/>
                </a:lnTo>
                <a:lnTo>
                  <a:pt x="99" y="2"/>
                </a:lnTo>
                <a:lnTo>
                  <a:pt x="100" y="1"/>
                </a:lnTo>
                <a:lnTo>
                  <a:pt x="101" y="1"/>
                </a:lnTo>
                <a:lnTo>
                  <a:pt x="101" y="1"/>
                </a:lnTo>
                <a:lnTo>
                  <a:pt x="102" y="1"/>
                </a:lnTo>
                <a:lnTo>
                  <a:pt x="103" y="0"/>
                </a:lnTo>
                <a:lnTo>
                  <a:pt x="103" y="0"/>
                </a:lnTo>
                <a:lnTo>
                  <a:pt x="104" y="0"/>
                </a:lnTo>
                <a:lnTo>
                  <a:pt x="105" y="0"/>
                </a:lnTo>
                <a:lnTo>
                  <a:pt x="106" y="0"/>
                </a:lnTo>
                <a:lnTo>
                  <a:pt x="106" y="0"/>
                </a:lnTo>
                <a:lnTo>
                  <a:pt x="107" y="1"/>
                </a:lnTo>
                <a:lnTo>
                  <a:pt x="108" y="1"/>
                </a:lnTo>
                <a:lnTo>
                  <a:pt x="108" y="1"/>
                </a:lnTo>
                <a:lnTo>
                  <a:pt x="109" y="1"/>
                </a:lnTo>
                <a:lnTo>
                  <a:pt x="110" y="1"/>
                </a:lnTo>
                <a:lnTo>
                  <a:pt x="110" y="1"/>
                </a:lnTo>
                <a:lnTo>
                  <a:pt x="111" y="1"/>
                </a:lnTo>
                <a:lnTo>
                  <a:pt x="112" y="1"/>
                </a:lnTo>
                <a:lnTo>
                  <a:pt x="112" y="1"/>
                </a:lnTo>
                <a:lnTo>
                  <a:pt x="113" y="1"/>
                </a:lnTo>
                <a:lnTo>
                  <a:pt x="114" y="0"/>
                </a:lnTo>
                <a:lnTo>
                  <a:pt x="114" y="0"/>
                </a:lnTo>
                <a:lnTo>
                  <a:pt x="115" y="0"/>
                </a:lnTo>
                <a:lnTo>
                  <a:pt x="116" y="0"/>
                </a:lnTo>
                <a:lnTo>
                  <a:pt x="116" y="0"/>
                </a:lnTo>
                <a:lnTo>
                  <a:pt x="117" y="0"/>
                </a:lnTo>
                <a:lnTo>
                  <a:pt x="118" y="0"/>
                </a:lnTo>
                <a:lnTo>
                  <a:pt x="119" y="0"/>
                </a:lnTo>
                <a:lnTo>
                  <a:pt x="119" y="0"/>
                </a:lnTo>
                <a:lnTo>
                  <a:pt x="120" y="0"/>
                </a:lnTo>
                <a:lnTo>
                  <a:pt x="121" y="0"/>
                </a:lnTo>
                <a:lnTo>
                  <a:pt x="121" y="0"/>
                </a:lnTo>
                <a:lnTo>
                  <a:pt x="122" y="0"/>
                </a:lnTo>
                <a:lnTo>
                  <a:pt x="123" y="0"/>
                </a:lnTo>
                <a:lnTo>
                  <a:pt x="123" y="0"/>
                </a:lnTo>
                <a:lnTo>
                  <a:pt x="124" y="0"/>
                </a:lnTo>
                <a:lnTo>
                  <a:pt x="125" y="1"/>
                </a:lnTo>
                <a:lnTo>
                  <a:pt x="125" y="0"/>
                </a:lnTo>
                <a:lnTo>
                  <a:pt x="126" y="0"/>
                </a:lnTo>
                <a:lnTo>
                  <a:pt x="127" y="0"/>
                </a:lnTo>
                <a:lnTo>
                  <a:pt x="127" y="1"/>
                </a:lnTo>
                <a:lnTo>
                  <a:pt x="128" y="1"/>
                </a:lnTo>
                <a:lnTo>
                  <a:pt x="129" y="2"/>
                </a:lnTo>
                <a:lnTo>
                  <a:pt x="130" y="1"/>
                </a:lnTo>
                <a:lnTo>
                  <a:pt x="130" y="1"/>
                </a:lnTo>
                <a:lnTo>
                  <a:pt x="131" y="2"/>
                </a:lnTo>
                <a:lnTo>
                  <a:pt x="132" y="2"/>
                </a:lnTo>
                <a:lnTo>
                  <a:pt x="132" y="2"/>
                </a:lnTo>
                <a:lnTo>
                  <a:pt x="133" y="2"/>
                </a:lnTo>
                <a:lnTo>
                  <a:pt x="134" y="3"/>
                </a:lnTo>
                <a:lnTo>
                  <a:pt x="134" y="3"/>
                </a:lnTo>
                <a:lnTo>
                  <a:pt x="135" y="4"/>
                </a:lnTo>
                <a:lnTo>
                  <a:pt x="136" y="4"/>
                </a:lnTo>
                <a:lnTo>
                  <a:pt x="136" y="4"/>
                </a:lnTo>
                <a:lnTo>
                  <a:pt x="137" y="4"/>
                </a:lnTo>
                <a:lnTo>
                  <a:pt x="138" y="5"/>
                </a:lnTo>
                <a:lnTo>
                  <a:pt x="138" y="5"/>
                </a:lnTo>
                <a:lnTo>
                  <a:pt x="139" y="6"/>
                </a:lnTo>
                <a:lnTo>
                  <a:pt x="140" y="6"/>
                </a:lnTo>
                <a:lnTo>
                  <a:pt x="140" y="6"/>
                </a:lnTo>
                <a:lnTo>
                  <a:pt x="141" y="6"/>
                </a:lnTo>
                <a:lnTo>
                  <a:pt x="142" y="6"/>
                </a:lnTo>
                <a:lnTo>
                  <a:pt x="143" y="6"/>
                </a:lnTo>
                <a:lnTo>
                  <a:pt x="143" y="6"/>
                </a:lnTo>
                <a:lnTo>
                  <a:pt x="144" y="7"/>
                </a:lnTo>
                <a:lnTo>
                  <a:pt x="145" y="7"/>
                </a:lnTo>
                <a:lnTo>
                  <a:pt x="145" y="7"/>
                </a:lnTo>
                <a:lnTo>
                  <a:pt x="146" y="7"/>
                </a:lnTo>
                <a:lnTo>
                  <a:pt x="147" y="7"/>
                </a:lnTo>
                <a:lnTo>
                  <a:pt x="147" y="7"/>
                </a:lnTo>
                <a:lnTo>
                  <a:pt x="148" y="7"/>
                </a:lnTo>
                <a:lnTo>
                  <a:pt x="149" y="7"/>
                </a:lnTo>
                <a:lnTo>
                  <a:pt x="149" y="7"/>
                </a:lnTo>
                <a:lnTo>
                  <a:pt x="150" y="7"/>
                </a:lnTo>
                <a:lnTo>
                  <a:pt x="151" y="8"/>
                </a:lnTo>
                <a:lnTo>
                  <a:pt x="151" y="8"/>
                </a:lnTo>
                <a:lnTo>
                  <a:pt x="152" y="8"/>
                </a:lnTo>
                <a:lnTo>
                  <a:pt x="153" y="9"/>
                </a:lnTo>
                <a:lnTo>
                  <a:pt x="153" y="9"/>
                </a:lnTo>
                <a:lnTo>
                  <a:pt x="154" y="10"/>
                </a:lnTo>
                <a:lnTo>
                  <a:pt x="155" y="10"/>
                </a:lnTo>
                <a:lnTo>
                  <a:pt x="156" y="10"/>
                </a:lnTo>
                <a:lnTo>
                  <a:pt x="156" y="10"/>
                </a:lnTo>
                <a:lnTo>
                  <a:pt x="157" y="11"/>
                </a:lnTo>
                <a:lnTo>
                  <a:pt x="158" y="11"/>
                </a:lnTo>
                <a:lnTo>
                  <a:pt x="158" y="11"/>
                </a:lnTo>
                <a:lnTo>
                  <a:pt x="159" y="11"/>
                </a:lnTo>
                <a:lnTo>
                  <a:pt x="160" y="11"/>
                </a:lnTo>
                <a:lnTo>
                  <a:pt x="160" y="12"/>
                </a:lnTo>
                <a:lnTo>
                  <a:pt x="161" y="12"/>
                </a:lnTo>
                <a:lnTo>
                  <a:pt x="162" y="12"/>
                </a:lnTo>
                <a:lnTo>
                  <a:pt x="162" y="12"/>
                </a:lnTo>
                <a:lnTo>
                  <a:pt x="163" y="12"/>
                </a:lnTo>
                <a:lnTo>
                  <a:pt x="164" y="12"/>
                </a:lnTo>
                <a:lnTo>
                  <a:pt x="164" y="13"/>
                </a:lnTo>
                <a:lnTo>
                  <a:pt x="165" y="13"/>
                </a:lnTo>
                <a:lnTo>
                  <a:pt x="166" y="13"/>
                </a:lnTo>
                <a:lnTo>
                  <a:pt x="167" y="13"/>
                </a:lnTo>
                <a:lnTo>
                  <a:pt x="167" y="13"/>
                </a:lnTo>
                <a:lnTo>
                  <a:pt x="168" y="13"/>
                </a:lnTo>
                <a:lnTo>
                  <a:pt x="169" y="13"/>
                </a:lnTo>
                <a:lnTo>
                  <a:pt x="169" y="14"/>
                </a:lnTo>
                <a:lnTo>
                  <a:pt x="170" y="14"/>
                </a:lnTo>
                <a:lnTo>
                  <a:pt x="171" y="14"/>
                </a:lnTo>
                <a:lnTo>
                  <a:pt x="171" y="14"/>
                </a:lnTo>
                <a:lnTo>
                  <a:pt x="172" y="14"/>
                </a:lnTo>
                <a:lnTo>
                  <a:pt x="173" y="15"/>
                </a:lnTo>
                <a:lnTo>
                  <a:pt x="173" y="15"/>
                </a:lnTo>
                <a:lnTo>
                  <a:pt x="174" y="16"/>
                </a:lnTo>
                <a:lnTo>
                  <a:pt x="175" y="16"/>
                </a:lnTo>
                <a:lnTo>
                  <a:pt x="175" y="16"/>
                </a:lnTo>
                <a:lnTo>
                  <a:pt x="176" y="16"/>
                </a:lnTo>
                <a:lnTo>
                  <a:pt x="177" y="17"/>
                </a:lnTo>
                <a:lnTo>
                  <a:pt x="177" y="17"/>
                </a:lnTo>
                <a:lnTo>
                  <a:pt x="178" y="17"/>
                </a:lnTo>
                <a:lnTo>
                  <a:pt x="179" y="17"/>
                </a:lnTo>
                <a:lnTo>
                  <a:pt x="180" y="17"/>
                </a:lnTo>
                <a:lnTo>
                  <a:pt x="180" y="17"/>
                </a:lnTo>
                <a:lnTo>
                  <a:pt x="181" y="18"/>
                </a:lnTo>
                <a:lnTo>
                  <a:pt x="182" y="18"/>
                </a:lnTo>
                <a:lnTo>
                  <a:pt x="182" y="18"/>
                </a:lnTo>
                <a:lnTo>
                  <a:pt x="183" y="18"/>
                </a:lnTo>
                <a:lnTo>
                  <a:pt x="184" y="18"/>
                </a:lnTo>
                <a:lnTo>
                  <a:pt x="184" y="18"/>
                </a:lnTo>
                <a:lnTo>
                  <a:pt x="185" y="19"/>
                </a:lnTo>
                <a:lnTo>
                  <a:pt x="186" y="19"/>
                </a:lnTo>
                <a:lnTo>
                  <a:pt x="186" y="19"/>
                </a:lnTo>
                <a:lnTo>
                  <a:pt x="187" y="19"/>
                </a:lnTo>
                <a:lnTo>
                  <a:pt x="188" y="19"/>
                </a:lnTo>
                <a:lnTo>
                  <a:pt x="188" y="19"/>
                </a:lnTo>
                <a:lnTo>
                  <a:pt x="189" y="20"/>
                </a:lnTo>
                <a:lnTo>
                  <a:pt x="190" y="20"/>
                </a:lnTo>
                <a:lnTo>
                  <a:pt x="190" y="20"/>
                </a:lnTo>
                <a:lnTo>
                  <a:pt x="191" y="20"/>
                </a:lnTo>
                <a:lnTo>
                  <a:pt x="192" y="20"/>
                </a:lnTo>
                <a:lnTo>
                  <a:pt x="193" y="20"/>
                </a:lnTo>
                <a:lnTo>
                  <a:pt x="193" y="21"/>
                </a:lnTo>
                <a:lnTo>
                  <a:pt x="194" y="21"/>
                </a:lnTo>
                <a:lnTo>
                  <a:pt x="195" y="21"/>
                </a:lnTo>
                <a:lnTo>
                  <a:pt x="195" y="21"/>
                </a:lnTo>
                <a:lnTo>
                  <a:pt x="196" y="21"/>
                </a:lnTo>
                <a:lnTo>
                  <a:pt x="197" y="21"/>
                </a:lnTo>
                <a:lnTo>
                  <a:pt x="197" y="21"/>
                </a:lnTo>
                <a:lnTo>
                  <a:pt x="198" y="21"/>
                </a:lnTo>
                <a:lnTo>
                  <a:pt x="199" y="20"/>
                </a:lnTo>
                <a:lnTo>
                  <a:pt x="199" y="21"/>
                </a:lnTo>
                <a:lnTo>
                  <a:pt x="200" y="21"/>
                </a:lnTo>
                <a:lnTo>
                  <a:pt x="201" y="21"/>
                </a:lnTo>
                <a:lnTo>
                  <a:pt x="201" y="21"/>
                </a:lnTo>
                <a:lnTo>
                  <a:pt x="202" y="21"/>
                </a:lnTo>
                <a:lnTo>
                  <a:pt x="203" y="21"/>
                </a:lnTo>
                <a:lnTo>
                  <a:pt x="204" y="22"/>
                </a:lnTo>
                <a:lnTo>
                  <a:pt x="204" y="22"/>
                </a:lnTo>
                <a:lnTo>
                  <a:pt x="205" y="22"/>
                </a:lnTo>
                <a:lnTo>
                  <a:pt x="206" y="22"/>
                </a:lnTo>
                <a:lnTo>
                  <a:pt x="206" y="22"/>
                </a:lnTo>
                <a:lnTo>
                  <a:pt x="207" y="22"/>
                </a:lnTo>
                <a:lnTo>
                  <a:pt x="208" y="22"/>
                </a:lnTo>
                <a:lnTo>
                  <a:pt x="208" y="22"/>
                </a:lnTo>
                <a:lnTo>
                  <a:pt x="209" y="22"/>
                </a:lnTo>
                <a:lnTo>
                  <a:pt x="210" y="22"/>
                </a:lnTo>
                <a:lnTo>
                  <a:pt x="210" y="22"/>
                </a:lnTo>
                <a:lnTo>
                  <a:pt x="211" y="22"/>
                </a:lnTo>
                <a:lnTo>
                  <a:pt x="212" y="22"/>
                </a:lnTo>
                <a:lnTo>
                  <a:pt x="212" y="22"/>
                </a:lnTo>
                <a:lnTo>
                  <a:pt x="213" y="22"/>
                </a:lnTo>
                <a:lnTo>
                  <a:pt x="214" y="22"/>
                </a:lnTo>
                <a:lnTo>
                  <a:pt x="214" y="22"/>
                </a:lnTo>
                <a:lnTo>
                  <a:pt x="215" y="23"/>
                </a:lnTo>
                <a:lnTo>
                  <a:pt x="216" y="23"/>
                </a:lnTo>
                <a:lnTo>
                  <a:pt x="217" y="23"/>
                </a:lnTo>
                <a:lnTo>
                  <a:pt x="217" y="23"/>
                </a:lnTo>
                <a:lnTo>
                  <a:pt x="218" y="23"/>
                </a:lnTo>
                <a:lnTo>
                  <a:pt x="219" y="23"/>
                </a:lnTo>
                <a:lnTo>
                  <a:pt x="219" y="23"/>
                </a:lnTo>
                <a:lnTo>
                  <a:pt x="220" y="23"/>
                </a:lnTo>
                <a:lnTo>
                  <a:pt x="221" y="23"/>
                </a:lnTo>
                <a:lnTo>
                  <a:pt x="221" y="23"/>
                </a:lnTo>
                <a:lnTo>
                  <a:pt x="222" y="23"/>
                </a:lnTo>
                <a:lnTo>
                  <a:pt x="223" y="23"/>
                </a:lnTo>
                <a:lnTo>
                  <a:pt x="223" y="23"/>
                </a:lnTo>
                <a:lnTo>
                  <a:pt x="224" y="24"/>
                </a:lnTo>
                <a:lnTo>
                  <a:pt x="225" y="24"/>
                </a:lnTo>
                <a:lnTo>
                  <a:pt x="225" y="24"/>
                </a:lnTo>
                <a:lnTo>
                  <a:pt x="226" y="24"/>
                </a:lnTo>
                <a:lnTo>
                  <a:pt x="227" y="24"/>
                </a:lnTo>
                <a:lnTo>
                  <a:pt x="227" y="24"/>
                </a:lnTo>
                <a:lnTo>
                  <a:pt x="228" y="24"/>
                </a:lnTo>
                <a:lnTo>
                  <a:pt x="229" y="24"/>
                </a:lnTo>
                <a:lnTo>
                  <a:pt x="230" y="24"/>
                </a:lnTo>
                <a:lnTo>
                  <a:pt x="230" y="24"/>
                </a:lnTo>
                <a:lnTo>
                  <a:pt x="231" y="24"/>
                </a:lnTo>
                <a:lnTo>
                  <a:pt x="232" y="24"/>
                </a:lnTo>
                <a:lnTo>
                  <a:pt x="232" y="24"/>
                </a:lnTo>
                <a:lnTo>
                  <a:pt x="233" y="24"/>
                </a:lnTo>
                <a:lnTo>
                  <a:pt x="234" y="24"/>
                </a:lnTo>
                <a:lnTo>
                  <a:pt x="234" y="24"/>
                </a:lnTo>
                <a:lnTo>
                  <a:pt x="235" y="24"/>
                </a:lnTo>
                <a:lnTo>
                  <a:pt x="236" y="24"/>
                </a:lnTo>
                <a:lnTo>
                  <a:pt x="236" y="24"/>
                </a:lnTo>
                <a:lnTo>
                  <a:pt x="237" y="24"/>
                </a:lnTo>
                <a:lnTo>
                  <a:pt x="238" y="24"/>
                </a:lnTo>
                <a:lnTo>
                  <a:pt x="238" y="24"/>
                </a:lnTo>
                <a:lnTo>
                  <a:pt x="239" y="24"/>
                </a:lnTo>
                <a:lnTo>
                  <a:pt x="240" y="24"/>
                </a:lnTo>
                <a:lnTo>
                  <a:pt x="241" y="24"/>
                </a:lnTo>
                <a:lnTo>
                  <a:pt x="241" y="24"/>
                </a:lnTo>
                <a:lnTo>
                  <a:pt x="242" y="24"/>
                </a:lnTo>
                <a:lnTo>
                  <a:pt x="243" y="24"/>
                </a:lnTo>
                <a:lnTo>
                  <a:pt x="243" y="24"/>
                </a:lnTo>
                <a:lnTo>
                  <a:pt x="244" y="24"/>
                </a:lnTo>
                <a:lnTo>
                  <a:pt x="245" y="24"/>
                </a:lnTo>
                <a:lnTo>
                  <a:pt x="245" y="24"/>
                </a:lnTo>
                <a:lnTo>
                  <a:pt x="246" y="24"/>
                </a:lnTo>
                <a:lnTo>
                  <a:pt x="247" y="24"/>
                </a:lnTo>
                <a:lnTo>
                  <a:pt x="247" y="24"/>
                </a:lnTo>
                <a:lnTo>
                  <a:pt x="248" y="24"/>
                </a:lnTo>
                <a:lnTo>
                  <a:pt x="249" y="24"/>
                </a:lnTo>
                <a:lnTo>
                  <a:pt x="249" y="24"/>
                </a:lnTo>
                <a:lnTo>
                  <a:pt x="250" y="24"/>
                </a:lnTo>
                <a:lnTo>
                  <a:pt x="251" y="24"/>
                </a:lnTo>
                <a:lnTo>
                  <a:pt x="251" y="24"/>
                </a:lnTo>
                <a:lnTo>
                  <a:pt x="252" y="24"/>
                </a:lnTo>
                <a:lnTo>
                  <a:pt x="253" y="24"/>
                </a:lnTo>
                <a:lnTo>
                  <a:pt x="254" y="24"/>
                </a:lnTo>
                <a:lnTo>
                  <a:pt x="254" y="24"/>
                </a:lnTo>
                <a:lnTo>
                  <a:pt x="255" y="24"/>
                </a:lnTo>
                <a:lnTo>
                  <a:pt x="256" y="25"/>
                </a:lnTo>
                <a:lnTo>
                  <a:pt x="256" y="25"/>
                </a:lnTo>
                <a:lnTo>
                  <a:pt x="257" y="25"/>
                </a:lnTo>
                <a:lnTo>
                  <a:pt x="258" y="25"/>
                </a:lnTo>
                <a:lnTo>
                  <a:pt x="258" y="25"/>
                </a:lnTo>
                <a:lnTo>
                  <a:pt x="259" y="25"/>
                </a:lnTo>
                <a:lnTo>
                  <a:pt x="260" y="25"/>
                </a:lnTo>
                <a:lnTo>
                  <a:pt x="260" y="25"/>
                </a:lnTo>
                <a:lnTo>
                  <a:pt x="261" y="25"/>
                </a:lnTo>
                <a:lnTo>
                  <a:pt x="262" y="25"/>
                </a:lnTo>
                <a:lnTo>
                  <a:pt x="262" y="25"/>
                </a:lnTo>
                <a:lnTo>
                  <a:pt x="263" y="25"/>
                </a:lnTo>
                <a:lnTo>
                  <a:pt x="264" y="25"/>
                </a:lnTo>
                <a:lnTo>
                  <a:pt x="264" y="25"/>
                </a:lnTo>
                <a:lnTo>
                  <a:pt x="265" y="25"/>
                </a:lnTo>
                <a:lnTo>
                  <a:pt x="266" y="25"/>
                </a:lnTo>
                <a:lnTo>
                  <a:pt x="267" y="25"/>
                </a:lnTo>
                <a:lnTo>
                  <a:pt x="267" y="25"/>
                </a:lnTo>
                <a:lnTo>
                  <a:pt x="268" y="25"/>
                </a:lnTo>
                <a:lnTo>
                  <a:pt x="269" y="25"/>
                </a:lnTo>
                <a:lnTo>
                  <a:pt x="269" y="25"/>
                </a:lnTo>
                <a:lnTo>
                  <a:pt x="270" y="25"/>
                </a:lnTo>
                <a:lnTo>
                  <a:pt x="271" y="25"/>
                </a:lnTo>
                <a:lnTo>
                  <a:pt x="271" y="25"/>
                </a:lnTo>
                <a:lnTo>
                  <a:pt x="272" y="25"/>
                </a:lnTo>
                <a:lnTo>
                  <a:pt x="273" y="25"/>
                </a:lnTo>
                <a:lnTo>
                  <a:pt x="273" y="25"/>
                </a:lnTo>
                <a:lnTo>
                  <a:pt x="274" y="25"/>
                </a:lnTo>
                <a:lnTo>
                  <a:pt x="275" y="25"/>
                </a:lnTo>
                <a:lnTo>
                  <a:pt x="275" y="25"/>
                </a:lnTo>
                <a:lnTo>
                  <a:pt x="276" y="25"/>
                </a:lnTo>
                <a:lnTo>
                  <a:pt x="277" y="25"/>
                </a:lnTo>
                <a:lnTo>
                  <a:pt x="278" y="25"/>
                </a:lnTo>
                <a:lnTo>
                  <a:pt x="278" y="25"/>
                </a:lnTo>
                <a:lnTo>
                  <a:pt x="279" y="25"/>
                </a:lnTo>
                <a:lnTo>
                  <a:pt x="280" y="25"/>
                </a:lnTo>
                <a:lnTo>
                  <a:pt x="280" y="25"/>
                </a:lnTo>
                <a:lnTo>
                  <a:pt x="281" y="25"/>
                </a:lnTo>
                <a:lnTo>
                  <a:pt x="282" y="25"/>
                </a:lnTo>
                <a:lnTo>
                  <a:pt x="282" y="25"/>
                </a:lnTo>
                <a:lnTo>
                  <a:pt x="283" y="25"/>
                </a:lnTo>
                <a:lnTo>
                  <a:pt x="284" y="25"/>
                </a:lnTo>
                <a:lnTo>
                  <a:pt x="284" y="25"/>
                </a:lnTo>
                <a:lnTo>
                  <a:pt x="285" y="25"/>
                </a:lnTo>
                <a:lnTo>
                  <a:pt x="286" y="25"/>
                </a:lnTo>
                <a:lnTo>
                  <a:pt x="286" y="25"/>
                </a:lnTo>
                <a:lnTo>
                  <a:pt x="287" y="25"/>
                </a:lnTo>
                <a:lnTo>
                  <a:pt x="288" y="25"/>
                </a:lnTo>
                <a:lnTo>
                  <a:pt x="288" y="25"/>
                </a:lnTo>
                <a:lnTo>
                  <a:pt x="289" y="25"/>
                </a:lnTo>
                <a:lnTo>
                  <a:pt x="290" y="25"/>
                </a:lnTo>
                <a:lnTo>
                  <a:pt x="291" y="25"/>
                </a:lnTo>
                <a:lnTo>
                  <a:pt x="291" y="25"/>
                </a:lnTo>
                <a:lnTo>
                  <a:pt x="292" y="25"/>
                </a:lnTo>
                <a:lnTo>
                  <a:pt x="293" y="25"/>
                </a:lnTo>
                <a:lnTo>
                  <a:pt x="293" y="25"/>
                </a:lnTo>
                <a:lnTo>
                  <a:pt x="294" y="25"/>
                </a:lnTo>
                <a:lnTo>
                  <a:pt x="295" y="25"/>
                </a:lnTo>
                <a:lnTo>
                  <a:pt x="295" y="26"/>
                </a:lnTo>
                <a:lnTo>
                  <a:pt x="296" y="26"/>
                </a:lnTo>
                <a:lnTo>
                  <a:pt x="297" y="26"/>
                </a:lnTo>
                <a:lnTo>
                  <a:pt x="297" y="26"/>
                </a:lnTo>
                <a:lnTo>
                  <a:pt x="298" y="26"/>
                </a:lnTo>
                <a:lnTo>
                  <a:pt x="299" y="26"/>
                </a:lnTo>
                <a:lnTo>
                  <a:pt x="299" y="26"/>
                </a:lnTo>
                <a:lnTo>
                  <a:pt x="300" y="26"/>
                </a:lnTo>
                <a:lnTo>
                  <a:pt x="301" y="26"/>
                </a:lnTo>
                <a:lnTo>
                  <a:pt x="301" y="26"/>
                </a:lnTo>
                <a:lnTo>
                  <a:pt x="302" y="26"/>
                </a:lnTo>
                <a:lnTo>
                  <a:pt x="303" y="26"/>
                </a:lnTo>
                <a:lnTo>
                  <a:pt x="304" y="26"/>
                </a:lnTo>
                <a:lnTo>
                  <a:pt x="304" y="26"/>
                </a:lnTo>
                <a:lnTo>
                  <a:pt x="305" y="26"/>
                </a:lnTo>
                <a:lnTo>
                  <a:pt x="306" y="26"/>
                </a:lnTo>
                <a:lnTo>
                  <a:pt x="306" y="26"/>
                </a:lnTo>
                <a:lnTo>
                  <a:pt x="307" y="26"/>
                </a:lnTo>
                <a:lnTo>
                  <a:pt x="308" y="26"/>
                </a:lnTo>
                <a:lnTo>
                  <a:pt x="308" y="26"/>
                </a:lnTo>
                <a:lnTo>
                  <a:pt x="309" y="26"/>
                </a:lnTo>
                <a:lnTo>
                  <a:pt x="310" y="26"/>
                </a:lnTo>
                <a:lnTo>
                  <a:pt x="310" y="26"/>
                </a:lnTo>
                <a:lnTo>
                  <a:pt x="311" y="26"/>
                </a:lnTo>
                <a:lnTo>
                  <a:pt x="312" y="26"/>
                </a:lnTo>
                <a:lnTo>
                  <a:pt x="312" y="26"/>
                </a:lnTo>
                <a:lnTo>
                  <a:pt x="313" y="26"/>
                </a:lnTo>
                <a:lnTo>
                  <a:pt x="314" y="26"/>
                </a:lnTo>
                <a:lnTo>
                  <a:pt x="315" y="26"/>
                </a:lnTo>
                <a:lnTo>
                  <a:pt x="315" y="26"/>
                </a:lnTo>
                <a:lnTo>
                  <a:pt x="316" y="26"/>
                </a:lnTo>
                <a:lnTo>
                  <a:pt x="317" y="26"/>
                </a:lnTo>
                <a:lnTo>
                  <a:pt x="317" y="26"/>
                </a:lnTo>
                <a:lnTo>
                  <a:pt x="318" y="26"/>
                </a:lnTo>
                <a:lnTo>
                  <a:pt x="319" y="26"/>
                </a:lnTo>
                <a:lnTo>
                  <a:pt x="319" y="26"/>
                </a:lnTo>
                <a:lnTo>
                  <a:pt x="320" y="26"/>
                </a:lnTo>
                <a:lnTo>
                  <a:pt x="321" y="26"/>
                </a:lnTo>
                <a:lnTo>
                  <a:pt x="321" y="26"/>
                </a:lnTo>
                <a:lnTo>
                  <a:pt x="322" y="26"/>
                </a:lnTo>
                <a:lnTo>
                  <a:pt x="323" y="26"/>
                </a:lnTo>
                <a:lnTo>
                  <a:pt x="323" y="26"/>
                </a:lnTo>
                <a:lnTo>
                  <a:pt x="324" y="26"/>
                </a:lnTo>
                <a:lnTo>
                  <a:pt x="325" y="26"/>
                </a:lnTo>
                <a:lnTo>
                  <a:pt x="325" y="26"/>
                </a:lnTo>
                <a:lnTo>
                  <a:pt x="326" y="26"/>
                </a:lnTo>
                <a:lnTo>
                  <a:pt x="327" y="26"/>
                </a:lnTo>
                <a:lnTo>
                  <a:pt x="328" y="26"/>
                </a:lnTo>
                <a:lnTo>
                  <a:pt x="328" y="26"/>
                </a:lnTo>
                <a:lnTo>
                  <a:pt x="329" y="26"/>
                </a:lnTo>
                <a:lnTo>
                  <a:pt x="330" y="26"/>
                </a:lnTo>
                <a:lnTo>
                  <a:pt x="330" y="26"/>
                </a:lnTo>
                <a:lnTo>
                  <a:pt x="331" y="26"/>
                </a:lnTo>
                <a:lnTo>
                  <a:pt x="332" y="26"/>
                </a:lnTo>
                <a:lnTo>
                  <a:pt x="332" y="26"/>
                </a:lnTo>
                <a:lnTo>
                  <a:pt x="333" y="26"/>
                </a:lnTo>
                <a:lnTo>
                  <a:pt x="334" y="26"/>
                </a:lnTo>
                <a:lnTo>
                  <a:pt x="334" y="26"/>
                </a:lnTo>
                <a:lnTo>
                  <a:pt x="335" y="26"/>
                </a:lnTo>
                <a:lnTo>
                  <a:pt x="336" y="26"/>
                </a:lnTo>
                <a:lnTo>
                  <a:pt x="336" y="26"/>
                </a:lnTo>
                <a:lnTo>
                  <a:pt x="337" y="26"/>
                </a:lnTo>
                <a:lnTo>
                  <a:pt x="338" y="26"/>
                </a:lnTo>
                <a:lnTo>
                  <a:pt x="338" y="26"/>
                </a:lnTo>
                <a:lnTo>
                  <a:pt x="339" y="26"/>
                </a:lnTo>
                <a:lnTo>
                  <a:pt x="340" y="26"/>
                </a:lnTo>
                <a:lnTo>
                  <a:pt x="341" y="26"/>
                </a:lnTo>
                <a:lnTo>
                  <a:pt x="341" y="26"/>
                </a:lnTo>
                <a:lnTo>
                  <a:pt x="342" y="26"/>
                </a:lnTo>
                <a:lnTo>
                  <a:pt x="343" y="26"/>
                </a:lnTo>
                <a:lnTo>
                  <a:pt x="343" y="26"/>
                </a:lnTo>
                <a:lnTo>
                  <a:pt x="344" y="26"/>
                </a:lnTo>
                <a:lnTo>
                  <a:pt x="345" y="26"/>
                </a:lnTo>
                <a:lnTo>
                  <a:pt x="345" y="26"/>
                </a:lnTo>
                <a:lnTo>
                  <a:pt x="346" y="26"/>
                </a:lnTo>
                <a:lnTo>
                  <a:pt x="347" y="26"/>
                </a:lnTo>
                <a:lnTo>
                  <a:pt x="347" y="26"/>
                </a:lnTo>
                <a:lnTo>
                  <a:pt x="348" y="26"/>
                </a:lnTo>
                <a:lnTo>
                  <a:pt x="349" y="26"/>
                </a:lnTo>
                <a:lnTo>
                  <a:pt x="349" y="26"/>
                </a:lnTo>
                <a:lnTo>
                  <a:pt x="350" y="26"/>
                </a:lnTo>
                <a:lnTo>
                  <a:pt x="351" y="26"/>
                </a:lnTo>
                <a:lnTo>
                  <a:pt x="352" y="26"/>
                </a:lnTo>
                <a:lnTo>
                  <a:pt x="352" y="26"/>
                </a:lnTo>
                <a:lnTo>
                  <a:pt x="353" y="26"/>
                </a:lnTo>
                <a:lnTo>
                  <a:pt x="354" y="26"/>
                </a:lnTo>
                <a:lnTo>
                  <a:pt x="354" y="26"/>
                </a:lnTo>
                <a:lnTo>
                  <a:pt x="355" y="26"/>
                </a:lnTo>
                <a:lnTo>
                  <a:pt x="356" y="25"/>
                </a:lnTo>
                <a:lnTo>
                  <a:pt x="356" y="25"/>
                </a:lnTo>
                <a:lnTo>
                  <a:pt x="357" y="25"/>
                </a:lnTo>
                <a:lnTo>
                  <a:pt x="358" y="25"/>
                </a:lnTo>
                <a:lnTo>
                  <a:pt x="358" y="25"/>
                </a:lnTo>
                <a:lnTo>
                  <a:pt x="359" y="25"/>
                </a:lnTo>
                <a:lnTo>
                  <a:pt x="360" y="25"/>
                </a:lnTo>
                <a:lnTo>
                  <a:pt x="360" y="25"/>
                </a:lnTo>
                <a:lnTo>
                  <a:pt x="361" y="25"/>
                </a:lnTo>
                <a:lnTo>
                  <a:pt x="362" y="25"/>
                </a:lnTo>
                <a:lnTo>
                  <a:pt x="362" y="25"/>
                </a:lnTo>
                <a:lnTo>
                  <a:pt x="363" y="25"/>
                </a:lnTo>
                <a:lnTo>
                  <a:pt x="364" y="25"/>
                </a:lnTo>
                <a:lnTo>
                  <a:pt x="365" y="25"/>
                </a:lnTo>
                <a:lnTo>
                  <a:pt x="365" y="25"/>
                </a:lnTo>
                <a:lnTo>
                  <a:pt x="366" y="25"/>
                </a:lnTo>
                <a:lnTo>
                  <a:pt x="367" y="25"/>
                </a:lnTo>
                <a:lnTo>
                  <a:pt x="367" y="25"/>
                </a:lnTo>
                <a:lnTo>
                  <a:pt x="368" y="25"/>
                </a:lnTo>
                <a:lnTo>
                  <a:pt x="369" y="25"/>
                </a:lnTo>
                <a:lnTo>
                  <a:pt x="369" y="26"/>
                </a:lnTo>
                <a:lnTo>
                  <a:pt x="370" y="26"/>
                </a:lnTo>
                <a:lnTo>
                  <a:pt x="371" y="26"/>
                </a:lnTo>
                <a:lnTo>
                  <a:pt x="371" y="26"/>
                </a:lnTo>
                <a:lnTo>
                  <a:pt x="372" y="26"/>
                </a:lnTo>
                <a:lnTo>
                  <a:pt x="373" y="26"/>
                </a:lnTo>
                <a:lnTo>
                  <a:pt x="373" y="26"/>
                </a:lnTo>
                <a:lnTo>
                  <a:pt x="374" y="26"/>
                </a:lnTo>
                <a:lnTo>
                  <a:pt x="375" y="26"/>
                </a:lnTo>
                <a:lnTo>
                  <a:pt x="375" y="26"/>
                </a:lnTo>
                <a:lnTo>
                  <a:pt x="376" y="26"/>
                </a:lnTo>
                <a:lnTo>
                  <a:pt x="377" y="26"/>
                </a:lnTo>
                <a:lnTo>
                  <a:pt x="378" y="26"/>
                </a:lnTo>
                <a:lnTo>
                  <a:pt x="378" y="26"/>
                </a:lnTo>
                <a:lnTo>
                  <a:pt x="379" y="26"/>
                </a:lnTo>
                <a:lnTo>
                  <a:pt x="380" y="26"/>
                </a:lnTo>
                <a:lnTo>
                  <a:pt x="380" y="26"/>
                </a:lnTo>
                <a:lnTo>
                  <a:pt x="381" y="26"/>
                </a:lnTo>
                <a:lnTo>
                  <a:pt x="382" y="26"/>
                </a:lnTo>
                <a:lnTo>
                  <a:pt x="382" y="26"/>
                </a:lnTo>
                <a:lnTo>
                  <a:pt x="383" y="26"/>
                </a:lnTo>
                <a:lnTo>
                  <a:pt x="384" y="26"/>
                </a:lnTo>
                <a:lnTo>
                  <a:pt x="384" y="26"/>
                </a:lnTo>
                <a:lnTo>
                  <a:pt x="385" y="26"/>
                </a:lnTo>
                <a:lnTo>
                  <a:pt x="386" y="26"/>
                </a:lnTo>
                <a:lnTo>
                  <a:pt x="386" y="26"/>
                </a:lnTo>
                <a:lnTo>
                  <a:pt x="387" y="26"/>
                </a:lnTo>
                <a:lnTo>
                  <a:pt x="388" y="26"/>
                </a:lnTo>
                <a:lnTo>
                  <a:pt x="389" y="26"/>
                </a:lnTo>
                <a:lnTo>
                  <a:pt x="389" y="26"/>
                </a:lnTo>
                <a:lnTo>
                  <a:pt x="390" y="26"/>
                </a:lnTo>
                <a:lnTo>
                  <a:pt x="391" y="26"/>
                </a:lnTo>
                <a:lnTo>
                  <a:pt x="391" y="26"/>
                </a:lnTo>
                <a:lnTo>
                  <a:pt x="392" y="26"/>
                </a:lnTo>
                <a:lnTo>
                  <a:pt x="393" y="26"/>
                </a:lnTo>
                <a:lnTo>
                  <a:pt x="393" y="26"/>
                </a:lnTo>
                <a:lnTo>
                  <a:pt x="394" y="26"/>
                </a:lnTo>
              </a:path>
            </a:pathLst>
          </a:custGeom>
          <a:noFill/>
          <a:ln w="28575" cmpd="sng">
            <a:solidFill>
              <a:srgbClr val="00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EB82D-7778-D954-C53B-0187427CD71E}"/>
              </a:ext>
            </a:extLst>
          </p:cNvPr>
          <p:cNvSpPr txBox="1"/>
          <p:nvPr/>
        </p:nvSpPr>
        <p:spPr>
          <a:xfrm>
            <a:off x="1468440" y="5499424"/>
            <a:ext cx="11572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latin typeface="Arial" panose="020B0604020202020204" pitchFamily="34" charset="0"/>
              </a:rPr>
              <a:t>Amount and duration of fixations show processes involved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369FBF-84BC-B555-F276-0061037BF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482" y="2530575"/>
            <a:ext cx="706435" cy="7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34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753" name="Rectangle 9">
            <a:extLst>
              <a:ext uri="{FF2B5EF4-FFF2-40B4-BE49-F238E27FC236}">
                <a16:creationId xmlns:a16="http://schemas.microsoft.com/office/drawing/2014/main" id="{3A538EBB-F9ED-4F3E-AE79-FA1A41851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340402"/>
            <a:ext cx="5148242" cy="4106524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4" name="Line 10">
            <a:extLst>
              <a:ext uri="{FF2B5EF4-FFF2-40B4-BE49-F238E27FC236}">
                <a16:creationId xmlns:a16="http://schemas.microsoft.com/office/drawing/2014/main" id="{AD0C3293-7654-439F-8047-C2BCA02F7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4437401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5" name="Line 11">
            <a:extLst>
              <a:ext uri="{FF2B5EF4-FFF2-40B4-BE49-F238E27FC236}">
                <a16:creationId xmlns:a16="http://schemas.microsoft.com/office/drawing/2014/main" id="{F60CF6AA-3672-4C99-AEFD-8477EA667C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4005601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6" name="Line 12">
            <a:extLst>
              <a:ext uri="{FF2B5EF4-FFF2-40B4-BE49-F238E27FC236}">
                <a16:creationId xmlns:a16="http://schemas.microsoft.com/office/drawing/2014/main" id="{B96354C0-02BF-4F81-B6BF-ECBFDBA55F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358808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7" name="Line 13">
            <a:extLst>
              <a:ext uri="{FF2B5EF4-FFF2-40B4-BE49-F238E27FC236}">
                <a16:creationId xmlns:a16="http://schemas.microsoft.com/office/drawing/2014/main" id="{F10914C6-F8C5-4352-8253-5DB32B069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315628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8" name="Line 14">
            <a:extLst>
              <a:ext uri="{FF2B5EF4-FFF2-40B4-BE49-F238E27FC236}">
                <a16:creationId xmlns:a16="http://schemas.microsoft.com/office/drawing/2014/main" id="{DA2A83E4-59DF-451D-9607-3C97487E66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2722901"/>
            <a:ext cx="635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9" name="Line 15">
            <a:extLst>
              <a:ext uri="{FF2B5EF4-FFF2-40B4-BE49-F238E27FC236}">
                <a16:creationId xmlns:a16="http://schemas.microsoft.com/office/drawing/2014/main" id="{DFCE596D-6DD7-4B34-AFC6-E02F5EB74D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2306976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0" name="Line 16">
            <a:extLst>
              <a:ext uri="{FF2B5EF4-FFF2-40B4-BE49-F238E27FC236}">
                <a16:creationId xmlns:a16="http://schemas.microsoft.com/office/drawing/2014/main" id="{55FA6009-D560-4C03-869A-8DC502F73F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1873588"/>
            <a:ext cx="635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1" name="Line 17">
            <a:extLst>
              <a:ext uri="{FF2B5EF4-FFF2-40B4-BE49-F238E27FC236}">
                <a16:creationId xmlns:a16="http://schemas.microsoft.com/office/drawing/2014/main" id="{EB4CEF20-01B8-420B-8CD6-79D4FA2F0A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1441788"/>
            <a:ext cx="635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2" name="Line 18">
            <a:extLst>
              <a:ext uri="{FF2B5EF4-FFF2-40B4-BE49-F238E27FC236}">
                <a16:creationId xmlns:a16="http://schemas.microsoft.com/office/drawing/2014/main" id="{D731974B-C952-43BE-A2C8-1956992C2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1024276"/>
            <a:ext cx="635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3" name="Line 19">
            <a:extLst>
              <a:ext uri="{FF2B5EF4-FFF2-40B4-BE49-F238E27FC236}">
                <a16:creationId xmlns:a16="http://schemas.microsoft.com/office/drawing/2014/main" id="{F08E5C2E-1DC2-43E1-9772-F88D74BD3D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592476"/>
            <a:ext cx="635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4" name="Line 20">
            <a:extLst>
              <a:ext uri="{FF2B5EF4-FFF2-40B4-BE49-F238E27FC236}">
                <a16:creationId xmlns:a16="http://schemas.microsoft.com/office/drawing/2014/main" id="{311EDD64-B5C0-4688-889B-545F29477B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19538" y="4437398"/>
            <a:ext cx="0" cy="74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5" name="Line 21">
            <a:extLst>
              <a:ext uri="{FF2B5EF4-FFF2-40B4-BE49-F238E27FC236}">
                <a16:creationId xmlns:a16="http://schemas.microsoft.com/office/drawing/2014/main" id="{77DD9B2C-4245-40A8-A6EC-DCC4D1A9A8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86338" y="4437398"/>
            <a:ext cx="0" cy="74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6" name="Line 22">
            <a:extLst>
              <a:ext uri="{FF2B5EF4-FFF2-40B4-BE49-F238E27FC236}">
                <a16:creationId xmlns:a16="http://schemas.microsoft.com/office/drawing/2014/main" id="{83043674-9782-417B-BFFF-BEE8758438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38850" y="4437398"/>
            <a:ext cx="1588" cy="74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7" name="Line 23">
            <a:extLst>
              <a:ext uri="{FF2B5EF4-FFF2-40B4-BE49-F238E27FC236}">
                <a16:creationId xmlns:a16="http://schemas.microsoft.com/office/drawing/2014/main" id="{D58FE704-8D7D-40EE-B54F-EC0E7FDCA5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05650" y="4437398"/>
            <a:ext cx="1588" cy="74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8" name="Line 24">
            <a:extLst>
              <a:ext uri="{FF2B5EF4-FFF2-40B4-BE49-F238E27FC236}">
                <a16:creationId xmlns:a16="http://schemas.microsoft.com/office/drawing/2014/main" id="{3F5F7D1F-4011-44AF-94BF-63D24EA78A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70866" y="4437398"/>
            <a:ext cx="3175" cy="74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9" name="Freeform 25">
            <a:extLst>
              <a:ext uri="{FF2B5EF4-FFF2-40B4-BE49-F238E27FC236}">
                <a16:creationId xmlns:a16="http://schemas.microsoft.com/office/drawing/2014/main" id="{E3A26773-6BBD-41FD-83A2-FD76E1A30BA6}"/>
              </a:ext>
            </a:extLst>
          </p:cNvPr>
          <p:cNvSpPr>
            <a:spLocks/>
          </p:cNvSpPr>
          <p:nvPr/>
        </p:nvSpPr>
        <p:spPr bwMode="auto">
          <a:xfrm>
            <a:off x="3919541" y="935376"/>
            <a:ext cx="4884737" cy="3502025"/>
          </a:xfrm>
          <a:custGeom>
            <a:avLst/>
            <a:gdLst>
              <a:gd name="T0" fmla="*/ 6 w 394"/>
              <a:gd name="T1" fmla="*/ 235 h 235"/>
              <a:gd name="T2" fmla="*/ 13 w 394"/>
              <a:gd name="T3" fmla="*/ 235 h 235"/>
              <a:gd name="T4" fmla="*/ 20 w 394"/>
              <a:gd name="T5" fmla="*/ 235 h 235"/>
              <a:gd name="T6" fmla="*/ 27 w 394"/>
              <a:gd name="T7" fmla="*/ 235 h 235"/>
              <a:gd name="T8" fmla="*/ 34 w 394"/>
              <a:gd name="T9" fmla="*/ 235 h 235"/>
              <a:gd name="T10" fmla="*/ 40 w 394"/>
              <a:gd name="T11" fmla="*/ 235 h 235"/>
              <a:gd name="T12" fmla="*/ 47 w 394"/>
              <a:gd name="T13" fmla="*/ 235 h 235"/>
              <a:gd name="T14" fmla="*/ 54 w 394"/>
              <a:gd name="T15" fmla="*/ 232 h 235"/>
              <a:gd name="T16" fmla="*/ 61 w 394"/>
              <a:gd name="T17" fmla="*/ 224 h 235"/>
              <a:gd name="T18" fmla="*/ 68 w 394"/>
              <a:gd name="T19" fmla="*/ 215 h 235"/>
              <a:gd name="T20" fmla="*/ 75 w 394"/>
              <a:gd name="T21" fmla="*/ 205 h 235"/>
              <a:gd name="T22" fmla="*/ 82 w 394"/>
              <a:gd name="T23" fmla="*/ 194 h 235"/>
              <a:gd name="T24" fmla="*/ 88 w 394"/>
              <a:gd name="T25" fmla="*/ 182 h 235"/>
              <a:gd name="T26" fmla="*/ 95 w 394"/>
              <a:gd name="T27" fmla="*/ 167 h 235"/>
              <a:gd name="T28" fmla="*/ 102 w 394"/>
              <a:gd name="T29" fmla="*/ 153 h 235"/>
              <a:gd name="T30" fmla="*/ 109 w 394"/>
              <a:gd name="T31" fmla="*/ 136 h 235"/>
              <a:gd name="T32" fmla="*/ 116 w 394"/>
              <a:gd name="T33" fmla="*/ 121 h 235"/>
              <a:gd name="T34" fmla="*/ 123 w 394"/>
              <a:gd name="T35" fmla="*/ 104 h 235"/>
              <a:gd name="T36" fmla="*/ 130 w 394"/>
              <a:gd name="T37" fmla="*/ 89 h 235"/>
              <a:gd name="T38" fmla="*/ 136 w 394"/>
              <a:gd name="T39" fmla="*/ 74 h 235"/>
              <a:gd name="T40" fmla="*/ 143 w 394"/>
              <a:gd name="T41" fmla="*/ 62 h 235"/>
              <a:gd name="T42" fmla="*/ 150 w 394"/>
              <a:gd name="T43" fmla="*/ 52 h 235"/>
              <a:gd name="T44" fmla="*/ 157 w 394"/>
              <a:gd name="T45" fmla="*/ 40 h 235"/>
              <a:gd name="T46" fmla="*/ 164 w 394"/>
              <a:gd name="T47" fmla="*/ 29 h 235"/>
              <a:gd name="T48" fmla="*/ 171 w 394"/>
              <a:gd name="T49" fmla="*/ 22 h 235"/>
              <a:gd name="T50" fmla="*/ 177 w 394"/>
              <a:gd name="T51" fmla="*/ 16 h 235"/>
              <a:gd name="T52" fmla="*/ 184 w 394"/>
              <a:gd name="T53" fmla="*/ 12 h 235"/>
              <a:gd name="T54" fmla="*/ 191 w 394"/>
              <a:gd name="T55" fmla="*/ 8 h 235"/>
              <a:gd name="T56" fmla="*/ 198 w 394"/>
              <a:gd name="T57" fmla="*/ 6 h 235"/>
              <a:gd name="T58" fmla="*/ 205 w 394"/>
              <a:gd name="T59" fmla="*/ 4 h 235"/>
              <a:gd name="T60" fmla="*/ 212 w 394"/>
              <a:gd name="T61" fmla="*/ 4 h 235"/>
              <a:gd name="T62" fmla="*/ 219 w 394"/>
              <a:gd name="T63" fmla="*/ 2 h 235"/>
              <a:gd name="T64" fmla="*/ 225 w 394"/>
              <a:gd name="T65" fmla="*/ 2 h 235"/>
              <a:gd name="T66" fmla="*/ 232 w 394"/>
              <a:gd name="T67" fmla="*/ 2 h 235"/>
              <a:gd name="T68" fmla="*/ 239 w 394"/>
              <a:gd name="T69" fmla="*/ 2 h 235"/>
              <a:gd name="T70" fmla="*/ 246 w 394"/>
              <a:gd name="T71" fmla="*/ 2 h 235"/>
              <a:gd name="T72" fmla="*/ 253 w 394"/>
              <a:gd name="T73" fmla="*/ 2 h 235"/>
              <a:gd name="T74" fmla="*/ 260 w 394"/>
              <a:gd name="T75" fmla="*/ 2 h 235"/>
              <a:gd name="T76" fmla="*/ 267 w 394"/>
              <a:gd name="T77" fmla="*/ 1 h 235"/>
              <a:gd name="T78" fmla="*/ 273 w 394"/>
              <a:gd name="T79" fmla="*/ 2 h 235"/>
              <a:gd name="T80" fmla="*/ 280 w 394"/>
              <a:gd name="T81" fmla="*/ 1 h 235"/>
              <a:gd name="T82" fmla="*/ 287 w 394"/>
              <a:gd name="T83" fmla="*/ 1 h 235"/>
              <a:gd name="T84" fmla="*/ 294 w 394"/>
              <a:gd name="T85" fmla="*/ 1 h 235"/>
              <a:gd name="T86" fmla="*/ 301 w 394"/>
              <a:gd name="T87" fmla="*/ 0 h 235"/>
              <a:gd name="T88" fmla="*/ 308 w 394"/>
              <a:gd name="T89" fmla="*/ 1 h 235"/>
              <a:gd name="T90" fmla="*/ 315 w 394"/>
              <a:gd name="T91" fmla="*/ 0 h 235"/>
              <a:gd name="T92" fmla="*/ 321 w 394"/>
              <a:gd name="T93" fmla="*/ 0 h 235"/>
              <a:gd name="T94" fmla="*/ 328 w 394"/>
              <a:gd name="T95" fmla="*/ 0 h 235"/>
              <a:gd name="T96" fmla="*/ 335 w 394"/>
              <a:gd name="T97" fmla="*/ 1 h 235"/>
              <a:gd name="T98" fmla="*/ 342 w 394"/>
              <a:gd name="T99" fmla="*/ 1 h 235"/>
              <a:gd name="T100" fmla="*/ 349 w 394"/>
              <a:gd name="T101" fmla="*/ 1 h 235"/>
              <a:gd name="T102" fmla="*/ 356 w 394"/>
              <a:gd name="T103" fmla="*/ 1 h 235"/>
              <a:gd name="T104" fmla="*/ 362 w 394"/>
              <a:gd name="T105" fmla="*/ 1 h 235"/>
              <a:gd name="T106" fmla="*/ 369 w 394"/>
              <a:gd name="T107" fmla="*/ 1 h 235"/>
              <a:gd name="T108" fmla="*/ 376 w 394"/>
              <a:gd name="T109" fmla="*/ 0 h 235"/>
              <a:gd name="T110" fmla="*/ 383 w 394"/>
              <a:gd name="T111" fmla="*/ 0 h 235"/>
              <a:gd name="T112" fmla="*/ 390 w 394"/>
              <a:gd name="T113" fmla="*/ 0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94" h="235">
                <a:moveTo>
                  <a:pt x="0" y="235"/>
                </a:moveTo>
                <a:lnTo>
                  <a:pt x="1" y="235"/>
                </a:lnTo>
                <a:lnTo>
                  <a:pt x="1" y="235"/>
                </a:lnTo>
                <a:lnTo>
                  <a:pt x="2" y="235"/>
                </a:lnTo>
                <a:lnTo>
                  <a:pt x="3" y="235"/>
                </a:lnTo>
                <a:lnTo>
                  <a:pt x="3" y="235"/>
                </a:lnTo>
                <a:lnTo>
                  <a:pt x="4" y="235"/>
                </a:lnTo>
                <a:lnTo>
                  <a:pt x="5" y="235"/>
                </a:lnTo>
                <a:lnTo>
                  <a:pt x="5" y="235"/>
                </a:lnTo>
                <a:lnTo>
                  <a:pt x="6" y="235"/>
                </a:lnTo>
                <a:lnTo>
                  <a:pt x="7" y="235"/>
                </a:lnTo>
                <a:lnTo>
                  <a:pt x="8" y="235"/>
                </a:lnTo>
                <a:lnTo>
                  <a:pt x="8" y="235"/>
                </a:lnTo>
                <a:lnTo>
                  <a:pt x="9" y="235"/>
                </a:lnTo>
                <a:lnTo>
                  <a:pt x="10" y="235"/>
                </a:lnTo>
                <a:lnTo>
                  <a:pt x="10" y="235"/>
                </a:lnTo>
                <a:lnTo>
                  <a:pt x="11" y="235"/>
                </a:lnTo>
                <a:lnTo>
                  <a:pt x="12" y="235"/>
                </a:lnTo>
                <a:lnTo>
                  <a:pt x="12" y="235"/>
                </a:lnTo>
                <a:lnTo>
                  <a:pt x="13" y="235"/>
                </a:lnTo>
                <a:lnTo>
                  <a:pt x="14" y="235"/>
                </a:lnTo>
                <a:lnTo>
                  <a:pt x="14" y="235"/>
                </a:lnTo>
                <a:lnTo>
                  <a:pt x="15" y="235"/>
                </a:lnTo>
                <a:lnTo>
                  <a:pt x="16" y="235"/>
                </a:lnTo>
                <a:lnTo>
                  <a:pt x="16" y="235"/>
                </a:lnTo>
                <a:lnTo>
                  <a:pt x="17" y="235"/>
                </a:lnTo>
                <a:lnTo>
                  <a:pt x="18" y="235"/>
                </a:lnTo>
                <a:lnTo>
                  <a:pt x="19" y="235"/>
                </a:lnTo>
                <a:lnTo>
                  <a:pt x="19" y="235"/>
                </a:lnTo>
                <a:lnTo>
                  <a:pt x="20" y="235"/>
                </a:lnTo>
                <a:lnTo>
                  <a:pt x="21" y="235"/>
                </a:lnTo>
                <a:lnTo>
                  <a:pt x="21" y="235"/>
                </a:lnTo>
                <a:lnTo>
                  <a:pt x="22" y="235"/>
                </a:lnTo>
                <a:lnTo>
                  <a:pt x="23" y="235"/>
                </a:lnTo>
                <a:lnTo>
                  <a:pt x="23" y="235"/>
                </a:lnTo>
                <a:lnTo>
                  <a:pt x="24" y="235"/>
                </a:lnTo>
                <a:lnTo>
                  <a:pt x="25" y="235"/>
                </a:lnTo>
                <a:lnTo>
                  <a:pt x="25" y="235"/>
                </a:lnTo>
                <a:lnTo>
                  <a:pt x="26" y="235"/>
                </a:lnTo>
                <a:lnTo>
                  <a:pt x="27" y="235"/>
                </a:lnTo>
                <a:lnTo>
                  <a:pt x="27" y="235"/>
                </a:lnTo>
                <a:lnTo>
                  <a:pt x="28" y="235"/>
                </a:lnTo>
                <a:lnTo>
                  <a:pt x="29" y="235"/>
                </a:lnTo>
                <a:lnTo>
                  <a:pt x="29" y="235"/>
                </a:lnTo>
                <a:lnTo>
                  <a:pt x="30" y="235"/>
                </a:lnTo>
                <a:lnTo>
                  <a:pt x="31" y="235"/>
                </a:lnTo>
                <a:lnTo>
                  <a:pt x="32" y="235"/>
                </a:lnTo>
                <a:lnTo>
                  <a:pt x="32" y="235"/>
                </a:lnTo>
                <a:lnTo>
                  <a:pt x="33" y="235"/>
                </a:lnTo>
                <a:lnTo>
                  <a:pt x="34" y="235"/>
                </a:lnTo>
                <a:lnTo>
                  <a:pt x="34" y="235"/>
                </a:lnTo>
                <a:lnTo>
                  <a:pt x="35" y="235"/>
                </a:lnTo>
                <a:lnTo>
                  <a:pt x="36" y="235"/>
                </a:lnTo>
                <a:lnTo>
                  <a:pt x="36" y="235"/>
                </a:lnTo>
                <a:lnTo>
                  <a:pt x="37" y="235"/>
                </a:lnTo>
                <a:lnTo>
                  <a:pt x="38" y="235"/>
                </a:lnTo>
                <a:lnTo>
                  <a:pt x="38" y="235"/>
                </a:lnTo>
                <a:lnTo>
                  <a:pt x="39" y="235"/>
                </a:lnTo>
                <a:lnTo>
                  <a:pt x="40" y="235"/>
                </a:lnTo>
                <a:lnTo>
                  <a:pt x="40" y="235"/>
                </a:lnTo>
                <a:lnTo>
                  <a:pt x="41" y="235"/>
                </a:lnTo>
                <a:lnTo>
                  <a:pt x="42" y="235"/>
                </a:lnTo>
                <a:lnTo>
                  <a:pt x="42" y="235"/>
                </a:lnTo>
                <a:lnTo>
                  <a:pt x="43" y="235"/>
                </a:lnTo>
                <a:lnTo>
                  <a:pt x="44" y="235"/>
                </a:lnTo>
                <a:lnTo>
                  <a:pt x="45" y="235"/>
                </a:lnTo>
                <a:lnTo>
                  <a:pt x="45" y="235"/>
                </a:lnTo>
                <a:lnTo>
                  <a:pt x="46" y="235"/>
                </a:lnTo>
                <a:lnTo>
                  <a:pt x="47" y="235"/>
                </a:lnTo>
                <a:lnTo>
                  <a:pt x="47" y="235"/>
                </a:lnTo>
                <a:lnTo>
                  <a:pt x="48" y="235"/>
                </a:lnTo>
                <a:lnTo>
                  <a:pt x="49" y="235"/>
                </a:lnTo>
                <a:lnTo>
                  <a:pt x="49" y="235"/>
                </a:lnTo>
                <a:lnTo>
                  <a:pt x="50" y="235"/>
                </a:lnTo>
                <a:lnTo>
                  <a:pt x="51" y="235"/>
                </a:lnTo>
                <a:lnTo>
                  <a:pt x="51" y="235"/>
                </a:lnTo>
                <a:lnTo>
                  <a:pt x="52" y="235"/>
                </a:lnTo>
                <a:lnTo>
                  <a:pt x="53" y="234"/>
                </a:lnTo>
                <a:lnTo>
                  <a:pt x="53" y="233"/>
                </a:lnTo>
                <a:lnTo>
                  <a:pt x="54" y="232"/>
                </a:lnTo>
                <a:lnTo>
                  <a:pt x="55" y="232"/>
                </a:lnTo>
                <a:lnTo>
                  <a:pt x="56" y="231"/>
                </a:lnTo>
                <a:lnTo>
                  <a:pt x="56" y="230"/>
                </a:lnTo>
                <a:lnTo>
                  <a:pt x="57" y="229"/>
                </a:lnTo>
                <a:lnTo>
                  <a:pt x="58" y="228"/>
                </a:lnTo>
                <a:lnTo>
                  <a:pt x="58" y="227"/>
                </a:lnTo>
                <a:lnTo>
                  <a:pt x="59" y="227"/>
                </a:lnTo>
                <a:lnTo>
                  <a:pt x="60" y="226"/>
                </a:lnTo>
                <a:lnTo>
                  <a:pt x="60" y="225"/>
                </a:lnTo>
                <a:lnTo>
                  <a:pt x="61" y="224"/>
                </a:lnTo>
                <a:lnTo>
                  <a:pt x="62" y="223"/>
                </a:lnTo>
                <a:lnTo>
                  <a:pt x="62" y="222"/>
                </a:lnTo>
                <a:lnTo>
                  <a:pt x="63" y="222"/>
                </a:lnTo>
                <a:lnTo>
                  <a:pt x="64" y="221"/>
                </a:lnTo>
                <a:lnTo>
                  <a:pt x="64" y="220"/>
                </a:lnTo>
                <a:lnTo>
                  <a:pt x="65" y="219"/>
                </a:lnTo>
                <a:lnTo>
                  <a:pt x="66" y="218"/>
                </a:lnTo>
                <a:lnTo>
                  <a:pt x="66" y="217"/>
                </a:lnTo>
                <a:lnTo>
                  <a:pt x="67" y="216"/>
                </a:lnTo>
                <a:lnTo>
                  <a:pt x="68" y="215"/>
                </a:lnTo>
                <a:lnTo>
                  <a:pt x="69" y="213"/>
                </a:lnTo>
                <a:lnTo>
                  <a:pt x="69" y="212"/>
                </a:lnTo>
                <a:lnTo>
                  <a:pt x="70" y="212"/>
                </a:lnTo>
                <a:lnTo>
                  <a:pt x="71" y="211"/>
                </a:lnTo>
                <a:lnTo>
                  <a:pt x="71" y="210"/>
                </a:lnTo>
                <a:lnTo>
                  <a:pt x="72" y="209"/>
                </a:lnTo>
                <a:lnTo>
                  <a:pt x="73" y="208"/>
                </a:lnTo>
                <a:lnTo>
                  <a:pt x="73" y="207"/>
                </a:lnTo>
                <a:lnTo>
                  <a:pt x="74" y="206"/>
                </a:lnTo>
                <a:lnTo>
                  <a:pt x="75" y="205"/>
                </a:lnTo>
                <a:lnTo>
                  <a:pt x="75" y="204"/>
                </a:lnTo>
                <a:lnTo>
                  <a:pt x="76" y="202"/>
                </a:lnTo>
                <a:lnTo>
                  <a:pt x="77" y="201"/>
                </a:lnTo>
                <a:lnTo>
                  <a:pt x="77" y="200"/>
                </a:lnTo>
                <a:lnTo>
                  <a:pt x="78" y="199"/>
                </a:lnTo>
                <a:lnTo>
                  <a:pt x="79" y="198"/>
                </a:lnTo>
                <a:lnTo>
                  <a:pt x="79" y="197"/>
                </a:lnTo>
                <a:lnTo>
                  <a:pt x="80" y="196"/>
                </a:lnTo>
                <a:lnTo>
                  <a:pt x="81" y="195"/>
                </a:lnTo>
                <a:lnTo>
                  <a:pt x="82" y="194"/>
                </a:lnTo>
                <a:lnTo>
                  <a:pt x="82" y="191"/>
                </a:lnTo>
                <a:lnTo>
                  <a:pt x="83" y="191"/>
                </a:lnTo>
                <a:lnTo>
                  <a:pt x="84" y="189"/>
                </a:lnTo>
                <a:lnTo>
                  <a:pt x="84" y="188"/>
                </a:lnTo>
                <a:lnTo>
                  <a:pt x="85" y="187"/>
                </a:lnTo>
                <a:lnTo>
                  <a:pt x="86" y="186"/>
                </a:lnTo>
                <a:lnTo>
                  <a:pt x="86" y="185"/>
                </a:lnTo>
                <a:lnTo>
                  <a:pt x="87" y="184"/>
                </a:lnTo>
                <a:lnTo>
                  <a:pt x="88" y="183"/>
                </a:lnTo>
                <a:lnTo>
                  <a:pt x="88" y="182"/>
                </a:lnTo>
                <a:lnTo>
                  <a:pt x="89" y="181"/>
                </a:lnTo>
                <a:lnTo>
                  <a:pt x="90" y="179"/>
                </a:lnTo>
                <a:lnTo>
                  <a:pt x="90" y="177"/>
                </a:lnTo>
                <a:lnTo>
                  <a:pt x="91" y="176"/>
                </a:lnTo>
                <a:lnTo>
                  <a:pt x="92" y="175"/>
                </a:lnTo>
                <a:lnTo>
                  <a:pt x="93" y="173"/>
                </a:lnTo>
                <a:lnTo>
                  <a:pt x="93" y="172"/>
                </a:lnTo>
                <a:lnTo>
                  <a:pt x="94" y="170"/>
                </a:lnTo>
                <a:lnTo>
                  <a:pt x="95" y="169"/>
                </a:lnTo>
                <a:lnTo>
                  <a:pt x="95" y="167"/>
                </a:lnTo>
                <a:lnTo>
                  <a:pt x="96" y="166"/>
                </a:lnTo>
                <a:lnTo>
                  <a:pt x="97" y="164"/>
                </a:lnTo>
                <a:lnTo>
                  <a:pt x="97" y="163"/>
                </a:lnTo>
                <a:lnTo>
                  <a:pt x="98" y="162"/>
                </a:lnTo>
                <a:lnTo>
                  <a:pt x="99" y="160"/>
                </a:lnTo>
                <a:lnTo>
                  <a:pt x="99" y="159"/>
                </a:lnTo>
                <a:lnTo>
                  <a:pt x="100" y="158"/>
                </a:lnTo>
                <a:lnTo>
                  <a:pt x="101" y="156"/>
                </a:lnTo>
                <a:lnTo>
                  <a:pt x="101" y="155"/>
                </a:lnTo>
                <a:lnTo>
                  <a:pt x="102" y="153"/>
                </a:lnTo>
                <a:lnTo>
                  <a:pt x="103" y="151"/>
                </a:lnTo>
                <a:lnTo>
                  <a:pt x="103" y="150"/>
                </a:lnTo>
                <a:lnTo>
                  <a:pt x="104" y="149"/>
                </a:lnTo>
                <a:lnTo>
                  <a:pt x="105" y="147"/>
                </a:lnTo>
                <a:lnTo>
                  <a:pt x="106" y="145"/>
                </a:lnTo>
                <a:lnTo>
                  <a:pt x="106" y="143"/>
                </a:lnTo>
                <a:lnTo>
                  <a:pt x="107" y="142"/>
                </a:lnTo>
                <a:lnTo>
                  <a:pt x="108" y="140"/>
                </a:lnTo>
                <a:lnTo>
                  <a:pt x="108" y="138"/>
                </a:lnTo>
                <a:lnTo>
                  <a:pt x="109" y="136"/>
                </a:lnTo>
                <a:lnTo>
                  <a:pt x="110" y="135"/>
                </a:lnTo>
                <a:lnTo>
                  <a:pt x="110" y="133"/>
                </a:lnTo>
                <a:lnTo>
                  <a:pt x="111" y="132"/>
                </a:lnTo>
                <a:lnTo>
                  <a:pt x="112" y="129"/>
                </a:lnTo>
                <a:lnTo>
                  <a:pt x="112" y="128"/>
                </a:lnTo>
                <a:lnTo>
                  <a:pt x="113" y="126"/>
                </a:lnTo>
                <a:lnTo>
                  <a:pt x="114" y="125"/>
                </a:lnTo>
                <a:lnTo>
                  <a:pt x="114" y="124"/>
                </a:lnTo>
                <a:lnTo>
                  <a:pt x="115" y="122"/>
                </a:lnTo>
                <a:lnTo>
                  <a:pt x="116" y="121"/>
                </a:lnTo>
                <a:lnTo>
                  <a:pt x="116" y="120"/>
                </a:lnTo>
                <a:lnTo>
                  <a:pt x="117" y="118"/>
                </a:lnTo>
                <a:lnTo>
                  <a:pt x="118" y="116"/>
                </a:lnTo>
                <a:lnTo>
                  <a:pt x="119" y="114"/>
                </a:lnTo>
                <a:lnTo>
                  <a:pt x="119" y="112"/>
                </a:lnTo>
                <a:lnTo>
                  <a:pt x="120" y="110"/>
                </a:lnTo>
                <a:lnTo>
                  <a:pt x="121" y="108"/>
                </a:lnTo>
                <a:lnTo>
                  <a:pt x="121" y="107"/>
                </a:lnTo>
                <a:lnTo>
                  <a:pt x="122" y="106"/>
                </a:lnTo>
                <a:lnTo>
                  <a:pt x="123" y="104"/>
                </a:lnTo>
                <a:lnTo>
                  <a:pt x="123" y="102"/>
                </a:lnTo>
                <a:lnTo>
                  <a:pt x="124" y="101"/>
                </a:lnTo>
                <a:lnTo>
                  <a:pt x="125" y="99"/>
                </a:lnTo>
                <a:lnTo>
                  <a:pt x="125" y="97"/>
                </a:lnTo>
                <a:lnTo>
                  <a:pt x="126" y="96"/>
                </a:lnTo>
                <a:lnTo>
                  <a:pt x="127" y="95"/>
                </a:lnTo>
                <a:lnTo>
                  <a:pt x="127" y="93"/>
                </a:lnTo>
                <a:lnTo>
                  <a:pt x="128" y="91"/>
                </a:lnTo>
                <a:lnTo>
                  <a:pt x="129" y="90"/>
                </a:lnTo>
                <a:lnTo>
                  <a:pt x="130" y="89"/>
                </a:lnTo>
                <a:lnTo>
                  <a:pt x="130" y="87"/>
                </a:lnTo>
                <a:lnTo>
                  <a:pt x="131" y="86"/>
                </a:lnTo>
                <a:lnTo>
                  <a:pt x="132" y="85"/>
                </a:lnTo>
                <a:lnTo>
                  <a:pt x="132" y="83"/>
                </a:lnTo>
                <a:lnTo>
                  <a:pt x="133" y="81"/>
                </a:lnTo>
                <a:lnTo>
                  <a:pt x="134" y="80"/>
                </a:lnTo>
                <a:lnTo>
                  <a:pt x="134" y="78"/>
                </a:lnTo>
                <a:lnTo>
                  <a:pt x="135" y="77"/>
                </a:lnTo>
                <a:lnTo>
                  <a:pt x="136" y="76"/>
                </a:lnTo>
                <a:lnTo>
                  <a:pt x="136" y="74"/>
                </a:lnTo>
                <a:lnTo>
                  <a:pt x="137" y="73"/>
                </a:lnTo>
                <a:lnTo>
                  <a:pt x="138" y="71"/>
                </a:lnTo>
                <a:lnTo>
                  <a:pt x="138" y="70"/>
                </a:lnTo>
                <a:lnTo>
                  <a:pt x="139" y="69"/>
                </a:lnTo>
                <a:lnTo>
                  <a:pt x="140" y="67"/>
                </a:lnTo>
                <a:lnTo>
                  <a:pt x="140" y="67"/>
                </a:lnTo>
                <a:lnTo>
                  <a:pt x="141" y="66"/>
                </a:lnTo>
                <a:lnTo>
                  <a:pt x="142" y="64"/>
                </a:lnTo>
                <a:lnTo>
                  <a:pt x="143" y="64"/>
                </a:lnTo>
                <a:lnTo>
                  <a:pt x="143" y="62"/>
                </a:lnTo>
                <a:lnTo>
                  <a:pt x="144" y="61"/>
                </a:lnTo>
                <a:lnTo>
                  <a:pt x="145" y="60"/>
                </a:lnTo>
                <a:lnTo>
                  <a:pt x="145" y="60"/>
                </a:lnTo>
                <a:lnTo>
                  <a:pt x="146" y="58"/>
                </a:lnTo>
                <a:lnTo>
                  <a:pt x="147" y="57"/>
                </a:lnTo>
                <a:lnTo>
                  <a:pt x="147" y="56"/>
                </a:lnTo>
                <a:lnTo>
                  <a:pt x="148" y="54"/>
                </a:lnTo>
                <a:lnTo>
                  <a:pt x="149" y="54"/>
                </a:lnTo>
                <a:lnTo>
                  <a:pt x="149" y="53"/>
                </a:lnTo>
                <a:lnTo>
                  <a:pt x="150" y="52"/>
                </a:lnTo>
                <a:lnTo>
                  <a:pt x="151" y="51"/>
                </a:lnTo>
                <a:lnTo>
                  <a:pt x="151" y="49"/>
                </a:lnTo>
                <a:lnTo>
                  <a:pt x="152" y="47"/>
                </a:lnTo>
                <a:lnTo>
                  <a:pt x="153" y="46"/>
                </a:lnTo>
                <a:lnTo>
                  <a:pt x="153" y="45"/>
                </a:lnTo>
                <a:lnTo>
                  <a:pt x="154" y="44"/>
                </a:lnTo>
                <a:lnTo>
                  <a:pt x="155" y="43"/>
                </a:lnTo>
                <a:lnTo>
                  <a:pt x="156" y="41"/>
                </a:lnTo>
                <a:lnTo>
                  <a:pt x="156" y="40"/>
                </a:lnTo>
                <a:lnTo>
                  <a:pt x="157" y="40"/>
                </a:lnTo>
                <a:lnTo>
                  <a:pt x="158" y="39"/>
                </a:lnTo>
                <a:lnTo>
                  <a:pt x="158" y="37"/>
                </a:lnTo>
                <a:lnTo>
                  <a:pt x="159" y="36"/>
                </a:lnTo>
                <a:lnTo>
                  <a:pt x="160" y="35"/>
                </a:lnTo>
                <a:lnTo>
                  <a:pt x="160" y="34"/>
                </a:lnTo>
                <a:lnTo>
                  <a:pt x="161" y="33"/>
                </a:lnTo>
                <a:lnTo>
                  <a:pt x="162" y="32"/>
                </a:lnTo>
                <a:lnTo>
                  <a:pt x="162" y="31"/>
                </a:lnTo>
                <a:lnTo>
                  <a:pt x="163" y="30"/>
                </a:lnTo>
                <a:lnTo>
                  <a:pt x="164" y="29"/>
                </a:lnTo>
                <a:lnTo>
                  <a:pt x="164" y="28"/>
                </a:lnTo>
                <a:lnTo>
                  <a:pt x="165" y="27"/>
                </a:lnTo>
                <a:lnTo>
                  <a:pt x="166" y="26"/>
                </a:lnTo>
                <a:lnTo>
                  <a:pt x="167" y="25"/>
                </a:lnTo>
                <a:lnTo>
                  <a:pt x="167" y="25"/>
                </a:lnTo>
                <a:lnTo>
                  <a:pt x="168" y="24"/>
                </a:lnTo>
                <a:lnTo>
                  <a:pt x="169" y="24"/>
                </a:lnTo>
                <a:lnTo>
                  <a:pt x="169" y="23"/>
                </a:lnTo>
                <a:lnTo>
                  <a:pt x="170" y="22"/>
                </a:lnTo>
                <a:lnTo>
                  <a:pt x="171" y="22"/>
                </a:lnTo>
                <a:lnTo>
                  <a:pt x="171" y="21"/>
                </a:lnTo>
                <a:lnTo>
                  <a:pt x="172" y="20"/>
                </a:lnTo>
                <a:lnTo>
                  <a:pt x="173" y="19"/>
                </a:lnTo>
                <a:lnTo>
                  <a:pt x="173" y="19"/>
                </a:lnTo>
                <a:lnTo>
                  <a:pt x="174" y="19"/>
                </a:lnTo>
                <a:lnTo>
                  <a:pt x="175" y="18"/>
                </a:lnTo>
                <a:lnTo>
                  <a:pt x="175" y="18"/>
                </a:lnTo>
                <a:lnTo>
                  <a:pt x="176" y="17"/>
                </a:lnTo>
                <a:lnTo>
                  <a:pt x="177" y="16"/>
                </a:lnTo>
                <a:lnTo>
                  <a:pt x="177" y="16"/>
                </a:lnTo>
                <a:lnTo>
                  <a:pt x="178" y="15"/>
                </a:lnTo>
                <a:lnTo>
                  <a:pt x="179" y="15"/>
                </a:lnTo>
                <a:lnTo>
                  <a:pt x="180" y="14"/>
                </a:lnTo>
                <a:lnTo>
                  <a:pt x="180" y="14"/>
                </a:lnTo>
                <a:lnTo>
                  <a:pt x="181" y="14"/>
                </a:lnTo>
                <a:lnTo>
                  <a:pt x="182" y="13"/>
                </a:lnTo>
                <a:lnTo>
                  <a:pt x="182" y="13"/>
                </a:lnTo>
                <a:lnTo>
                  <a:pt x="183" y="12"/>
                </a:lnTo>
                <a:lnTo>
                  <a:pt x="184" y="12"/>
                </a:lnTo>
                <a:lnTo>
                  <a:pt x="184" y="12"/>
                </a:lnTo>
                <a:lnTo>
                  <a:pt x="185" y="11"/>
                </a:lnTo>
                <a:lnTo>
                  <a:pt x="186" y="11"/>
                </a:lnTo>
                <a:lnTo>
                  <a:pt x="186" y="11"/>
                </a:lnTo>
                <a:lnTo>
                  <a:pt x="187" y="11"/>
                </a:lnTo>
                <a:lnTo>
                  <a:pt x="188" y="10"/>
                </a:lnTo>
                <a:lnTo>
                  <a:pt x="188" y="10"/>
                </a:lnTo>
                <a:lnTo>
                  <a:pt x="189" y="9"/>
                </a:lnTo>
                <a:lnTo>
                  <a:pt x="190" y="8"/>
                </a:lnTo>
                <a:lnTo>
                  <a:pt x="190" y="9"/>
                </a:lnTo>
                <a:lnTo>
                  <a:pt x="191" y="8"/>
                </a:lnTo>
                <a:lnTo>
                  <a:pt x="192" y="8"/>
                </a:lnTo>
                <a:lnTo>
                  <a:pt x="193" y="7"/>
                </a:lnTo>
                <a:lnTo>
                  <a:pt x="193" y="7"/>
                </a:lnTo>
                <a:lnTo>
                  <a:pt x="194" y="7"/>
                </a:lnTo>
                <a:lnTo>
                  <a:pt x="195" y="7"/>
                </a:lnTo>
                <a:lnTo>
                  <a:pt x="195" y="7"/>
                </a:lnTo>
                <a:lnTo>
                  <a:pt x="196" y="6"/>
                </a:lnTo>
                <a:lnTo>
                  <a:pt x="197" y="6"/>
                </a:lnTo>
                <a:lnTo>
                  <a:pt x="197" y="6"/>
                </a:lnTo>
                <a:lnTo>
                  <a:pt x="198" y="6"/>
                </a:lnTo>
                <a:lnTo>
                  <a:pt x="199" y="6"/>
                </a:lnTo>
                <a:lnTo>
                  <a:pt x="199" y="6"/>
                </a:lnTo>
                <a:lnTo>
                  <a:pt x="200" y="6"/>
                </a:lnTo>
                <a:lnTo>
                  <a:pt x="201" y="6"/>
                </a:lnTo>
                <a:lnTo>
                  <a:pt x="201" y="6"/>
                </a:lnTo>
                <a:lnTo>
                  <a:pt x="202" y="6"/>
                </a:lnTo>
                <a:lnTo>
                  <a:pt x="203" y="5"/>
                </a:lnTo>
                <a:lnTo>
                  <a:pt x="204" y="5"/>
                </a:lnTo>
                <a:lnTo>
                  <a:pt x="204" y="5"/>
                </a:lnTo>
                <a:lnTo>
                  <a:pt x="205" y="4"/>
                </a:lnTo>
                <a:lnTo>
                  <a:pt x="206" y="4"/>
                </a:lnTo>
                <a:lnTo>
                  <a:pt x="206" y="4"/>
                </a:lnTo>
                <a:lnTo>
                  <a:pt x="207" y="4"/>
                </a:lnTo>
                <a:lnTo>
                  <a:pt x="208" y="4"/>
                </a:lnTo>
                <a:lnTo>
                  <a:pt x="208" y="4"/>
                </a:lnTo>
                <a:lnTo>
                  <a:pt x="209" y="4"/>
                </a:lnTo>
                <a:lnTo>
                  <a:pt x="210" y="4"/>
                </a:lnTo>
                <a:lnTo>
                  <a:pt x="210" y="4"/>
                </a:lnTo>
                <a:lnTo>
                  <a:pt x="211" y="4"/>
                </a:lnTo>
                <a:lnTo>
                  <a:pt x="212" y="4"/>
                </a:lnTo>
                <a:lnTo>
                  <a:pt x="212" y="4"/>
                </a:lnTo>
                <a:lnTo>
                  <a:pt x="213" y="3"/>
                </a:lnTo>
                <a:lnTo>
                  <a:pt x="214" y="3"/>
                </a:lnTo>
                <a:lnTo>
                  <a:pt x="214" y="3"/>
                </a:lnTo>
                <a:lnTo>
                  <a:pt x="215" y="3"/>
                </a:lnTo>
                <a:lnTo>
                  <a:pt x="216" y="3"/>
                </a:lnTo>
                <a:lnTo>
                  <a:pt x="217" y="3"/>
                </a:lnTo>
                <a:lnTo>
                  <a:pt x="217" y="3"/>
                </a:lnTo>
                <a:lnTo>
                  <a:pt x="218" y="2"/>
                </a:lnTo>
                <a:lnTo>
                  <a:pt x="219" y="2"/>
                </a:lnTo>
                <a:lnTo>
                  <a:pt x="219" y="2"/>
                </a:lnTo>
                <a:lnTo>
                  <a:pt x="220" y="2"/>
                </a:lnTo>
                <a:lnTo>
                  <a:pt x="221" y="2"/>
                </a:lnTo>
                <a:lnTo>
                  <a:pt x="221" y="2"/>
                </a:lnTo>
                <a:lnTo>
                  <a:pt x="222" y="2"/>
                </a:lnTo>
                <a:lnTo>
                  <a:pt x="223" y="2"/>
                </a:lnTo>
                <a:lnTo>
                  <a:pt x="223" y="2"/>
                </a:lnTo>
                <a:lnTo>
                  <a:pt x="224" y="2"/>
                </a:lnTo>
                <a:lnTo>
                  <a:pt x="225" y="2"/>
                </a:lnTo>
                <a:lnTo>
                  <a:pt x="225" y="2"/>
                </a:lnTo>
                <a:lnTo>
                  <a:pt x="226" y="2"/>
                </a:lnTo>
                <a:lnTo>
                  <a:pt x="227" y="2"/>
                </a:lnTo>
                <a:lnTo>
                  <a:pt x="227" y="2"/>
                </a:lnTo>
                <a:lnTo>
                  <a:pt x="228" y="2"/>
                </a:lnTo>
                <a:lnTo>
                  <a:pt x="229" y="2"/>
                </a:lnTo>
                <a:lnTo>
                  <a:pt x="230" y="2"/>
                </a:lnTo>
                <a:lnTo>
                  <a:pt x="230" y="2"/>
                </a:lnTo>
                <a:lnTo>
                  <a:pt x="231" y="2"/>
                </a:lnTo>
                <a:lnTo>
                  <a:pt x="232" y="2"/>
                </a:lnTo>
                <a:lnTo>
                  <a:pt x="232" y="2"/>
                </a:lnTo>
                <a:lnTo>
                  <a:pt x="233" y="2"/>
                </a:lnTo>
                <a:lnTo>
                  <a:pt x="234" y="2"/>
                </a:lnTo>
                <a:lnTo>
                  <a:pt x="234" y="2"/>
                </a:lnTo>
                <a:lnTo>
                  <a:pt x="235" y="2"/>
                </a:lnTo>
                <a:lnTo>
                  <a:pt x="236" y="1"/>
                </a:lnTo>
                <a:lnTo>
                  <a:pt x="236" y="1"/>
                </a:lnTo>
                <a:lnTo>
                  <a:pt x="237" y="1"/>
                </a:lnTo>
                <a:lnTo>
                  <a:pt x="238" y="2"/>
                </a:lnTo>
                <a:lnTo>
                  <a:pt x="238" y="2"/>
                </a:lnTo>
                <a:lnTo>
                  <a:pt x="239" y="2"/>
                </a:lnTo>
                <a:lnTo>
                  <a:pt x="240" y="2"/>
                </a:lnTo>
                <a:lnTo>
                  <a:pt x="241" y="2"/>
                </a:lnTo>
                <a:lnTo>
                  <a:pt x="241" y="2"/>
                </a:lnTo>
                <a:lnTo>
                  <a:pt x="242" y="2"/>
                </a:lnTo>
                <a:lnTo>
                  <a:pt x="243" y="2"/>
                </a:lnTo>
                <a:lnTo>
                  <a:pt x="243" y="2"/>
                </a:lnTo>
                <a:lnTo>
                  <a:pt x="244" y="2"/>
                </a:lnTo>
                <a:lnTo>
                  <a:pt x="245" y="2"/>
                </a:lnTo>
                <a:lnTo>
                  <a:pt x="245" y="2"/>
                </a:lnTo>
                <a:lnTo>
                  <a:pt x="246" y="2"/>
                </a:lnTo>
                <a:lnTo>
                  <a:pt x="247" y="2"/>
                </a:lnTo>
                <a:lnTo>
                  <a:pt x="247" y="2"/>
                </a:lnTo>
                <a:lnTo>
                  <a:pt x="248" y="2"/>
                </a:lnTo>
                <a:lnTo>
                  <a:pt x="249" y="2"/>
                </a:lnTo>
                <a:lnTo>
                  <a:pt x="249" y="2"/>
                </a:lnTo>
                <a:lnTo>
                  <a:pt x="250" y="2"/>
                </a:lnTo>
                <a:lnTo>
                  <a:pt x="251" y="2"/>
                </a:lnTo>
                <a:lnTo>
                  <a:pt x="251" y="2"/>
                </a:lnTo>
                <a:lnTo>
                  <a:pt x="252" y="2"/>
                </a:lnTo>
                <a:lnTo>
                  <a:pt x="253" y="2"/>
                </a:lnTo>
                <a:lnTo>
                  <a:pt x="254" y="3"/>
                </a:lnTo>
                <a:lnTo>
                  <a:pt x="254" y="3"/>
                </a:lnTo>
                <a:lnTo>
                  <a:pt x="255" y="3"/>
                </a:lnTo>
                <a:lnTo>
                  <a:pt x="256" y="2"/>
                </a:lnTo>
                <a:lnTo>
                  <a:pt x="256" y="2"/>
                </a:lnTo>
                <a:lnTo>
                  <a:pt x="257" y="2"/>
                </a:lnTo>
                <a:lnTo>
                  <a:pt x="258" y="3"/>
                </a:lnTo>
                <a:lnTo>
                  <a:pt x="258" y="2"/>
                </a:lnTo>
                <a:lnTo>
                  <a:pt x="259" y="2"/>
                </a:lnTo>
                <a:lnTo>
                  <a:pt x="260" y="2"/>
                </a:lnTo>
                <a:lnTo>
                  <a:pt x="260" y="2"/>
                </a:lnTo>
                <a:lnTo>
                  <a:pt x="261" y="2"/>
                </a:lnTo>
                <a:lnTo>
                  <a:pt x="262" y="2"/>
                </a:lnTo>
                <a:lnTo>
                  <a:pt x="262" y="2"/>
                </a:lnTo>
                <a:lnTo>
                  <a:pt x="263" y="1"/>
                </a:lnTo>
                <a:lnTo>
                  <a:pt x="264" y="2"/>
                </a:lnTo>
                <a:lnTo>
                  <a:pt x="264" y="2"/>
                </a:lnTo>
                <a:lnTo>
                  <a:pt x="265" y="2"/>
                </a:lnTo>
                <a:lnTo>
                  <a:pt x="266" y="1"/>
                </a:lnTo>
                <a:lnTo>
                  <a:pt x="267" y="1"/>
                </a:lnTo>
                <a:lnTo>
                  <a:pt x="267" y="1"/>
                </a:lnTo>
                <a:lnTo>
                  <a:pt x="268" y="2"/>
                </a:lnTo>
                <a:lnTo>
                  <a:pt x="269" y="2"/>
                </a:lnTo>
                <a:lnTo>
                  <a:pt x="269" y="2"/>
                </a:lnTo>
                <a:lnTo>
                  <a:pt x="270" y="2"/>
                </a:lnTo>
                <a:lnTo>
                  <a:pt x="271" y="2"/>
                </a:lnTo>
                <a:lnTo>
                  <a:pt x="271" y="2"/>
                </a:lnTo>
                <a:lnTo>
                  <a:pt x="272" y="2"/>
                </a:lnTo>
                <a:lnTo>
                  <a:pt x="273" y="2"/>
                </a:lnTo>
                <a:lnTo>
                  <a:pt x="273" y="2"/>
                </a:lnTo>
                <a:lnTo>
                  <a:pt x="274" y="2"/>
                </a:lnTo>
                <a:lnTo>
                  <a:pt x="275" y="2"/>
                </a:lnTo>
                <a:lnTo>
                  <a:pt x="275" y="2"/>
                </a:lnTo>
                <a:lnTo>
                  <a:pt x="276" y="2"/>
                </a:lnTo>
                <a:lnTo>
                  <a:pt x="277" y="2"/>
                </a:lnTo>
                <a:lnTo>
                  <a:pt x="278" y="1"/>
                </a:lnTo>
                <a:lnTo>
                  <a:pt x="278" y="2"/>
                </a:lnTo>
                <a:lnTo>
                  <a:pt x="279" y="2"/>
                </a:lnTo>
                <a:lnTo>
                  <a:pt x="280" y="1"/>
                </a:lnTo>
                <a:lnTo>
                  <a:pt x="280" y="1"/>
                </a:lnTo>
                <a:lnTo>
                  <a:pt x="281" y="1"/>
                </a:lnTo>
                <a:lnTo>
                  <a:pt x="282" y="1"/>
                </a:lnTo>
                <a:lnTo>
                  <a:pt x="282" y="1"/>
                </a:lnTo>
                <a:lnTo>
                  <a:pt x="283" y="1"/>
                </a:lnTo>
                <a:lnTo>
                  <a:pt x="284" y="1"/>
                </a:lnTo>
                <a:lnTo>
                  <a:pt x="284" y="1"/>
                </a:lnTo>
                <a:lnTo>
                  <a:pt x="285" y="1"/>
                </a:lnTo>
                <a:lnTo>
                  <a:pt x="286" y="1"/>
                </a:lnTo>
                <a:lnTo>
                  <a:pt x="286" y="1"/>
                </a:lnTo>
                <a:lnTo>
                  <a:pt x="287" y="1"/>
                </a:lnTo>
                <a:lnTo>
                  <a:pt x="288" y="1"/>
                </a:lnTo>
                <a:lnTo>
                  <a:pt x="288" y="1"/>
                </a:lnTo>
                <a:lnTo>
                  <a:pt x="289" y="1"/>
                </a:lnTo>
                <a:lnTo>
                  <a:pt x="290" y="2"/>
                </a:lnTo>
                <a:lnTo>
                  <a:pt x="291" y="1"/>
                </a:lnTo>
                <a:lnTo>
                  <a:pt x="291" y="1"/>
                </a:lnTo>
                <a:lnTo>
                  <a:pt x="292" y="1"/>
                </a:lnTo>
                <a:lnTo>
                  <a:pt x="293" y="1"/>
                </a:lnTo>
                <a:lnTo>
                  <a:pt x="293" y="1"/>
                </a:lnTo>
                <a:lnTo>
                  <a:pt x="294" y="1"/>
                </a:lnTo>
                <a:lnTo>
                  <a:pt x="295" y="1"/>
                </a:lnTo>
                <a:lnTo>
                  <a:pt x="295" y="1"/>
                </a:lnTo>
                <a:lnTo>
                  <a:pt x="296" y="1"/>
                </a:lnTo>
                <a:lnTo>
                  <a:pt x="297" y="1"/>
                </a:lnTo>
                <a:lnTo>
                  <a:pt x="297" y="1"/>
                </a:lnTo>
                <a:lnTo>
                  <a:pt x="298" y="0"/>
                </a:lnTo>
                <a:lnTo>
                  <a:pt x="299" y="0"/>
                </a:lnTo>
                <a:lnTo>
                  <a:pt x="299" y="0"/>
                </a:lnTo>
                <a:lnTo>
                  <a:pt x="300" y="0"/>
                </a:lnTo>
                <a:lnTo>
                  <a:pt x="301" y="0"/>
                </a:lnTo>
                <a:lnTo>
                  <a:pt x="301" y="0"/>
                </a:lnTo>
                <a:lnTo>
                  <a:pt x="302" y="0"/>
                </a:lnTo>
                <a:lnTo>
                  <a:pt x="303" y="0"/>
                </a:lnTo>
                <a:lnTo>
                  <a:pt x="304" y="0"/>
                </a:lnTo>
                <a:lnTo>
                  <a:pt x="304" y="0"/>
                </a:lnTo>
                <a:lnTo>
                  <a:pt x="305" y="0"/>
                </a:lnTo>
                <a:lnTo>
                  <a:pt x="306" y="0"/>
                </a:lnTo>
                <a:lnTo>
                  <a:pt x="306" y="0"/>
                </a:lnTo>
                <a:lnTo>
                  <a:pt x="307" y="0"/>
                </a:lnTo>
                <a:lnTo>
                  <a:pt x="308" y="1"/>
                </a:lnTo>
                <a:lnTo>
                  <a:pt x="308" y="1"/>
                </a:lnTo>
                <a:lnTo>
                  <a:pt x="309" y="0"/>
                </a:lnTo>
                <a:lnTo>
                  <a:pt x="310" y="0"/>
                </a:lnTo>
                <a:lnTo>
                  <a:pt x="310" y="0"/>
                </a:lnTo>
                <a:lnTo>
                  <a:pt x="311" y="0"/>
                </a:lnTo>
                <a:lnTo>
                  <a:pt x="312" y="0"/>
                </a:lnTo>
                <a:lnTo>
                  <a:pt x="312" y="0"/>
                </a:lnTo>
                <a:lnTo>
                  <a:pt x="313" y="0"/>
                </a:lnTo>
                <a:lnTo>
                  <a:pt x="314" y="0"/>
                </a:lnTo>
                <a:lnTo>
                  <a:pt x="315" y="0"/>
                </a:lnTo>
                <a:lnTo>
                  <a:pt x="315" y="0"/>
                </a:lnTo>
                <a:lnTo>
                  <a:pt x="316" y="0"/>
                </a:lnTo>
                <a:lnTo>
                  <a:pt x="317" y="0"/>
                </a:lnTo>
                <a:lnTo>
                  <a:pt x="317" y="1"/>
                </a:lnTo>
                <a:lnTo>
                  <a:pt x="318" y="0"/>
                </a:lnTo>
                <a:lnTo>
                  <a:pt x="319" y="0"/>
                </a:lnTo>
                <a:lnTo>
                  <a:pt x="319" y="0"/>
                </a:lnTo>
                <a:lnTo>
                  <a:pt x="320" y="0"/>
                </a:lnTo>
                <a:lnTo>
                  <a:pt x="321" y="0"/>
                </a:lnTo>
                <a:lnTo>
                  <a:pt x="321" y="0"/>
                </a:lnTo>
                <a:lnTo>
                  <a:pt x="322" y="0"/>
                </a:lnTo>
                <a:lnTo>
                  <a:pt x="323" y="0"/>
                </a:lnTo>
                <a:lnTo>
                  <a:pt x="323" y="0"/>
                </a:lnTo>
                <a:lnTo>
                  <a:pt x="324" y="0"/>
                </a:lnTo>
                <a:lnTo>
                  <a:pt x="325" y="0"/>
                </a:lnTo>
                <a:lnTo>
                  <a:pt x="325" y="0"/>
                </a:lnTo>
                <a:lnTo>
                  <a:pt x="326" y="0"/>
                </a:lnTo>
                <a:lnTo>
                  <a:pt x="327" y="0"/>
                </a:lnTo>
                <a:lnTo>
                  <a:pt x="328" y="0"/>
                </a:lnTo>
                <a:lnTo>
                  <a:pt x="328" y="0"/>
                </a:lnTo>
                <a:lnTo>
                  <a:pt x="329" y="0"/>
                </a:lnTo>
                <a:lnTo>
                  <a:pt x="330" y="0"/>
                </a:lnTo>
                <a:lnTo>
                  <a:pt x="330" y="0"/>
                </a:lnTo>
                <a:lnTo>
                  <a:pt x="331" y="1"/>
                </a:lnTo>
                <a:lnTo>
                  <a:pt x="332" y="1"/>
                </a:lnTo>
                <a:lnTo>
                  <a:pt x="332" y="1"/>
                </a:lnTo>
                <a:lnTo>
                  <a:pt x="333" y="1"/>
                </a:lnTo>
                <a:lnTo>
                  <a:pt x="334" y="1"/>
                </a:lnTo>
                <a:lnTo>
                  <a:pt x="334" y="0"/>
                </a:lnTo>
                <a:lnTo>
                  <a:pt x="335" y="1"/>
                </a:lnTo>
                <a:lnTo>
                  <a:pt x="336" y="0"/>
                </a:lnTo>
                <a:lnTo>
                  <a:pt x="336" y="0"/>
                </a:lnTo>
                <a:lnTo>
                  <a:pt x="337" y="0"/>
                </a:lnTo>
                <a:lnTo>
                  <a:pt x="338" y="0"/>
                </a:lnTo>
                <a:lnTo>
                  <a:pt x="338" y="0"/>
                </a:lnTo>
                <a:lnTo>
                  <a:pt x="339" y="0"/>
                </a:lnTo>
                <a:lnTo>
                  <a:pt x="340" y="1"/>
                </a:lnTo>
                <a:lnTo>
                  <a:pt x="341" y="1"/>
                </a:lnTo>
                <a:lnTo>
                  <a:pt x="341" y="1"/>
                </a:lnTo>
                <a:lnTo>
                  <a:pt x="342" y="1"/>
                </a:lnTo>
                <a:lnTo>
                  <a:pt x="343" y="1"/>
                </a:lnTo>
                <a:lnTo>
                  <a:pt x="343" y="1"/>
                </a:lnTo>
                <a:lnTo>
                  <a:pt x="344" y="1"/>
                </a:lnTo>
                <a:lnTo>
                  <a:pt x="345" y="1"/>
                </a:lnTo>
                <a:lnTo>
                  <a:pt x="345" y="1"/>
                </a:lnTo>
                <a:lnTo>
                  <a:pt x="346" y="1"/>
                </a:lnTo>
                <a:lnTo>
                  <a:pt x="347" y="1"/>
                </a:lnTo>
                <a:lnTo>
                  <a:pt x="347" y="1"/>
                </a:lnTo>
                <a:lnTo>
                  <a:pt x="348" y="1"/>
                </a:lnTo>
                <a:lnTo>
                  <a:pt x="349" y="1"/>
                </a:lnTo>
                <a:lnTo>
                  <a:pt x="349" y="1"/>
                </a:lnTo>
                <a:lnTo>
                  <a:pt x="350" y="1"/>
                </a:lnTo>
                <a:lnTo>
                  <a:pt x="351" y="0"/>
                </a:lnTo>
                <a:lnTo>
                  <a:pt x="352" y="0"/>
                </a:lnTo>
                <a:lnTo>
                  <a:pt x="352" y="0"/>
                </a:lnTo>
                <a:lnTo>
                  <a:pt x="353" y="0"/>
                </a:lnTo>
                <a:lnTo>
                  <a:pt x="354" y="0"/>
                </a:lnTo>
                <a:lnTo>
                  <a:pt x="354" y="1"/>
                </a:lnTo>
                <a:lnTo>
                  <a:pt x="355" y="1"/>
                </a:lnTo>
                <a:lnTo>
                  <a:pt x="356" y="1"/>
                </a:lnTo>
                <a:lnTo>
                  <a:pt x="356" y="1"/>
                </a:lnTo>
                <a:lnTo>
                  <a:pt x="357" y="1"/>
                </a:lnTo>
                <a:lnTo>
                  <a:pt x="358" y="1"/>
                </a:lnTo>
                <a:lnTo>
                  <a:pt x="358" y="1"/>
                </a:lnTo>
                <a:lnTo>
                  <a:pt x="359" y="1"/>
                </a:lnTo>
                <a:lnTo>
                  <a:pt x="360" y="1"/>
                </a:lnTo>
                <a:lnTo>
                  <a:pt x="360" y="1"/>
                </a:lnTo>
                <a:lnTo>
                  <a:pt x="361" y="1"/>
                </a:lnTo>
                <a:lnTo>
                  <a:pt x="362" y="1"/>
                </a:lnTo>
                <a:lnTo>
                  <a:pt x="362" y="1"/>
                </a:lnTo>
                <a:lnTo>
                  <a:pt x="363" y="1"/>
                </a:lnTo>
                <a:lnTo>
                  <a:pt x="364" y="1"/>
                </a:lnTo>
                <a:lnTo>
                  <a:pt x="365" y="1"/>
                </a:lnTo>
                <a:lnTo>
                  <a:pt x="365" y="1"/>
                </a:lnTo>
                <a:lnTo>
                  <a:pt x="366" y="1"/>
                </a:lnTo>
                <a:lnTo>
                  <a:pt x="367" y="1"/>
                </a:lnTo>
                <a:lnTo>
                  <a:pt x="367" y="1"/>
                </a:lnTo>
                <a:lnTo>
                  <a:pt x="368" y="1"/>
                </a:lnTo>
                <a:lnTo>
                  <a:pt x="369" y="1"/>
                </a:lnTo>
                <a:lnTo>
                  <a:pt x="369" y="1"/>
                </a:lnTo>
                <a:lnTo>
                  <a:pt x="370" y="1"/>
                </a:lnTo>
                <a:lnTo>
                  <a:pt x="371" y="1"/>
                </a:lnTo>
                <a:lnTo>
                  <a:pt x="371" y="1"/>
                </a:lnTo>
                <a:lnTo>
                  <a:pt x="372" y="1"/>
                </a:lnTo>
                <a:lnTo>
                  <a:pt x="373" y="1"/>
                </a:lnTo>
                <a:lnTo>
                  <a:pt x="373" y="1"/>
                </a:lnTo>
                <a:lnTo>
                  <a:pt x="374" y="1"/>
                </a:lnTo>
                <a:lnTo>
                  <a:pt x="375" y="1"/>
                </a:lnTo>
                <a:lnTo>
                  <a:pt x="375" y="0"/>
                </a:lnTo>
                <a:lnTo>
                  <a:pt x="376" y="0"/>
                </a:lnTo>
                <a:lnTo>
                  <a:pt x="377" y="0"/>
                </a:lnTo>
                <a:lnTo>
                  <a:pt x="378" y="0"/>
                </a:lnTo>
                <a:lnTo>
                  <a:pt x="378" y="0"/>
                </a:lnTo>
                <a:lnTo>
                  <a:pt x="379" y="0"/>
                </a:lnTo>
                <a:lnTo>
                  <a:pt x="380" y="0"/>
                </a:lnTo>
                <a:lnTo>
                  <a:pt x="380" y="0"/>
                </a:lnTo>
                <a:lnTo>
                  <a:pt x="381" y="0"/>
                </a:lnTo>
                <a:lnTo>
                  <a:pt x="382" y="0"/>
                </a:lnTo>
                <a:lnTo>
                  <a:pt x="382" y="0"/>
                </a:lnTo>
                <a:lnTo>
                  <a:pt x="383" y="0"/>
                </a:lnTo>
                <a:lnTo>
                  <a:pt x="384" y="0"/>
                </a:lnTo>
                <a:lnTo>
                  <a:pt x="384" y="0"/>
                </a:lnTo>
                <a:lnTo>
                  <a:pt x="385" y="0"/>
                </a:lnTo>
                <a:lnTo>
                  <a:pt x="386" y="0"/>
                </a:lnTo>
                <a:lnTo>
                  <a:pt x="386" y="0"/>
                </a:lnTo>
                <a:lnTo>
                  <a:pt x="387" y="0"/>
                </a:lnTo>
                <a:lnTo>
                  <a:pt x="388" y="0"/>
                </a:lnTo>
                <a:lnTo>
                  <a:pt x="389" y="0"/>
                </a:lnTo>
                <a:lnTo>
                  <a:pt x="389" y="0"/>
                </a:lnTo>
                <a:lnTo>
                  <a:pt x="390" y="0"/>
                </a:lnTo>
                <a:lnTo>
                  <a:pt x="391" y="0"/>
                </a:lnTo>
                <a:lnTo>
                  <a:pt x="391" y="0"/>
                </a:lnTo>
                <a:lnTo>
                  <a:pt x="392" y="0"/>
                </a:lnTo>
                <a:lnTo>
                  <a:pt x="393" y="0"/>
                </a:lnTo>
                <a:lnTo>
                  <a:pt x="393" y="0"/>
                </a:lnTo>
                <a:lnTo>
                  <a:pt x="394" y="0"/>
                </a:lnTo>
              </a:path>
            </a:pathLst>
          </a:custGeom>
          <a:noFill/>
          <a:ln w="28575" cmpd="sng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2" name="Rectangle 28">
            <a:extLst>
              <a:ext uri="{FF2B5EF4-FFF2-40B4-BE49-F238E27FC236}">
                <a16:creationId xmlns:a16="http://schemas.microsoft.com/office/drawing/2014/main" id="{978CD9DA-6D10-43F9-BBDB-460D18F9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44215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3" name="Rectangle 29">
            <a:extLst>
              <a:ext uri="{FF2B5EF4-FFF2-40B4-BE49-F238E27FC236}">
                <a16:creationId xmlns:a16="http://schemas.microsoft.com/office/drawing/2014/main" id="{1AB0E525-0D60-4A75-8E02-94D6F1262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2238" y="44215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4" name="Rectangle 30">
            <a:extLst>
              <a:ext uri="{FF2B5EF4-FFF2-40B4-BE49-F238E27FC236}">
                <a16:creationId xmlns:a16="http://schemas.microsoft.com/office/drawing/2014/main" id="{FD6DF1F2-0CE0-4F9E-8F7A-626F67105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563" y="44215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5" name="Rectangle 31">
            <a:extLst>
              <a:ext uri="{FF2B5EF4-FFF2-40B4-BE49-F238E27FC236}">
                <a16:creationId xmlns:a16="http://schemas.microsoft.com/office/drawing/2014/main" id="{6DF0E4B8-FE2D-4C66-9894-50299A52A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44215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6" name="Rectangle 32">
            <a:extLst>
              <a:ext uri="{FF2B5EF4-FFF2-40B4-BE49-F238E27FC236}">
                <a16:creationId xmlns:a16="http://schemas.microsoft.com/office/drawing/2014/main" id="{57CA6E12-7698-423C-AECC-BFD5A8A78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4421526"/>
            <a:ext cx="1428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7" name="Rectangle 33">
            <a:extLst>
              <a:ext uri="{FF2B5EF4-FFF2-40B4-BE49-F238E27FC236}">
                <a16:creationId xmlns:a16="http://schemas.microsoft.com/office/drawing/2014/main" id="{2A93036F-3C57-420D-BD5E-49AD5183C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44215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8" name="Rectangle 34">
            <a:extLst>
              <a:ext uri="{FF2B5EF4-FFF2-40B4-BE49-F238E27FC236}">
                <a16:creationId xmlns:a16="http://schemas.microsoft.com/office/drawing/2014/main" id="{BCDEFD61-547C-4740-8E54-567C25341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8" y="44215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9" name="Rectangle 35">
            <a:extLst>
              <a:ext uri="{FF2B5EF4-FFF2-40B4-BE49-F238E27FC236}">
                <a16:creationId xmlns:a16="http://schemas.microsoft.com/office/drawing/2014/main" id="{0454C7DD-1C9C-4FAD-9336-B3E33624A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488" y="44215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0" name="Rectangle 36">
            <a:extLst>
              <a:ext uri="{FF2B5EF4-FFF2-40B4-BE49-F238E27FC236}">
                <a16:creationId xmlns:a16="http://schemas.microsoft.com/office/drawing/2014/main" id="{4FA03406-30AE-4A26-B049-6DA4818CB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403" y="44215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1" name="Rectangle 37">
            <a:extLst>
              <a:ext uri="{FF2B5EF4-FFF2-40B4-BE49-F238E27FC236}">
                <a16:creationId xmlns:a16="http://schemas.microsoft.com/office/drawing/2014/main" id="{C22EF77A-12C7-44EB-AD8B-812E83B03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516" y="44215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2" name="Rectangle 38">
            <a:extLst>
              <a:ext uri="{FF2B5EF4-FFF2-40B4-BE49-F238E27FC236}">
                <a16:creationId xmlns:a16="http://schemas.microsoft.com/office/drawing/2014/main" id="{6CD0A84F-0069-424E-BD77-C1B8D04B3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3" y="44215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3" name="Rectangle 39">
            <a:extLst>
              <a:ext uri="{FF2B5EF4-FFF2-40B4-BE49-F238E27FC236}">
                <a16:creationId xmlns:a16="http://schemas.microsoft.com/office/drawing/2014/main" id="{6C3CA49F-EBF1-4ABA-BCAF-601C4E40F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713" y="44215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4" name="Rectangle 40">
            <a:extLst>
              <a:ext uri="{FF2B5EF4-FFF2-40B4-BE49-F238E27FC236}">
                <a16:creationId xmlns:a16="http://schemas.microsoft.com/office/drawing/2014/main" id="{13FEC863-560B-49D9-86E8-5A062326B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28" y="44215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5" name="Rectangle 41">
            <a:extLst>
              <a:ext uri="{FF2B5EF4-FFF2-40B4-BE49-F238E27FC236}">
                <a16:creationId xmlns:a16="http://schemas.microsoft.com/office/drawing/2014/main" id="{D1354E44-FC42-418C-8793-9C44BE2C9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738" y="44215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6" name="Rectangle 42">
            <a:extLst>
              <a:ext uri="{FF2B5EF4-FFF2-40B4-BE49-F238E27FC236}">
                <a16:creationId xmlns:a16="http://schemas.microsoft.com/office/drawing/2014/main" id="{261B9CF1-81FC-4DDA-924F-E12CE3DEC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4421526"/>
            <a:ext cx="1428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7" name="Rectangle 43">
            <a:extLst>
              <a:ext uri="{FF2B5EF4-FFF2-40B4-BE49-F238E27FC236}">
                <a16:creationId xmlns:a16="http://schemas.microsoft.com/office/drawing/2014/main" id="{106DA2EC-95B5-4F59-93C5-E290EF78A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938" y="44215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8" name="Rectangle 44">
            <a:extLst>
              <a:ext uri="{FF2B5EF4-FFF2-40B4-BE49-F238E27FC236}">
                <a16:creationId xmlns:a16="http://schemas.microsoft.com/office/drawing/2014/main" id="{E385F534-4064-42C9-B352-93C9D313B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853" y="44215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9" name="Rectangle 45">
            <a:extLst>
              <a:ext uri="{FF2B5EF4-FFF2-40B4-BE49-F238E27FC236}">
                <a16:creationId xmlns:a16="http://schemas.microsoft.com/office/drawing/2014/main" id="{C6EFE431-300A-42D5-BC49-90715525B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963" y="44215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0" name="Rectangle 46">
            <a:extLst>
              <a:ext uri="{FF2B5EF4-FFF2-40B4-BE49-F238E27FC236}">
                <a16:creationId xmlns:a16="http://schemas.microsoft.com/office/drawing/2014/main" id="{33F34F52-CA39-4AC6-B798-9FA155B4B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4392951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1" name="Freeform 47">
            <a:extLst>
              <a:ext uri="{FF2B5EF4-FFF2-40B4-BE49-F238E27FC236}">
                <a16:creationId xmlns:a16="http://schemas.microsoft.com/office/drawing/2014/main" id="{27094F63-6916-4744-ABC0-23656645B4CB}"/>
              </a:ext>
            </a:extLst>
          </p:cNvPr>
          <p:cNvSpPr>
            <a:spLocks/>
          </p:cNvSpPr>
          <p:nvPr/>
        </p:nvSpPr>
        <p:spPr bwMode="auto">
          <a:xfrm>
            <a:off x="4587875" y="4377073"/>
            <a:ext cx="26988" cy="30162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2" name="Freeform 48">
            <a:extLst>
              <a:ext uri="{FF2B5EF4-FFF2-40B4-BE49-F238E27FC236}">
                <a16:creationId xmlns:a16="http://schemas.microsoft.com/office/drawing/2014/main" id="{231F0F0B-3D80-4126-9382-5296A27B068A}"/>
              </a:ext>
            </a:extLst>
          </p:cNvPr>
          <p:cNvSpPr>
            <a:spLocks/>
          </p:cNvSpPr>
          <p:nvPr/>
        </p:nvSpPr>
        <p:spPr bwMode="auto">
          <a:xfrm>
            <a:off x="4638678" y="4318338"/>
            <a:ext cx="22225" cy="30163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3" name="Freeform 49">
            <a:extLst>
              <a:ext uri="{FF2B5EF4-FFF2-40B4-BE49-F238E27FC236}">
                <a16:creationId xmlns:a16="http://schemas.microsoft.com/office/drawing/2014/main" id="{7EFAEDC8-98D6-471D-BC37-D7CCB2A5BC1D}"/>
              </a:ext>
            </a:extLst>
          </p:cNvPr>
          <p:cNvSpPr>
            <a:spLocks/>
          </p:cNvSpPr>
          <p:nvPr/>
        </p:nvSpPr>
        <p:spPr bwMode="auto">
          <a:xfrm>
            <a:off x="4649788" y="4302463"/>
            <a:ext cx="25400" cy="30163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4" name="Rectangle 50">
            <a:extLst>
              <a:ext uri="{FF2B5EF4-FFF2-40B4-BE49-F238E27FC236}">
                <a16:creationId xmlns:a16="http://schemas.microsoft.com/office/drawing/2014/main" id="{CC1FA9A8-1135-4937-9732-E9DC97BB9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0" y="427388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5" name="Rectangle 51">
            <a:extLst>
              <a:ext uri="{FF2B5EF4-FFF2-40B4-BE49-F238E27FC236}">
                <a16:creationId xmlns:a16="http://schemas.microsoft.com/office/drawing/2014/main" id="{43ABB920-C193-4914-A246-2C9AFE0A4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0" y="427388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6" name="Rectangle 52">
            <a:extLst>
              <a:ext uri="{FF2B5EF4-FFF2-40B4-BE49-F238E27FC236}">
                <a16:creationId xmlns:a16="http://schemas.microsoft.com/office/drawing/2014/main" id="{1D41E9CD-C61C-4806-B1BB-378B77AC8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100" y="421356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7" name="Freeform 53">
            <a:extLst>
              <a:ext uri="{FF2B5EF4-FFF2-40B4-BE49-F238E27FC236}">
                <a16:creationId xmlns:a16="http://schemas.microsoft.com/office/drawing/2014/main" id="{61A32EF9-70B5-4AAE-A463-5E5E31CF5AAE}"/>
              </a:ext>
            </a:extLst>
          </p:cNvPr>
          <p:cNvSpPr>
            <a:spLocks/>
          </p:cNvSpPr>
          <p:nvPr/>
        </p:nvSpPr>
        <p:spPr bwMode="auto">
          <a:xfrm>
            <a:off x="4737103" y="4183398"/>
            <a:ext cx="23813" cy="30162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8" name="Freeform 54">
            <a:extLst>
              <a:ext uri="{FF2B5EF4-FFF2-40B4-BE49-F238E27FC236}">
                <a16:creationId xmlns:a16="http://schemas.microsoft.com/office/drawing/2014/main" id="{1859D2A4-0AEE-429B-B897-523E1C7BF4B7}"/>
              </a:ext>
            </a:extLst>
          </p:cNvPr>
          <p:cNvSpPr>
            <a:spLocks/>
          </p:cNvSpPr>
          <p:nvPr/>
        </p:nvSpPr>
        <p:spPr bwMode="auto">
          <a:xfrm>
            <a:off x="4787903" y="4138948"/>
            <a:ext cx="23813" cy="30162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9" name="Rectangle 55">
            <a:extLst>
              <a:ext uri="{FF2B5EF4-FFF2-40B4-BE49-F238E27FC236}">
                <a16:creationId xmlns:a16="http://schemas.microsoft.com/office/drawing/2014/main" id="{D5AC8E75-B889-49B2-A972-CA65C2645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4138951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0" name="Rectangle 56">
            <a:extLst>
              <a:ext uri="{FF2B5EF4-FFF2-40B4-BE49-F238E27FC236}">
                <a16:creationId xmlns:a16="http://schemas.microsoft.com/office/drawing/2014/main" id="{F9A531B5-5004-4772-96DF-56A600F70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41" y="4094501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1" name="Freeform 57">
            <a:extLst>
              <a:ext uri="{FF2B5EF4-FFF2-40B4-BE49-F238E27FC236}">
                <a16:creationId xmlns:a16="http://schemas.microsoft.com/office/drawing/2014/main" id="{C899FDE8-FD1E-4BB1-B508-B9B34189DBF3}"/>
              </a:ext>
            </a:extLst>
          </p:cNvPr>
          <p:cNvSpPr>
            <a:spLocks/>
          </p:cNvSpPr>
          <p:nvPr/>
        </p:nvSpPr>
        <p:spPr bwMode="auto">
          <a:xfrm>
            <a:off x="4872041" y="4080213"/>
            <a:ext cx="26987" cy="28575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2" name="Rectangle 58">
            <a:extLst>
              <a:ext uri="{FF2B5EF4-FFF2-40B4-BE49-F238E27FC236}">
                <a16:creationId xmlns:a16="http://schemas.microsoft.com/office/drawing/2014/main" id="{0543D26F-6586-46A7-92DC-5CDDE4A4B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238" y="4050051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3" name="Rectangle 59">
            <a:extLst>
              <a:ext uri="{FF2B5EF4-FFF2-40B4-BE49-F238E27FC236}">
                <a16:creationId xmlns:a16="http://schemas.microsoft.com/office/drawing/2014/main" id="{D62DF9E8-370B-4930-A98F-76C2B51EA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4050051"/>
            <a:ext cx="11112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4" name="Rectangle 60">
            <a:extLst>
              <a:ext uri="{FF2B5EF4-FFF2-40B4-BE49-F238E27FC236}">
                <a16:creationId xmlns:a16="http://schemas.microsoft.com/office/drawing/2014/main" id="{73C839F4-5B3A-41BA-9004-E7BCD6656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401988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5" name="Rectangle 61">
            <a:extLst>
              <a:ext uri="{FF2B5EF4-FFF2-40B4-BE49-F238E27FC236}">
                <a16:creationId xmlns:a16="http://schemas.microsoft.com/office/drawing/2014/main" id="{3111397B-0145-47AB-8928-5A12B9B80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6" y="4019885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6" name="Rectangle 62">
            <a:extLst>
              <a:ext uri="{FF2B5EF4-FFF2-40B4-BE49-F238E27FC236}">
                <a16:creationId xmlns:a16="http://schemas.microsoft.com/office/drawing/2014/main" id="{A9A229DF-061E-437C-AA7B-B069B9133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7463" y="401988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7" name="Rectangle 63">
            <a:extLst>
              <a:ext uri="{FF2B5EF4-FFF2-40B4-BE49-F238E27FC236}">
                <a16:creationId xmlns:a16="http://schemas.microsoft.com/office/drawing/2014/main" id="{947C1916-1AB3-4D38-806E-F15A96758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163" y="4019885"/>
            <a:ext cx="11112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8" name="Rectangle 64">
            <a:extLst>
              <a:ext uri="{FF2B5EF4-FFF2-40B4-BE49-F238E27FC236}">
                <a16:creationId xmlns:a16="http://schemas.microsoft.com/office/drawing/2014/main" id="{6BE0E8D2-0F03-4174-B39D-1AF0C78BE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8" y="4050051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9" name="Freeform 65">
            <a:extLst>
              <a:ext uri="{FF2B5EF4-FFF2-40B4-BE49-F238E27FC236}">
                <a16:creationId xmlns:a16="http://schemas.microsoft.com/office/drawing/2014/main" id="{10563AFE-1B72-4540-9D8A-6583096A2B08}"/>
              </a:ext>
            </a:extLst>
          </p:cNvPr>
          <p:cNvSpPr>
            <a:spLocks/>
          </p:cNvSpPr>
          <p:nvPr/>
        </p:nvSpPr>
        <p:spPr bwMode="auto">
          <a:xfrm>
            <a:off x="5170488" y="4050048"/>
            <a:ext cx="23812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0" name="Rectangle 66">
            <a:extLst>
              <a:ext uri="{FF2B5EF4-FFF2-40B4-BE49-F238E27FC236}">
                <a16:creationId xmlns:a16="http://schemas.microsoft.com/office/drawing/2014/main" id="{E92AE2D5-067F-46B1-BF15-9E727A657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0" y="4064338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1" name="Rectangle 67">
            <a:extLst>
              <a:ext uri="{FF2B5EF4-FFF2-40B4-BE49-F238E27FC236}">
                <a16:creationId xmlns:a16="http://schemas.microsoft.com/office/drawing/2014/main" id="{8B326269-3CD5-4D87-8343-8C1D9C3D0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100" y="4064338"/>
            <a:ext cx="1428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2" name="Freeform 68">
            <a:extLst>
              <a:ext uri="{FF2B5EF4-FFF2-40B4-BE49-F238E27FC236}">
                <a16:creationId xmlns:a16="http://schemas.microsoft.com/office/drawing/2014/main" id="{8B0994B9-75AA-4340-815C-1D1461454938}"/>
              </a:ext>
            </a:extLst>
          </p:cNvPr>
          <p:cNvSpPr>
            <a:spLocks/>
          </p:cNvSpPr>
          <p:nvPr/>
        </p:nvSpPr>
        <p:spPr bwMode="auto">
          <a:xfrm>
            <a:off x="5294313" y="4080213"/>
            <a:ext cx="25400" cy="28575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3" name="Rectangle 69">
            <a:extLst>
              <a:ext uri="{FF2B5EF4-FFF2-40B4-BE49-F238E27FC236}">
                <a16:creationId xmlns:a16="http://schemas.microsoft.com/office/drawing/2014/main" id="{D968A30A-053C-4D28-8B3D-045729A42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603" y="4094501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4" name="Rectangle 70">
            <a:extLst>
              <a:ext uri="{FF2B5EF4-FFF2-40B4-BE49-F238E27FC236}">
                <a16:creationId xmlns:a16="http://schemas.microsoft.com/office/drawing/2014/main" id="{5715DE15-137F-4C40-8B41-77B28AFBA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0513" y="4124660"/>
            <a:ext cx="11112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5" name="Rectangle 71">
            <a:extLst>
              <a:ext uri="{FF2B5EF4-FFF2-40B4-BE49-F238E27FC236}">
                <a16:creationId xmlns:a16="http://schemas.microsoft.com/office/drawing/2014/main" id="{23AF2BD6-13D7-49D6-9A05-3964C21C4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5" y="412466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6" name="Freeform 72">
            <a:extLst>
              <a:ext uri="{FF2B5EF4-FFF2-40B4-BE49-F238E27FC236}">
                <a16:creationId xmlns:a16="http://schemas.microsoft.com/office/drawing/2014/main" id="{A9F9D99E-8446-429B-AFAE-79841DA0DD03}"/>
              </a:ext>
            </a:extLst>
          </p:cNvPr>
          <p:cNvSpPr>
            <a:spLocks/>
          </p:cNvSpPr>
          <p:nvPr/>
        </p:nvSpPr>
        <p:spPr bwMode="auto">
          <a:xfrm>
            <a:off x="5432428" y="4138948"/>
            <a:ext cx="23813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7" name="Rectangle 73">
            <a:extLst>
              <a:ext uri="{FF2B5EF4-FFF2-40B4-BE49-F238E27FC236}">
                <a16:creationId xmlns:a16="http://schemas.microsoft.com/office/drawing/2014/main" id="{9C2D3C4D-51F0-4C41-BB8B-D8224C4B2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538" y="4154826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8" name="Rectangle 74">
            <a:extLst>
              <a:ext uri="{FF2B5EF4-FFF2-40B4-BE49-F238E27FC236}">
                <a16:creationId xmlns:a16="http://schemas.microsoft.com/office/drawing/2014/main" id="{2E0A217C-3CF6-4991-B8C7-3C35126D1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5453" y="4154826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9" name="Freeform 75">
            <a:extLst>
              <a:ext uri="{FF2B5EF4-FFF2-40B4-BE49-F238E27FC236}">
                <a16:creationId xmlns:a16="http://schemas.microsoft.com/office/drawing/2014/main" id="{EE2F5FA5-A202-4912-B3E3-0DAF1D4A403B}"/>
              </a:ext>
            </a:extLst>
          </p:cNvPr>
          <p:cNvSpPr>
            <a:spLocks/>
          </p:cNvSpPr>
          <p:nvPr/>
        </p:nvSpPr>
        <p:spPr bwMode="auto">
          <a:xfrm>
            <a:off x="5516566" y="4154826"/>
            <a:ext cx="26987" cy="28575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0" name="Rectangle 76">
            <a:extLst>
              <a:ext uri="{FF2B5EF4-FFF2-40B4-BE49-F238E27FC236}">
                <a16:creationId xmlns:a16="http://schemas.microsoft.com/office/drawing/2014/main" id="{5B616A8B-CB44-437A-BA85-3D2E98675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1653" y="4183401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1" name="Freeform 77">
            <a:extLst>
              <a:ext uri="{FF2B5EF4-FFF2-40B4-BE49-F238E27FC236}">
                <a16:creationId xmlns:a16="http://schemas.microsoft.com/office/drawing/2014/main" id="{2301CEE0-83A4-4A52-8088-798E79A0771C}"/>
              </a:ext>
            </a:extLst>
          </p:cNvPr>
          <p:cNvSpPr>
            <a:spLocks/>
          </p:cNvSpPr>
          <p:nvPr/>
        </p:nvSpPr>
        <p:spPr bwMode="auto">
          <a:xfrm>
            <a:off x="5592763" y="4183398"/>
            <a:ext cx="23812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2" name="Freeform 78">
            <a:extLst>
              <a:ext uri="{FF2B5EF4-FFF2-40B4-BE49-F238E27FC236}">
                <a16:creationId xmlns:a16="http://schemas.microsoft.com/office/drawing/2014/main" id="{AC911550-81AC-47B8-A260-46BA681312C6}"/>
              </a:ext>
            </a:extLst>
          </p:cNvPr>
          <p:cNvSpPr>
            <a:spLocks/>
          </p:cNvSpPr>
          <p:nvPr/>
        </p:nvSpPr>
        <p:spPr bwMode="auto">
          <a:xfrm>
            <a:off x="5630863" y="4183398"/>
            <a:ext cx="23812" cy="30162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3" name="Rectangle 79">
            <a:extLst>
              <a:ext uri="{FF2B5EF4-FFF2-40B4-BE49-F238E27FC236}">
                <a16:creationId xmlns:a16="http://schemas.microsoft.com/office/drawing/2014/main" id="{347E6F21-D336-456B-BCD2-722254FAB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4678" y="4183401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4" name="Freeform 80">
            <a:extLst>
              <a:ext uri="{FF2B5EF4-FFF2-40B4-BE49-F238E27FC236}">
                <a16:creationId xmlns:a16="http://schemas.microsoft.com/office/drawing/2014/main" id="{BA078105-C40D-43AB-9384-17FEBE6671D8}"/>
              </a:ext>
            </a:extLst>
          </p:cNvPr>
          <p:cNvSpPr>
            <a:spLocks/>
          </p:cNvSpPr>
          <p:nvPr/>
        </p:nvSpPr>
        <p:spPr bwMode="auto">
          <a:xfrm>
            <a:off x="5716588" y="4199276"/>
            <a:ext cx="25400" cy="28575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5" name="Rectangle 81">
            <a:extLst>
              <a:ext uri="{FF2B5EF4-FFF2-40B4-BE49-F238E27FC236}">
                <a16:creationId xmlns:a16="http://schemas.microsoft.com/office/drawing/2014/main" id="{F507FF97-A976-41A3-8086-596DC5653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00" y="4213560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6" name="Rectangle 82">
            <a:extLst>
              <a:ext uri="{FF2B5EF4-FFF2-40B4-BE49-F238E27FC236}">
                <a16:creationId xmlns:a16="http://schemas.microsoft.com/office/drawing/2014/main" id="{0E197A33-2A0D-4C31-B74F-90A04536B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788" y="4227851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7" name="Freeform 83">
            <a:extLst>
              <a:ext uri="{FF2B5EF4-FFF2-40B4-BE49-F238E27FC236}">
                <a16:creationId xmlns:a16="http://schemas.microsoft.com/office/drawing/2014/main" id="{FCD0CC12-1949-4DD8-8063-06429F5BC3E9}"/>
              </a:ext>
            </a:extLst>
          </p:cNvPr>
          <p:cNvSpPr>
            <a:spLocks/>
          </p:cNvSpPr>
          <p:nvPr/>
        </p:nvSpPr>
        <p:spPr bwMode="auto">
          <a:xfrm>
            <a:off x="5803903" y="4227848"/>
            <a:ext cx="23813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8" name="Rectangle 84">
            <a:extLst>
              <a:ext uri="{FF2B5EF4-FFF2-40B4-BE49-F238E27FC236}">
                <a16:creationId xmlns:a16="http://schemas.microsoft.com/office/drawing/2014/main" id="{64B06E69-725D-45A4-A738-A75825FE8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813" y="4258013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9" name="Rectangle 85">
            <a:extLst>
              <a:ext uri="{FF2B5EF4-FFF2-40B4-BE49-F238E27FC236}">
                <a16:creationId xmlns:a16="http://schemas.microsoft.com/office/drawing/2014/main" id="{F7C6D150-8C9E-47C3-8616-217181A7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925" y="4258013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0" name="Rectangle 86">
            <a:extLst>
              <a:ext uri="{FF2B5EF4-FFF2-40B4-BE49-F238E27FC236}">
                <a16:creationId xmlns:a16="http://schemas.microsoft.com/office/drawing/2014/main" id="{71BFEDAC-2765-4C72-B0AB-2E7F72818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728" y="427388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1" name="Freeform 87">
            <a:extLst>
              <a:ext uri="{FF2B5EF4-FFF2-40B4-BE49-F238E27FC236}">
                <a16:creationId xmlns:a16="http://schemas.microsoft.com/office/drawing/2014/main" id="{FFBA7B09-629E-4E7C-82A5-0B162AC79705}"/>
              </a:ext>
            </a:extLst>
          </p:cNvPr>
          <p:cNvSpPr>
            <a:spLocks/>
          </p:cNvSpPr>
          <p:nvPr/>
        </p:nvSpPr>
        <p:spPr bwMode="auto">
          <a:xfrm>
            <a:off x="5938841" y="4273888"/>
            <a:ext cx="26987" cy="28575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2" name="Rectangle 88">
            <a:extLst>
              <a:ext uri="{FF2B5EF4-FFF2-40B4-BE49-F238E27FC236}">
                <a16:creationId xmlns:a16="http://schemas.microsoft.com/office/drawing/2014/main" id="{F7523B09-83C7-4829-949E-421DC9656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2338" y="4288176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3" name="Rectangle 89">
            <a:extLst>
              <a:ext uri="{FF2B5EF4-FFF2-40B4-BE49-F238E27FC236}">
                <a16:creationId xmlns:a16="http://schemas.microsoft.com/office/drawing/2014/main" id="{0A083E22-7778-4592-BB91-428CA8260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038" y="4288176"/>
            <a:ext cx="11112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4" name="Freeform 90">
            <a:extLst>
              <a:ext uri="{FF2B5EF4-FFF2-40B4-BE49-F238E27FC236}">
                <a16:creationId xmlns:a16="http://schemas.microsoft.com/office/drawing/2014/main" id="{2093DB47-9E26-410F-A505-9B76C04543E6}"/>
              </a:ext>
            </a:extLst>
          </p:cNvPr>
          <p:cNvSpPr>
            <a:spLocks/>
          </p:cNvSpPr>
          <p:nvPr/>
        </p:nvSpPr>
        <p:spPr bwMode="auto">
          <a:xfrm>
            <a:off x="6049966" y="4288173"/>
            <a:ext cx="26987" cy="30162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5" name="Freeform 91">
            <a:extLst>
              <a:ext uri="{FF2B5EF4-FFF2-40B4-BE49-F238E27FC236}">
                <a16:creationId xmlns:a16="http://schemas.microsoft.com/office/drawing/2014/main" id="{A5CAFE7B-E735-44C7-836C-97AF24A71AD4}"/>
              </a:ext>
            </a:extLst>
          </p:cNvPr>
          <p:cNvSpPr>
            <a:spLocks/>
          </p:cNvSpPr>
          <p:nvPr/>
        </p:nvSpPr>
        <p:spPr bwMode="auto">
          <a:xfrm>
            <a:off x="6076953" y="4288173"/>
            <a:ext cx="23813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6" name="Freeform 92">
            <a:extLst>
              <a:ext uri="{FF2B5EF4-FFF2-40B4-BE49-F238E27FC236}">
                <a16:creationId xmlns:a16="http://schemas.microsoft.com/office/drawing/2014/main" id="{53855AC4-DD3F-4997-9247-234A20FD38F3}"/>
              </a:ext>
            </a:extLst>
          </p:cNvPr>
          <p:cNvSpPr>
            <a:spLocks/>
          </p:cNvSpPr>
          <p:nvPr/>
        </p:nvSpPr>
        <p:spPr bwMode="auto">
          <a:xfrm>
            <a:off x="6126163" y="4288173"/>
            <a:ext cx="23812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7" name="Rectangle 93">
            <a:extLst>
              <a:ext uri="{FF2B5EF4-FFF2-40B4-BE49-F238E27FC236}">
                <a16:creationId xmlns:a16="http://schemas.microsoft.com/office/drawing/2014/main" id="{9CEE4AA6-1D81-4F1B-9D31-47A7D002F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863" y="4302463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8" name="Rectangle 94">
            <a:extLst>
              <a:ext uri="{FF2B5EF4-FFF2-40B4-BE49-F238E27FC236}">
                <a16:creationId xmlns:a16="http://schemas.microsoft.com/office/drawing/2014/main" id="{A8CBD85D-F077-4B93-A1E2-76B5BAB50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8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9" name="Rectangle 95">
            <a:extLst>
              <a:ext uri="{FF2B5EF4-FFF2-40B4-BE49-F238E27FC236}">
                <a16:creationId xmlns:a16="http://schemas.microsoft.com/office/drawing/2014/main" id="{1D536032-6BE3-4AA0-B41D-3C767080A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0" name="Rectangle 96">
            <a:extLst>
              <a:ext uri="{FF2B5EF4-FFF2-40B4-BE49-F238E27FC236}">
                <a16:creationId xmlns:a16="http://schemas.microsoft.com/office/drawing/2014/main" id="{2C460B39-FE47-4CB1-9C44-F1382B064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100" y="4318335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1" name="Rectangle 97">
            <a:extLst>
              <a:ext uri="{FF2B5EF4-FFF2-40B4-BE49-F238E27FC236}">
                <a16:creationId xmlns:a16="http://schemas.microsoft.com/office/drawing/2014/main" id="{0FD2B111-5F41-4979-9886-FDFF63A17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2" name="Freeform 98">
            <a:extLst>
              <a:ext uri="{FF2B5EF4-FFF2-40B4-BE49-F238E27FC236}">
                <a16:creationId xmlns:a16="http://schemas.microsoft.com/office/drawing/2014/main" id="{EBCA19A0-9551-437B-804C-188EBE3E9B75}"/>
              </a:ext>
            </a:extLst>
          </p:cNvPr>
          <p:cNvSpPr>
            <a:spLocks/>
          </p:cNvSpPr>
          <p:nvPr/>
        </p:nvSpPr>
        <p:spPr bwMode="auto">
          <a:xfrm>
            <a:off x="6310316" y="4318338"/>
            <a:ext cx="26987" cy="30163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3" name="Rectangle 99">
            <a:extLst>
              <a:ext uri="{FF2B5EF4-FFF2-40B4-BE49-F238E27FC236}">
                <a16:creationId xmlns:a16="http://schemas.microsoft.com/office/drawing/2014/main" id="{60D95E78-1FFB-4B1F-A0A4-F2E166981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303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4" name="Rectangle 100">
            <a:extLst>
              <a:ext uri="{FF2B5EF4-FFF2-40B4-BE49-F238E27FC236}">
                <a16:creationId xmlns:a16="http://schemas.microsoft.com/office/drawing/2014/main" id="{9D927438-775C-4431-A20A-B717E1556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5" name="Rectangle 101">
            <a:extLst>
              <a:ext uri="{FF2B5EF4-FFF2-40B4-BE49-F238E27FC236}">
                <a16:creationId xmlns:a16="http://schemas.microsoft.com/office/drawing/2014/main" id="{CC86B0F0-3F7C-4477-AF96-56501A865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213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6" name="Rectangle 102">
            <a:extLst>
              <a:ext uri="{FF2B5EF4-FFF2-40B4-BE49-F238E27FC236}">
                <a16:creationId xmlns:a16="http://schemas.microsoft.com/office/drawing/2014/main" id="{3FC43E85-C2F6-4048-B33F-E1EEA9D16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28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7" name="Rectangle 103">
            <a:extLst>
              <a:ext uri="{FF2B5EF4-FFF2-40B4-BE49-F238E27FC236}">
                <a16:creationId xmlns:a16="http://schemas.microsoft.com/office/drawing/2014/main" id="{9AC4F0A2-2341-4D6A-8837-67099B086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241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8" name="Rectangle 104">
            <a:extLst>
              <a:ext uri="{FF2B5EF4-FFF2-40B4-BE49-F238E27FC236}">
                <a16:creationId xmlns:a16="http://schemas.microsoft.com/office/drawing/2014/main" id="{E8B38AC4-46F4-4488-86C5-A3C11EE06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450" y="4348501"/>
            <a:ext cx="142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9" name="Rectangle 105">
            <a:extLst>
              <a:ext uri="{FF2B5EF4-FFF2-40B4-BE49-F238E27FC236}">
                <a16:creationId xmlns:a16="http://schemas.microsoft.com/office/drawing/2014/main" id="{AD941A53-328E-4C53-82A3-414E70EAA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38" y="4348501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0" name="Rectangle 106">
            <a:extLst>
              <a:ext uri="{FF2B5EF4-FFF2-40B4-BE49-F238E27FC236}">
                <a16:creationId xmlns:a16="http://schemas.microsoft.com/office/drawing/2014/main" id="{539A642F-059E-4882-9B76-B92B419E9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4348501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1" name="Rectangle 107">
            <a:extLst>
              <a:ext uri="{FF2B5EF4-FFF2-40B4-BE49-F238E27FC236}">
                <a16:creationId xmlns:a16="http://schemas.microsoft.com/office/drawing/2014/main" id="{515FC707-736B-444C-B658-CC72DCCAF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3" y="4348501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2" name="Rectangle 108">
            <a:extLst>
              <a:ext uri="{FF2B5EF4-FFF2-40B4-BE49-F238E27FC236}">
                <a16:creationId xmlns:a16="http://schemas.microsoft.com/office/drawing/2014/main" id="{481030B2-6808-4073-8715-2B3D3233E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0675" y="4348501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3" name="Rectangle 109">
            <a:extLst>
              <a:ext uri="{FF2B5EF4-FFF2-40B4-BE49-F238E27FC236}">
                <a16:creationId xmlns:a16="http://schemas.microsoft.com/office/drawing/2014/main" id="{1AA76D38-ACDD-4006-8F31-5627BBFEE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75" y="4348501"/>
            <a:ext cx="142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4" name="Rectangle 110">
            <a:extLst>
              <a:ext uri="{FF2B5EF4-FFF2-40B4-BE49-F238E27FC236}">
                <a16:creationId xmlns:a16="http://schemas.microsoft.com/office/drawing/2014/main" id="{99A80E43-DDC4-408D-9C2D-574C5493C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5291" y="4348501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5" name="Rectangle 111">
            <a:extLst>
              <a:ext uri="{FF2B5EF4-FFF2-40B4-BE49-F238E27FC236}">
                <a16:creationId xmlns:a16="http://schemas.microsoft.com/office/drawing/2014/main" id="{2988A844-7760-4C8E-A647-7E70C724C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578" y="4348501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6" name="Freeform 112">
            <a:extLst>
              <a:ext uri="{FF2B5EF4-FFF2-40B4-BE49-F238E27FC236}">
                <a16:creationId xmlns:a16="http://schemas.microsoft.com/office/drawing/2014/main" id="{D9162EEF-F265-44F3-A508-40C26F5324E7}"/>
              </a:ext>
            </a:extLst>
          </p:cNvPr>
          <p:cNvSpPr>
            <a:spLocks/>
          </p:cNvSpPr>
          <p:nvPr/>
        </p:nvSpPr>
        <p:spPr bwMode="auto">
          <a:xfrm>
            <a:off x="6819903" y="4348501"/>
            <a:ext cx="23813" cy="28575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7" name="Freeform 113">
            <a:extLst>
              <a:ext uri="{FF2B5EF4-FFF2-40B4-BE49-F238E27FC236}">
                <a16:creationId xmlns:a16="http://schemas.microsoft.com/office/drawing/2014/main" id="{AE488201-5043-41CD-A43B-1B5CE3388F39}"/>
              </a:ext>
            </a:extLst>
          </p:cNvPr>
          <p:cNvSpPr>
            <a:spLocks/>
          </p:cNvSpPr>
          <p:nvPr/>
        </p:nvSpPr>
        <p:spPr bwMode="auto">
          <a:xfrm>
            <a:off x="6819903" y="4348501"/>
            <a:ext cx="23813" cy="28575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8" name="Rectangle 114">
            <a:extLst>
              <a:ext uri="{FF2B5EF4-FFF2-40B4-BE49-F238E27FC236}">
                <a16:creationId xmlns:a16="http://schemas.microsoft.com/office/drawing/2014/main" id="{D0397C3C-9A01-4812-B943-5645C1F18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4513" y="4348501"/>
            <a:ext cx="11112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9" name="Rectangle 115">
            <a:extLst>
              <a:ext uri="{FF2B5EF4-FFF2-40B4-BE49-F238E27FC236}">
                <a16:creationId xmlns:a16="http://schemas.microsoft.com/office/drawing/2014/main" id="{6C96F308-CBDA-4407-9F25-74C772F13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25" y="4348501"/>
            <a:ext cx="142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0" name="Rectangle 116">
            <a:extLst>
              <a:ext uri="{FF2B5EF4-FFF2-40B4-BE49-F238E27FC236}">
                <a16:creationId xmlns:a16="http://schemas.microsoft.com/office/drawing/2014/main" id="{61A2AD03-72C7-4025-8413-BBA9A108C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713" y="4348501"/>
            <a:ext cx="11112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1" name="Rectangle 117">
            <a:extLst>
              <a:ext uri="{FF2B5EF4-FFF2-40B4-BE49-F238E27FC236}">
                <a16:creationId xmlns:a16="http://schemas.microsoft.com/office/drawing/2014/main" id="{EFDD0EA1-DFF9-48EE-A15A-30C9533DF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828" y="4348501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2" name="Rectangle 118">
            <a:extLst>
              <a:ext uri="{FF2B5EF4-FFF2-40B4-BE49-F238E27FC236}">
                <a16:creationId xmlns:a16="http://schemas.microsoft.com/office/drawing/2014/main" id="{A2C50C33-D2A7-448F-8CD2-7F5603E4E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038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3" name="Freeform 119">
            <a:extLst>
              <a:ext uri="{FF2B5EF4-FFF2-40B4-BE49-F238E27FC236}">
                <a16:creationId xmlns:a16="http://schemas.microsoft.com/office/drawing/2014/main" id="{195359C0-9372-49CB-9B49-CF6426A3F268}"/>
              </a:ext>
            </a:extLst>
          </p:cNvPr>
          <p:cNvSpPr>
            <a:spLocks/>
          </p:cNvSpPr>
          <p:nvPr/>
        </p:nvSpPr>
        <p:spPr bwMode="auto">
          <a:xfrm>
            <a:off x="7043738" y="4332623"/>
            <a:ext cx="25400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4" name="Rectangle 120">
            <a:extLst>
              <a:ext uri="{FF2B5EF4-FFF2-40B4-BE49-F238E27FC236}">
                <a16:creationId xmlns:a16="http://schemas.microsoft.com/office/drawing/2014/main" id="{BF3B1787-8147-4B03-B331-9E94EB59B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5653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5" name="Rectangle 121">
            <a:extLst>
              <a:ext uri="{FF2B5EF4-FFF2-40B4-BE49-F238E27FC236}">
                <a16:creationId xmlns:a16="http://schemas.microsoft.com/office/drawing/2014/main" id="{8D67C0B0-8765-4228-8D72-36695490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766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6" name="Rectangle 122">
            <a:extLst>
              <a:ext uri="{FF2B5EF4-FFF2-40B4-BE49-F238E27FC236}">
                <a16:creationId xmlns:a16="http://schemas.microsoft.com/office/drawing/2014/main" id="{9476EE0D-6501-4EA6-9E4D-650EF970C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263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7" name="Rectangle 123">
            <a:extLst>
              <a:ext uri="{FF2B5EF4-FFF2-40B4-BE49-F238E27FC236}">
                <a16:creationId xmlns:a16="http://schemas.microsoft.com/office/drawing/2014/main" id="{DC7372D1-1A6A-46A7-94D8-2FFEF89A1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2963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8" name="Rectangle 124">
            <a:extLst>
              <a:ext uri="{FF2B5EF4-FFF2-40B4-BE49-F238E27FC236}">
                <a16:creationId xmlns:a16="http://schemas.microsoft.com/office/drawing/2014/main" id="{691050FA-45CE-45BE-BBCA-D559FF083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78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9" name="Rectangle 125">
            <a:extLst>
              <a:ext uri="{FF2B5EF4-FFF2-40B4-BE49-F238E27FC236}">
                <a16:creationId xmlns:a16="http://schemas.microsoft.com/office/drawing/2014/main" id="{5E0BE131-C7FD-4F90-A063-F9B451150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5988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0" name="Rectangle 126">
            <a:extLst>
              <a:ext uri="{FF2B5EF4-FFF2-40B4-BE49-F238E27FC236}">
                <a16:creationId xmlns:a16="http://schemas.microsoft.com/office/drawing/2014/main" id="{DE7E4EA4-FFC9-4C57-B57D-FC3104E0C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4332626"/>
            <a:ext cx="1428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1" name="Rectangle 127">
            <a:extLst>
              <a:ext uri="{FF2B5EF4-FFF2-40B4-BE49-F238E27FC236}">
                <a16:creationId xmlns:a16="http://schemas.microsoft.com/office/drawing/2014/main" id="{7AF2CDDA-B575-4DC2-8F1B-BB6666E1D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188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2" name="Rectangle 128">
            <a:extLst>
              <a:ext uri="{FF2B5EF4-FFF2-40B4-BE49-F238E27FC236}">
                <a16:creationId xmlns:a16="http://schemas.microsoft.com/office/drawing/2014/main" id="{04FC0F6F-1DD0-4A90-B866-1D1EA279D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03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3" name="Rectangle 129">
            <a:extLst>
              <a:ext uri="{FF2B5EF4-FFF2-40B4-BE49-F238E27FC236}">
                <a16:creationId xmlns:a16="http://schemas.microsoft.com/office/drawing/2014/main" id="{B7C24B28-DE34-41DA-920E-1E5AF86A1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213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4" name="Rectangle 130">
            <a:extLst>
              <a:ext uri="{FF2B5EF4-FFF2-40B4-BE49-F238E27FC236}">
                <a16:creationId xmlns:a16="http://schemas.microsoft.com/office/drawing/2014/main" id="{6F0B57D3-375F-4913-9197-DFC154870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28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5" name="Rectangle 131">
            <a:extLst>
              <a:ext uri="{FF2B5EF4-FFF2-40B4-BE49-F238E27FC236}">
                <a16:creationId xmlns:a16="http://schemas.microsoft.com/office/drawing/2014/main" id="{E640D83B-2BF8-45CD-87DF-76174352F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241" y="4318335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6" name="Rectangle 132">
            <a:extLst>
              <a:ext uri="{FF2B5EF4-FFF2-40B4-BE49-F238E27FC236}">
                <a16:creationId xmlns:a16="http://schemas.microsoft.com/office/drawing/2014/main" id="{2F2241DD-D9D9-466A-BBE1-8C528A8B0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8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7" name="Rectangle 133">
            <a:extLst>
              <a:ext uri="{FF2B5EF4-FFF2-40B4-BE49-F238E27FC236}">
                <a16:creationId xmlns:a16="http://schemas.microsoft.com/office/drawing/2014/main" id="{B024CC1F-561B-4B0E-BBFC-6D82BB74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438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8" name="Rectangle 134">
            <a:extLst>
              <a:ext uri="{FF2B5EF4-FFF2-40B4-BE49-F238E27FC236}">
                <a16:creationId xmlns:a16="http://schemas.microsoft.com/office/drawing/2014/main" id="{74F4B9D3-7B74-41E1-9E7A-21DF949BB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6350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9" name="Rectangle 135">
            <a:extLst>
              <a:ext uri="{FF2B5EF4-FFF2-40B4-BE49-F238E27FC236}">
                <a16:creationId xmlns:a16="http://schemas.microsoft.com/office/drawing/2014/main" id="{B363671F-BD41-4AE0-B292-3613BF6EA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053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0" name="Rectangle 136">
            <a:extLst>
              <a:ext uri="{FF2B5EF4-FFF2-40B4-BE49-F238E27FC236}">
                <a16:creationId xmlns:a16="http://schemas.microsoft.com/office/drawing/2014/main" id="{DBBAC88A-CE41-421D-A1BF-203821173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75" y="4318335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1" name="Rectangle 137">
            <a:extLst>
              <a:ext uri="{FF2B5EF4-FFF2-40B4-BE49-F238E27FC236}">
                <a16:creationId xmlns:a16="http://schemas.microsoft.com/office/drawing/2014/main" id="{73C2D3C7-C859-429F-B4DF-DD2E3D18C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663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2" name="Rectangle 138">
            <a:extLst>
              <a:ext uri="{FF2B5EF4-FFF2-40B4-BE49-F238E27FC236}">
                <a16:creationId xmlns:a16="http://schemas.microsoft.com/office/drawing/2014/main" id="{343F6D38-CD02-4088-B6B3-7D624D445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575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3" name="Rectangle 139">
            <a:extLst>
              <a:ext uri="{FF2B5EF4-FFF2-40B4-BE49-F238E27FC236}">
                <a16:creationId xmlns:a16="http://schemas.microsoft.com/office/drawing/2014/main" id="{8BB4055E-26DB-4D52-9C96-C09CBDA14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8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4" name="Rectangle 140">
            <a:extLst>
              <a:ext uri="{FF2B5EF4-FFF2-40B4-BE49-F238E27FC236}">
                <a16:creationId xmlns:a16="http://schemas.microsoft.com/office/drawing/2014/main" id="{F363B289-F836-49C6-97F0-D85BC5DE3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5" name="Rectangle 141">
            <a:extLst>
              <a:ext uri="{FF2B5EF4-FFF2-40B4-BE49-F238E27FC236}">
                <a16:creationId xmlns:a16="http://schemas.microsoft.com/office/drawing/2014/main" id="{D4504F22-279A-4D0A-8917-63865A295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1300" y="4318335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6" name="Rectangle 142">
            <a:extLst>
              <a:ext uri="{FF2B5EF4-FFF2-40B4-BE49-F238E27FC236}">
                <a16:creationId xmlns:a16="http://schemas.microsoft.com/office/drawing/2014/main" id="{7890EDDE-B474-4C14-AF6E-B2CDAB050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7" name="Rectangle 143">
            <a:extLst>
              <a:ext uri="{FF2B5EF4-FFF2-40B4-BE49-F238E27FC236}">
                <a16:creationId xmlns:a16="http://schemas.microsoft.com/office/drawing/2014/main" id="{5495890A-5458-453B-ACD3-1ED2D20E2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3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8" name="Rectangle 144">
            <a:extLst>
              <a:ext uri="{FF2B5EF4-FFF2-40B4-BE49-F238E27FC236}">
                <a16:creationId xmlns:a16="http://schemas.microsoft.com/office/drawing/2014/main" id="{1D6C87D3-FA06-4041-A8C1-02014E9DF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825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9" name="Rectangle 145">
            <a:extLst>
              <a:ext uri="{FF2B5EF4-FFF2-40B4-BE49-F238E27FC236}">
                <a16:creationId xmlns:a16="http://schemas.microsoft.com/office/drawing/2014/main" id="{CE8DD08D-100A-412E-AD3B-D8C186448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528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0" name="Rectangle 146">
            <a:extLst>
              <a:ext uri="{FF2B5EF4-FFF2-40B4-BE49-F238E27FC236}">
                <a16:creationId xmlns:a16="http://schemas.microsoft.com/office/drawing/2014/main" id="{F4646930-2CDC-440B-810C-0C8F33F8F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738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1" name="Rectangle 147">
            <a:extLst>
              <a:ext uri="{FF2B5EF4-FFF2-40B4-BE49-F238E27FC236}">
                <a16:creationId xmlns:a16="http://schemas.microsoft.com/office/drawing/2014/main" id="{36D0A4D9-89ED-4EF3-81DE-31F38B3AB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41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2" name="Rectangle 148">
            <a:extLst>
              <a:ext uri="{FF2B5EF4-FFF2-40B4-BE49-F238E27FC236}">
                <a16:creationId xmlns:a16="http://schemas.microsoft.com/office/drawing/2014/main" id="{00758F6E-2F4A-4100-805E-FB6577742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350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3" name="Rectangle 149">
            <a:extLst>
              <a:ext uri="{FF2B5EF4-FFF2-40B4-BE49-F238E27FC236}">
                <a16:creationId xmlns:a16="http://schemas.microsoft.com/office/drawing/2014/main" id="{FBABB475-EF71-4AB4-93BA-15469DBBA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4" name="Rectangle 150">
            <a:extLst>
              <a:ext uri="{FF2B5EF4-FFF2-40B4-BE49-F238E27FC236}">
                <a16:creationId xmlns:a16="http://schemas.microsoft.com/office/drawing/2014/main" id="{4F82A48F-83EC-473B-B3DC-5FAFD3FFD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963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5" name="Rectangle 151">
            <a:extLst>
              <a:ext uri="{FF2B5EF4-FFF2-40B4-BE49-F238E27FC236}">
                <a16:creationId xmlns:a16="http://schemas.microsoft.com/office/drawing/2014/main" id="{12076AD7-D7ED-4B75-80AA-4053A1557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663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6" name="Rectangle 152">
            <a:extLst>
              <a:ext uri="{FF2B5EF4-FFF2-40B4-BE49-F238E27FC236}">
                <a16:creationId xmlns:a16="http://schemas.microsoft.com/office/drawing/2014/main" id="{B6AF745E-32A8-445D-9469-7833175E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3578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7" name="Rectangle 153">
            <a:extLst>
              <a:ext uri="{FF2B5EF4-FFF2-40B4-BE49-F238E27FC236}">
                <a16:creationId xmlns:a16="http://schemas.microsoft.com/office/drawing/2014/main" id="{789DC739-413A-435E-8DFE-5F9E392DB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4691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8" name="Rectangle 154">
            <a:extLst>
              <a:ext uri="{FF2B5EF4-FFF2-40B4-BE49-F238E27FC236}">
                <a16:creationId xmlns:a16="http://schemas.microsoft.com/office/drawing/2014/main" id="{0A524887-D1D5-4862-A391-399F931C6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188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9" name="Rectangle 155">
            <a:extLst>
              <a:ext uri="{FF2B5EF4-FFF2-40B4-BE49-F238E27FC236}">
                <a16:creationId xmlns:a16="http://schemas.microsoft.com/office/drawing/2014/main" id="{4132B5A4-3362-4D8C-B7EB-1664DE3E9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0888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0" name="Rectangle 156">
            <a:extLst>
              <a:ext uri="{FF2B5EF4-FFF2-40B4-BE49-F238E27FC236}">
                <a16:creationId xmlns:a16="http://schemas.microsoft.com/office/drawing/2014/main" id="{15504709-691D-4BD3-91F9-01268A731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2803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1" name="Rectangle 157">
            <a:extLst>
              <a:ext uri="{FF2B5EF4-FFF2-40B4-BE49-F238E27FC236}">
                <a16:creationId xmlns:a16="http://schemas.microsoft.com/office/drawing/2014/main" id="{D8DF3913-E1BE-4F11-A462-311721419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916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2" name="Rectangle 158">
            <a:extLst>
              <a:ext uri="{FF2B5EF4-FFF2-40B4-BE49-F238E27FC236}">
                <a16:creationId xmlns:a16="http://schemas.microsoft.com/office/drawing/2014/main" id="{498FE06F-78AE-4EE8-A264-839F11705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5825" y="4332626"/>
            <a:ext cx="1428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3" name="Rectangle 159">
            <a:extLst>
              <a:ext uri="{FF2B5EF4-FFF2-40B4-BE49-F238E27FC236}">
                <a16:creationId xmlns:a16="http://schemas.microsoft.com/office/drawing/2014/main" id="{E2B48B3C-4F6B-42D6-8ACC-E5591A8A3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0113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4" name="Rectangle 160">
            <a:extLst>
              <a:ext uri="{FF2B5EF4-FFF2-40B4-BE49-F238E27FC236}">
                <a16:creationId xmlns:a16="http://schemas.microsoft.com/office/drawing/2014/main" id="{83E7EDEB-7E93-47C2-99C1-6FF29AD18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2028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5" name="Rectangle 161">
            <a:extLst>
              <a:ext uri="{FF2B5EF4-FFF2-40B4-BE49-F238E27FC236}">
                <a16:creationId xmlns:a16="http://schemas.microsoft.com/office/drawing/2014/main" id="{3134B668-1260-4E57-9CD9-5E2D8FB9C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3138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6" name="Rectangle 162">
            <a:extLst>
              <a:ext uri="{FF2B5EF4-FFF2-40B4-BE49-F238E27FC236}">
                <a16:creationId xmlns:a16="http://schemas.microsoft.com/office/drawing/2014/main" id="{FD48552C-4054-4727-B756-6A33B855C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5053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7" name="Rectangle 163">
            <a:extLst>
              <a:ext uri="{FF2B5EF4-FFF2-40B4-BE49-F238E27FC236}">
                <a16:creationId xmlns:a16="http://schemas.microsoft.com/office/drawing/2014/main" id="{95E9E210-9F1B-4870-9705-FF783DDA3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6166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8" name="Rectangle 164">
            <a:extLst>
              <a:ext uri="{FF2B5EF4-FFF2-40B4-BE49-F238E27FC236}">
                <a16:creationId xmlns:a16="http://schemas.microsoft.com/office/drawing/2014/main" id="{14B3CE86-4B6D-456D-86B3-2A982DFA6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253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9" name="Rectangle 165">
            <a:extLst>
              <a:ext uri="{FF2B5EF4-FFF2-40B4-BE49-F238E27FC236}">
                <a16:creationId xmlns:a16="http://schemas.microsoft.com/office/drawing/2014/main" id="{0C2A9C0C-D6B5-49E0-B016-97B60A350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363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0" name="Rectangle 166">
            <a:extLst>
              <a:ext uri="{FF2B5EF4-FFF2-40B4-BE49-F238E27FC236}">
                <a16:creationId xmlns:a16="http://schemas.microsoft.com/office/drawing/2014/main" id="{E83F452B-0E86-42DB-9CC4-65F7C577D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698" y="4318335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1" name="Rectangle 167">
            <a:extLst>
              <a:ext uri="{FF2B5EF4-FFF2-40B4-BE49-F238E27FC236}">
                <a16:creationId xmlns:a16="http://schemas.microsoft.com/office/drawing/2014/main" id="{B8DA0EE7-4CEF-46FC-AF32-555BAC4A1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398" y="3886535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2" name="Rectangle 168">
            <a:extLst>
              <a:ext uri="{FF2B5EF4-FFF2-40B4-BE49-F238E27FC236}">
                <a16:creationId xmlns:a16="http://schemas.microsoft.com/office/drawing/2014/main" id="{889B3991-6235-4467-B827-6B96AC317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346902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3" name="Rectangle 169">
            <a:extLst>
              <a:ext uri="{FF2B5EF4-FFF2-40B4-BE49-F238E27FC236}">
                <a16:creationId xmlns:a16="http://schemas.microsoft.com/office/drawing/2014/main" id="{B342A9AF-ED3B-42C8-87AC-EBC85AA03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398" y="303722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4" name="Rectangle 170">
            <a:extLst>
              <a:ext uri="{FF2B5EF4-FFF2-40B4-BE49-F238E27FC236}">
                <a16:creationId xmlns:a16="http://schemas.microsoft.com/office/drawing/2014/main" id="{3DF63A65-6173-4FCC-A2BC-AE90DDBC8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2603835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5" name="Rectangle 171">
            <a:extLst>
              <a:ext uri="{FF2B5EF4-FFF2-40B4-BE49-F238E27FC236}">
                <a16:creationId xmlns:a16="http://schemas.microsoft.com/office/drawing/2014/main" id="{DF6D4190-A82C-472C-B989-B9B118D47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218632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6" name="Rectangle 172">
            <a:extLst>
              <a:ext uri="{FF2B5EF4-FFF2-40B4-BE49-F238E27FC236}">
                <a16:creationId xmlns:a16="http://schemas.microsoft.com/office/drawing/2014/main" id="{134F2270-D423-4FC9-AB35-0F3305009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175452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7" name="Rectangle 173">
            <a:extLst>
              <a:ext uri="{FF2B5EF4-FFF2-40B4-BE49-F238E27FC236}">
                <a16:creationId xmlns:a16="http://schemas.microsoft.com/office/drawing/2014/main" id="{C22C5331-9C93-4E78-8FAB-AD3DCF26F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132272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8" name="Rectangle 174">
            <a:extLst>
              <a:ext uri="{FF2B5EF4-FFF2-40B4-BE49-F238E27FC236}">
                <a16:creationId xmlns:a16="http://schemas.microsoft.com/office/drawing/2014/main" id="{DCC7C0DA-82C7-47B5-A54B-DF9985BAD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905210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9" name="Rectangle 175">
            <a:extLst>
              <a:ext uri="{FF2B5EF4-FFF2-40B4-BE49-F238E27FC236}">
                <a16:creationId xmlns:a16="http://schemas.microsoft.com/office/drawing/2014/main" id="{01B2F5A4-A883-44F8-AD3E-F01221C0B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473410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0" name="Rectangle 176">
            <a:extLst>
              <a:ext uri="{FF2B5EF4-FFF2-40B4-BE49-F238E27FC236}">
                <a16:creationId xmlns:a16="http://schemas.microsoft.com/office/drawing/2014/main" id="{3D4F5150-C1C8-435A-8806-B401AADE4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190" y="4481848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1" name="Rectangle 177">
            <a:extLst>
              <a:ext uri="{FF2B5EF4-FFF2-40B4-BE49-F238E27FC236}">
                <a16:creationId xmlns:a16="http://schemas.microsoft.com/office/drawing/2014/main" id="{7A231CB9-9105-40DB-BAE7-158374BCC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558" y="4481848"/>
            <a:ext cx="3222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2" name="Rectangle 178">
            <a:extLst>
              <a:ext uri="{FF2B5EF4-FFF2-40B4-BE49-F238E27FC236}">
                <a16:creationId xmlns:a16="http://schemas.microsoft.com/office/drawing/2014/main" id="{900C3100-9C41-47B8-9938-3B5AF0369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986" y="4481848"/>
            <a:ext cx="42960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3" name="Rectangle 179">
            <a:extLst>
              <a:ext uri="{FF2B5EF4-FFF2-40B4-BE49-F238E27FC236}">
                <a16:creationId xmlns:a16="http://schemas.microsoft.com/office/drawing/2014/main" id="{328465F6-B28A-4DBA-912D-4AB79FA65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757" y="4481848"/>
            <a:ext cx="4296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4" name="Rectangle 180">
            <a:extLst>
              <a:ext uri="{FF2B5EF4-FFF2-40B4-BE49-F238E27FC236}">
                <a16:creationId xmlns:a16="http://schemas.microsoft.com/office/drawing/2014/main" id="{7F6F7ABD-44A2-4228-9E29-548FE11B0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173" y="4481848"/>
            <a:ext cx="42960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5" name="Rectangle 181">
            <a:extLst>
              <a:ext uri="{FF2B5EF4-FFF2-40B4-BE49-F238E27FC236}">
                <a16:creationId xmlns:a16="http://schemas.microsoft.com/office/drawing/2014/main" id="{131ED682-AB6C-488B-8C59-1D6D872D4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455" y="4869198"/>
            <a:ext cx="90544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</a:t>
            </a:r>
            <a:r>
              <a:rPr lang="en-US" altLang="en-US" sz="1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6" name="Rectangle 182">
            <a:extLst>
              <a:ext uri="{FF2B5EF4-FFF2-40B4-BE49-F238E27FC236}">
                <a16:creationId xmlns:a16="http://schemas.microsoft.com/office/drawing/2014/main" id="{571D4315-D097-4581-BB05-4832484AA62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546527" y="2408251"/>
            <a:ext cx="176971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Fixation Proportion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42" name="Text Box 198">
            <a:extLst>
              <a:ext uri="{FF2B5EF4-FFF2-40B4-BE49-F238E27FC236}">
                <a16:creationId xmlns:a16="http://schemas.microsoft.com/office/drawing/2014/main" id="{10C15697-2970-4A66-96AB-232E26D1E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3" y="621051"/>
            <a:ext cx="7104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5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Ca…</a:t>
            </a:r>
          </a:p>
        </p:txBody>
      </p:sp>
      <p:sp>
        <p:nvSpPr>
          <p:cNvPr id="1951770" name="Freeform 26">
            <a:extLst>
              <a:ext uri="{FF2B5EF4-FFF2-40B4-BE49-F238E27FC236}">
                <a16:creationId xmlns:a16="http://schemas.microsoft.com/office/drawing/2014/main" id="{305481BF-5613-40A0-8915-699804031E20}"/>
              </a:ext>
            </a:extLst>
          </p:cNvPr>
          <p:cNvSpPr>
            <a:spLocks/>
          </p:cNvSpPr>
          <p:nvPr/>
        </p:nvSpPr>
        <p:spPr bwMode="auto">
          <a:xfrm>
            <a:off x="3919541" y="3676988"/>
            <a:ext cx="4884737" cy="760413"/>
          </a:xfrm>
          <a:custGeom>
            <a:avLst/>
            <a:gdLst>
              <a:gd name="T0" fmla="*/ 6 w 394"/>
              <a:gd name="T1" fmla="*/ 51 h 51"/>
              <a:gd name="T2" fmla="*/ 13 w 394"/>
              <a:gd name="T3" fmla="*/ 51 h 51"/>
              <a:gd name="T4" fmla="*/ 20 w 394"/>
              <a:gd name="T5" fmla="*/ 51 h 51"/>
              <a:gd name="T6" fmla="*/ 27 w 394"/>
              <a:gd name="T7" fmla="*/ 51 h 51"/>
              <a:gd name="T8" fmla="*/ 34 w 394"/>
              <a:gd name="T9" fmla="*/ 51 h 51"/>
              <a:gd name="T10" fmla="*/ 40 w 394"/>
              <a:gd name="T11" fmla="*/ 51 h 51"/>
              <a:gd name="T12" fmla="*/ 47 w 394"/>
              <a:gd name="T13" fmla="*/ 51 h 51"/>
              <a:gd name="T14" fmla="*/ 54 w 394"/>
              <a:gd name="T15" fmla="*/ 48 h 51"/>
              <a:gd name="T16" fmla="*/ 61 w 394"/>
              <a:gd name="T17" fmla="*/ 39 h 51"/>
              <a:gd name="T18" fmla="*/ 68 w 394"/>
              <a:gd name="T19" fmla="*/ 29 h 51"/>
              <a:gd name="T20" fmla="*/ 75 w 394"/>
              <a:gd name="T21" fmla="*/ 19 h 51"/>
              <a:gd name="T22" fmla="*/ 82 w 394"/>
              <a:gd name="T23" fmla="*/ 12 h 51"/>
              <a:gd name="T24" fmla="*/ 88 w 394"/>
              <a:gd name="T25" fmla="*/ 7 h 51"/>
              <a:gd name="T26" fmla="*/ 95 w 394"/>
              <a:gd name="T27" fmla="*/ 4 h 51"/>
              <a:gd name="T28" fmla="*/ 102 w 394"/>
              <a:gd name="T29" fmla="*/ 1 h 51"/>
              <a:gd name="T30" fmla="*/ 109 w 394"/>
              <a:gd name="T31" fmla="*/ 2 h 51"/>
              <a:gd name="T32" fmla="*/ 116 w 394"/>
              <a:gd name="T33" fmla="*/ 6 h 51"/>
              <a:gd name="T34" fmla="*/ 123 w 394"/>
              <a:gd name="T35" fmla="*/ 9 h 51"/>
              <a:gd name="T36" fmla="*/ 130 w 394"/>
              <a:gd name="T37" fmla="*/ 15 h 51"/>
              <a:gd name="T38" fmla="*/ 136 w 394"/>
              <a:gd name="T39" fmla="*/ 18 h 51"/>
              <a:gd name="T40" fmla="*/ 143 w 394"/>
              <a:gd name="T41" fmla="*/ 23 h 51"/>
              <a:gd name="T42" fmla="*/ 150 w 394"/>
              <a:gd name="T43" fmla="*/ 28 h 51"/>
              <a:gd name="T44" fmla="*/ 157 w 394"/>
              <a:gd name="T45" fmla="*/ 32 h 51"/>
              <a:gd name="T46" fmla="*/ 164 w 394"/>
              <a:gd name="T47" fmla="*/ 35 h 51"/>
              <a:gd name="T48" fmla="*/ 171 w 394"/>
              <a:gd name="T49" fmla="*/ 39 h 51"/>
              <a:gd name="T50" fmla="*/ 177 w 394"/>
              <a:gd name="T51" fmla="*/ 41 h 51"/>
              <a:gd name="T52" fmla="*/ 184 w 394"/>
              <a:gd name="T53" fmla="*/ 41 h 51"/>
              <a:gd name="T54" fmla="*/ 191 w 394"/>
              <a:gd name="T55" fmla="*/ 43 h 51"/>
              <a:gd name="T56" fmla="*/ 198 w 394"/>
              <a:gd name="T57" fmla="*/ 43 h 51"/>
              <a:gd name="T58" fmla="*/ 205 w 394"/>
              <a:gd name="T59" fmla="*/ 44 h 51"/>
              <a:gd name="T60" fmla="*/ 212 w 394"/>
              <a:gd name="T61" fmla="*/ 43 h 51"/>
              <a:gd name="T62" fmla="*/ 219 w 394"/>
              <a:gd name="T63" fmla="*/ 43 h 51"/>
              <a:gd name="T64" fmla="*/ 225 w 394"/>
              <a:gd name="T65" fmla="*/ 43 h 51"/>
              <a:gd name="T66" fmla="*/ 232 w 394"/>
              <a:gd name="T67" fmla="*/ 43 h 51"/>
              <a:gd name="T68" fmla="*/ 239 w 394"/>
              <a:gd name="T69" fmla="*/ 43 h 51"/>
              <a:gd name="T70" fmla="*/ 246 w 394"/>
              <a:gd name="T71" fmla="*/ 43 h 51"/>
              <a:gd name="T72" fmla="*/ 253 w 394"/>
              <a:gd name="T73" fmla="*/ 43 h 51"/>
              <a:gd name="T74" fmla="*/ 260 w 394"/>
              <a:gd name="T75" fmla="*/ 43 h 51"/>
              <a:gd name="T76" fmla="*/ 267 w 394"/>
              <a:gd name="T77" fmla="*/ 44 h 51"/>
              <a:gd name="T78" fmla="*/ 273 w 394"/>
              <a:gd name="T79" fmla="*/ 44 h 51"/>
              <a:gd name="T80" fmla="*/ 280 w 394"/>
              <a:gd name="T81" fmla="*/ 44 h 51"/>
              <a:gd name="T82" fmla="*/ 287 w 394"/>
              <a:gd name="T83" fmla="*/ 44 h 51"/>
              <a:gd name="T84" fmla="*/ 294 w 394"/>
              <a:gd name="T85" fmla="*/ 44 h 51"/>
              <a:gd name="T86" fmla="*/ 301 w 394"/>
              <a:gd name="T87" fmla="*/ 44 h 51"/>
              <a:gd name="T88" fmla="*/ 308 w 394"/>
              <a:gd name="T89" fmla="*/ 44 h 51"/>
              <a:gd name="T90" fmla="*/ 315 w 394"/>
              <a:gd name="T91" fmla="*/ 44 h 51"/>
              <a:gd name="T92" fmla="*/ 321 w 394"/>
              <a:gd name="T93" fmla="*/ 44 h 51"/>
              <a:gd name="T94" fmla="*/ 328 w 394"/>
              <a:gd name="T95" fmla="*/ 44 h 51"/>
              <a:gd name="T96" fmla="*/ 335 w 394"/>
              <a:gd name="T97" fmla="*/ 43 h 51"/>
              <a:gd name="T98" fmla="*/ 342 w 394"/>
              <a:gd name="T99" fmla="*/ 43 h 51"/>
              <a:gd name="T100" fmla="*/ 349 w 394"/>
              <a:gd name="T101" fmla="*/ 44 h 51"/>
              <a:gd name="T102" fmla="*/ 356 w 394"/>
              <a:gd name="T103" fmla="*/ 44 h 51"/>
              <a:gd name="T104" fmla="*/ 362 w 394"/>
              <a:gd name="T105" fmla="*/ 44 h 51"/>
              <a:gd name="T106" fmla="*/ 369 w 394"/>
              <a:gd name="T107" fmla="*/ 44 h 51"/>
              <a:gd name="T108" fmla="*/ 376 w 394"/>
              <a:gd name="T109" fmla="*/ 44 h 51"/>
              <a:gd name="T110" fmla="*/ 383 w 394"/>
              <a:gd name="T111" fmla="*/ 44 h 51"/>
              <a:gd name="T112" fmla="*/ 390 w 394"/>
              <a:gd name="T113" fmla="*/ 44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94" h="51">
                <a:moveTo>
                  <a:pt x="0" y="51"/>
                </a:moveTo>
                <a:lnTo>
                  <a:pt x="1" y="51"/>
                </a:lnTo>
                <a:lnTo>
                  <a:pt x="1" y="51"/>
                </a:lnTo>
                <a:lnTo>
                  <a:pt x="2" y="51"/>
                </a:lnTo>
                <a:lnTo>
                  <a:pt x="3" y="51"/>
                </a:lnTo>
                <a:lnTo>
                  <a:pt x="3" y="51"/>
                </a:lnTo>
                <a:lnTo>
                  <a:pt x="4" y="51"/>
                </a:lnTo>
                <a:lnTo>
                  <a:pt x="5" y="51"/>
                </a:lnTo>
                <a:lnTo>
                  <a:pt x="5" y="51"/>
                </a:lnTo>
                <a:lnTo>
                  <a:pt x="6" y="51"/>
                </a:lnTo>
                <a:lnTo>
                  <a:pt x="7" y="51"/>
                </a:lnTo>
                <a:lnTo>
                  <a:pt x="8" y="51"/>
                </a:lnTo>
                <a:lnTo>
                  <a:pt x="8" y="51"/>
                </a:lnTo>
                <a:lnTo>
                  <a:pt x="9" y="51"/>
                </a:lnTo>
                <a:lnTo>
                  <a:pt x="10" y="51"/>
                </a:lnTo>
                <a:lnTo>
                  <a:pt x="10" y="51"/>
                </a:lnTo>
                <a:lnTo>
                  <a:pt x="11" y="51"/>
                </a:lnTo>
                <a:lnTo>
                  <a:pt x="12" y="51"/>
                </a:lnTo>
                <a:lnTo>
                  <a:pt x="12" y="51"/>
                </a:lnTo>
                <a:lnTo>
                  <a:pt x="13" y="51"/>
                </a:lnTo>
                <a:lnTo>
                  <a:pt x="14" y="51"/>
                </a:lnTo>
                <a:lnTo>
                  <a:pt x="14" y="51"/>
                </a:lnTo>
                <a:lnTo>
                  <a:pt x="15" y="51"/>
                </a:lnTo>
                <a:lnTo>
                  <a:pt x="16" y="51"/>
                </a:lnTo>
                <a:lnTo>
                  <a:pt x="16" y="51"/>
                </a:lnTo>
                <a:lnTo>
                  <a:pt x="17" y="51"/>
                </a:lnTo>
                <a:lnTo>
                  <a:pt x="18" y="51"/>
                </a:lnTo>
                <a:lnTo>
                  <a:pt x="19" y="51"/>
                </a:lnTo>
                <a:lnTo>
                  <a:pt x="19" y="51"/>
                </a:lnTo>
                <a:lnTo>
                  <a:pt x="20" y="51"/>
                </a:lnTo>
                <a:lnTo>
                  <a:pt x="21" y="51"/>
                </a:lnTo>
                <a:lnTo>
                  <a:pt x="21" y="51"/>
                </a:lnTo>
                <a:lnTo>
                  <a:pt x="22" y="51"/>
                </a:lnTo>
                <a:lnTo>
                  <a:pt x="23" y="51"/>
                </a:lnTo>
                <a:lnTo>
                  <a:pt x="23" y="51"/>
                </a:lnTo>
                <a:lnTo>
                  <a:pt x="24" y="51"/>
                </a:lnTo>
                <a:lnTo>
                  <a:pt x="25" y="51"/>
                </a:lnTo>
                <a:lnTo>
                  <a:pt x="25" y="51"/>
                </a:lnTo>
                <a:lnTo>
                  <a:pt x="26" y="51"/>
                </a:lnTo>
                <a:lnTo>
                  <a:pt x="27" y="51"/>
                </a:lnTo>
                <a:lnTo>
                  <a:pt x="27" y="51"/>
                </a:lnTo>
                <a:lnTo>
                  <a:pt x="28" y="51"/>
                </a:lnTo>
                <a:lnTo>
                  <a:pt x="29" y="51"/>
                </a:lnTo>
                <a:lnTo>
                  <a:pt x="29" y="51"/>
                </a:lnTo>
                <a:lnTo>
                  <a:pt x="30" y="51"/>
                </a:lnTo>
                <a:lnTo>
                  <a:pt x="31" y="51"/>
                </a:lnTo>
                <a:lnTo>
                  <a:pt x="32" y="51"/>
                </a:lnTo>
                <a:lnTo>
                  <a:pt x="32" y="51"/>
                </a:lnTo>
                <a:lnTo>
                  <a:pt x="33" y="51"/>
                </a:lnTo>
                <a:lnTo>
                  <a:pt x="34" y="51"/>
                </a:lnTo>
                <a:lnTo>
                  <a:pt x="34" y="51"/>
                </a:lnTo>
                <a:lnTo>
                  <a:pt x="35" y="51"/>
                </a:lnTo>
                <a:lnTo>
                  <a:pt x="36" y="51"/>
                </a:lnTo>
                <a:lnTo>
                  <a:pt x="36" y="51"/>
                </a:lnTo>
                <a:lnTo>
                  <a:pt x="37" y="51"/>
                </a:lnTo>
                <a:lnTo>
                  <a:pt x="38" y="51"/>
                </a:lnTo>
                <a:lnTo>
                  <a:pt x="38" y="51"/>
                </a:lnTo>
                <a:lnTo>
                  <a:pt x="39" y="51"/>
                </a:lnTo>
                <a:lnTo>
                  <a:pt x="40" y="51"/>
                </a:lnTo>
                <a:lnTo>
                  <a:pt x="40" y="51"/>
                </a:lnTo>
                <a:lnTo>
                  <a:pt x="41" y="51"/>
                </a:lnTo>
                <a:lnTo>
                  <a:pt x="42" y="51"/>
                </a:lnTo>
                <a:lnTo>
                  <a:pt x="42" y="51"/>
                </a:lnTo>
                <a:lnTo>
                  <a:pt x="43" y="51"/>
                </a:lnTo>
                <a:lnTo>
                  <a:pt x="44" y="51"/>
                </a:lnTo>
                <a:lnTo>
                  <a:pt x="45" y="51"/>
                </a:lnTo>
                <a:lnTo>
                  <a:pt x="45" y="51"/>
                </a:lnTo>
                <a:lnTo>
                  <a:pt x="46" y="51"/>
                </a:lnTo>
                <a:lnTo>
                  <a:pt x="47" y="51"/>
                </a:lnTo>
                <a:lnTo>
                  <a:pt x="47" y="51"/>
                </a:lnTo>
                <a:lnTo>
                  <a:pt x="48" y="51"/>
                </a:lnTo>
                <a:lnTo>
                  <a:pt x="49" y="51"/>
                </a:lnTo>
                <a:lnTo>
                  <a:pt x="49" y="51"/>
                </a:lnTo>
                <a:lnTo>
                  <a:pt x="50" y="51"/>
                </a:lnTo>
                <a:lnTo>
                  <a:pt x="51" y="51"/>
                </a:lnTo>
                <a:lnTo>
                  <a:pt x="51" y="51"/>
                </a:lnTo>
                <a:lnTo>
                  <a:pt x="52" y="49"/>
                </a:lnTo>
                <a:lnTo>
                  <a:pt x="53" y="49"/>
                </a:lnTo>
                <a:lnTo>
                  <a:pt x="53" y="48"/>
                </a:lnTo>
                <a:lnTo>
                  <a:pt x="54" y="48"/>
                </a:lnTo>
                <a:lnTo>
                  <a:pt x="55" y="46"/>
                </a:lnTo>
                <a:lnTo>
                  <a:pt x="56" y="45"/>
                </a:lnTo>
                <a:lnTo>
                  <a:pt x="56" y="45"/>
                </a:lnTo>
                <a:lnTo>
                  <a:pt x="57" y="44"/>
                </a:lnTo>
                <a:lnTo>
                  <a:pt x="58" y="43"/>
                </a:lnTo>
                <a:lnTo>
                  <a:pt x="58" y="42"/>
                </a:lnTo>
                <a:lnTo>
                  <a:pt x="59" y="41"/>
                </a:lnTo>
                <a:lnTo>
                  <a:pt x="60" y="40"/>
                </a:lnTo>
                <a:lnTo>
                  <a:pt x="60" y="39"/>
                </a:lnTo>
                <a:lnTo>
                  <a:pt x="61" y="39"/>
                </a:lnTo>
                <a:lnTo>
                  <a:pt x="62" y="38"/>
                </a:lnTo>
                <a:lnTo>
                  <a:pt x="62" y="36"/>
                </a:lnTo>
                <a:lnTo>
                  <a:pt x="63" y="36"/>
                </a:lnTo>
                <a:lnTo>
                  <a:pt x="64" y="35"/>
                </a:lnTo>
                <a:lnTo>
                  <a:pt x="64" y="34"/>
                </a:lnTo>
                <a:lnTo>
                  <a:pt x="65" y="33"/>
                </a:lnTo>
                <a:lnTo>
                  <a:pt x="66" y="32"/>
                </a:lnTo>
                <a:lnTo>
                  <a:pt x="66" y="31"/>
                </a:lnTo>
                <a:lnTo>
                  <a:pt x="67" y="30"/>
                </a:lnTo>
                <a:lnTo>
                  <a:pt x="68" y="29"/>
                </a:lnTo>
                <a:lnTo>
                  <a:pt x="69" y="28"/>
                </a:lnTo>
                <a:lnTo>
                  <a:pt x="69" y="27"/>
                </a:lnTo>
                <a:lnTo>
                  <a:pt x="70" y="26"/>
                </a:lnTo>
                <a:lnTo>
                  <a:pt x="71" y="25"/>
                </a:lnTo>
                <a:lnTo>
                  <a:pt x="71" y="24"/>
                </a:lnTo>
                <a:lnTo>
                  <a:pt x="72" y="23"/>
                </a:lnTo>
                <a:lnTo>
                  <a:pt x="73" y="22"/>
                </a:lnTo>
                <a:lnTo>
                  <a:pt x="73" y="21"/>
                </a:lnTo>
                <a:lnTo>
                  <a:pt x="74" y="20"/>
                </a:lnTo>
                <a:lnTo>
                  <a:pt x="75" y="19"/>
                </a:lnTo>
                <a:lnTo>
                  <a:pt x="75" y="19"/>
                </a:lnTo>
                <a:lnTo>
                  <a:pt x="76" y="18"/>
                </a:lnTo>
                <a:lnTo>
                  <a:pt x="77" y="17"/>
                </a:lnTo>
                <a:lnTo>
                  <a:pt x="77" y="15"/>
                </a:lnTo>
                <a:lnTo>
                  <a:pt x="78" y="14"/>
                </a:lnTo>
                <a:lnTo>
                  <a:pt x="79" y="14"/>
                </a:lnTo>
                <a:lnTo>
                  <a:pt x="79" y="13"/>
                </a:lnTo>
                <a:lnTo>
                  <a:pt x="80" y="13"/>
                </a:lnTo>
                <a:lnTo>
                  <a:pt x="81" y="12"/>
                </a:lnTo>
                <a:lnTo>
                  <a:pt x="82" y="12"/>
                </a:lnTo>
                <a:lnTo>
                  <a:pt x="82" y="11"/>
                </a:lnTo>
                <a:lnTo>
                  <a:pt x="83" y="11"/>
                </a:lnTo>
                <a:lnTo>
                  <a:pt x="84" y="10"/>
                </a:lnTo>
                <a:lnTo>
                  <a:pt x="84" y="10"/>
                </a:lnTo>
                <a:lnTo>
                  <a:pt x="85" y="9"/>
                </a:lnTo>
                <a:lnTo>
                  <a:pt x="86" y="8"/>
                </a:lnTo>
                <a:lnTo>
                  <a:pt x="86" y="8"/>
                </a:lnTo>
                <a:lnTo>
                  <a:pt x="87" y="7"/>
                </a:lnTo>
                <a:lnTo>
                  <a:pt x="88" y="7"/>
                </a:lnTo>
                <a:lnTo>
                  <a:pt x="88" y="7"/>
                </a:lnTo>
                <a:lnTo>
                  <a:pt x="89" y="7"/>
                </a:lnTo>
                <a:lnTo>
                  <a:pt x="90" y="6"/>
                </a:lnTo>
                <a:lnTo>
                  <a:pt x="90" y="6"/>
                </a:lnTo>
                <a:lnTo>
                  <a:pt x="91" y="6"/>
                </a:lnTo>
                <a:lnTo>
                  <a:pt x="92" y="6"/>
                </a:lnTo>
                <a:lnTo>
                  <a:pt x="93" y="5"/>
                </a:lnTo>
                <a:lnTo>
                  <a:pt x="93" y="4"/>
                </a:lnTo>
                <a:lnTo>
                  <a:pt x="94" y="4"/>
                </a:lnTo>
                <a:lnTo>
                  <a:pt x="95" y="4"/>
                </a:lnTo>
                <a:lnTo>
                  <a:pt x="95" y="4"/>
                </a:lnTo>
                <a:lnTo>
                  <a:pt x="96" y="3"/>
                </a:lnTo>
                <a:lnTo>
                  <a:pt x="97" y="3"/>
                </a:lnTo>
                <a:lnTo>
                  <a:pt x="97" y="3"/>
                </a:lnTo>
                <a:lnTo>
                  <a:pt x="98" y="3"/>
                </a:lnTo>
                <a:lnTo>
                  <a:pt x="99" y="2"/>
                </a:lnTo>
                <a:lnTo>
                  <a:pt x="99" y="2"/>
                </a:lnTo>
                <a:lnTo>
                  <a:pt x="100" y="2"/>
                </a:lnTo>
                <a:lnTo>
                  <a:pt x="101" y="2"/>
                </a:lnTo>
                <a:lnTo>
                  <a:pt x="101" y="1"/>
                </a:lnTo>
                <a:lnTo>
                  <a:pt x="102" y="1"/>
                </a:lnTo>
                <a:lnTo>
                  <a:pt x="103" y="1"/>
                </a:lnTo>
                <a:lnTo>
                  <a:pt x="103" y="1"/>
                </a:lnTo>
                <a:lnTo>
                  <a:pt x="104" y="0"/>
                </a:lnTo>
                <a:lnTo>
                  <a:pt x="105" y="1"/>
                </a:lnTo>
                <a:lnTo>
                  <a:pt x="106" y="1"/>
                </a:lnTo>
                <a:lnTo>
                  <a:pt x="106" y="1"/>
                </a:lnTo>
                <a:lnTo>
                  <a:pt x="107" y="1"/>
                </a:lnTo>
                <a:lnTo>
                  <a:pt x="108" y="1"/>
                </a:lnTo>
                <a:lnTo>
                  <a:pt x="108" y="1"/>
                </a:lnTo>
                <a:lnTo>
                  <a:pt x="109" y="2"/>
                </a:lnTo>
                <a:lnTo>
                  <a:pt x="110" y="2"/>
                </a:lnTo>
                <a:lnTo>
                  <a:pt x="110" y="3"/>
                </a:lnTo>
                <a:lnTo>
                  <a:pt x="111" y="3"/>
                </a:lnTo>
                <a:lnTo>
                  <a:pt x="112" y="4"/>
                </a:lnTo>
                <a:lnTo>
                  <a:pt x="112" y="4"/>
                </a:lnTo>
                <a:lnTo>
                  <a:pt x="113" y="4"/>
                </a:lnTo>
                <a:lnTo>
                  <a:pt x="114" y="5"/>
                </a:lnTo>
                <a:lnTo>
                  <a:pt x="114" y="5"/>
                </a:lnTo>
                <a:lnTo>
                  <a:pt x="115" y="5"/>
                </a:lnTo>
                <a:lnTo>
                  <a:pt x="116" y="6"/>
                </a:lnTo>
                <a:lnTo>
                  <a:pt x="116" y="6"/>
                </a:lnTo>
                <a:lnTo>
                  <a:pt x="117" y="6"/>
                </a:lnTo>
                <a:lnTo>
                  <a:pt x="118" y="7"/>
                </a:lnTo>
                <a:lnTo>
                  <a:pt x="119" y="7"/>
                </a:lnTo>
                <a:lnTo>
                  <a:pt x="119" y="7"/>
                </a:lnTo>
                <a:lnTo>
                  <a:pt x="120" y="7"/>
                </a:lnTo>
                <a:lnTo>
                  <a:pt x="121" y="8"/>
                </a:lnTo>
                <a:lnTo>
                  <a:pt x="121" y="8"/>
                </a:lnTo>
                <a:lnTo>
                  <a:pt x="122" y="9"/>
                </a:lnTo>
                <a:lnTo>
                  <a:pt x="123" y="9"/>
                </a:lnTo>
                <a:lnTo>
                  <a:pt x="123" y="10"/>
                </a:lnTo>
                <a:lnTo>
                  <a:pt x="124" y="11"/>
                </a:lnTo>
                <a:lnTo>
                  <a:pt x="125" y="11"/>
                </a:lnTo>
                <a:lnTo>
                  <a:pt x="125" y="12"/>
                </a:lnTo>
                <a:lnTo>
                  <a:pt x="126" y="12"/>
                </a:lnTo>
                <a:lnTo>
                  <a:pt x="127" y="12"/>
                </a:lnTo>
                <a:lnTo>
                  <a:pt x="127" y="13"/>
                </a:lnTo>
                <a:lnTo>
                  <a:pt x="128" y="14"/>
                </a:lnTo>
                <a:lnTo>
                  <a:pt x="129" y="14"/>
                </a:lnTo>
                <a:lnTo>
                  <a:pt x="130" y="15"/>
                </a:lnTo>
                <a:lnTo>
                  <a:pt x="130" y="15"/>
                </a:lnTo>
                <a:lnTo>
                  <a:pt x="131" y="16"/>
                </a:lnTo>
                <a:lnTo>
                  <a:pt x="132" y="16"/>
                </a:lnTo>
                <a:lnTo>
                  <a:pt x="132" y="17"/>
                </a:lnTo>
                <a:lnTo>
                  <a:pt x="133" y="17"/>
                </a:lnTo>
                <a:lnTo>
                  <a:pt x="134" y="17"/>
                </a:lnTo>
                <a:lnTo>
                  <a:pt x="134" y="17"/>
                </a:lnTo>
                <a:lnTo>
                  <a:pt x="135" y="18"/>
                </a:lnTo>
                <a:lnTo>
                  <a:pt x="136" y="17"/>
                </a:lnTo>
                <a:lnTo>
                  <a:pt x="136" y="18"/>
                </a:lnTo>
                <a:lnTo>
                  <a:pt x="137" y="19"/>
                </a:lnTo>
                <a:lnTo>
                  <a:pt x="138" y="20"/>
                </a:lnTo>
                <a:lnTo>
                  <a:pt x="138" y="20"/>
                </a:lnTo>
                <a:lnTo>
                  <a:pt x="139" y="21"/>
                </a:lnTo>
                <a:lnTo>
                  <a:pt x="140" y="21"/>
                </a:lnTo>
                <a:lnTo>
                  <a:pt x="140" y="22"/>
                </a:lnTo>
                <a:lnTo>
                  <a:pt x="141" y="22"/>
                </a:lnTo>
                <a:lnTo>
                  <a:pt x="142" y="23"/>
                </a:lnTo>
                <a:lnTo>
                  <a:pt x="143" y="23"/>
                </a:lnTo>
                <a:lnTo>
                  <a:pt x="143" y="23"/>
                </a:lnTo>
                <a:lnTo>
                  <a:pt x="144" y="24"/>
                </a:lnTo>
                <a:lnTo>
                  <a:pt x="145" y="24"/>
                </a:lnTo>
                <a:lnTo>
                  <a:pt x="145" y="25"/>
                </a:lnTo>
                <a:lnTo>
                  <a:pt x="146" y="25"/>
                </a:lnTo>
                <a:lnTo>
                  <a:pt x="147" y="26"/>
                </a:lnTo>
                <a:lnTo>
                  <a:pt x="147" y="27"/>
                </a:lnTo>
                <a:lnTo>
                  <a:pt x="148" y="27"/>
                </a:lnTo>
                <a:lnTo>
                  <a:pt x="149" y="27"/>
                </a:lnTo>
                <a:lnTo>
                  <a:pt x="149" y="27"/>
                </a:lnTo>
                <a:lnTo>
                  <a:pt x="150" y="28"/>
                </a:lnTo>
                <a:lnTo>
                  <a:pt x="151" y="28"/>
                </a:lnTo>
                <a:lnTo>
                  <a:pt x="151" y="28"/>
                </a:lnTo>
                <a:lnTo>
                  <a:pt x="152" y="29"/>
                </a:lnTo>
                <a:lnTo>
                  <a:pt x="153" y="29"/>
                </a:lnTo>
                <a:lnTo>
                  <a:pt x="153" y="29"/>
                </a:lnTo>
                <a:lnTo>
                  <a:pt x="154" y="30"/>
                </a:lnTo>
                <a:lnTo>
                  <a:pt x="155" y="30"/>
                </a:lnTo>
                <a:lnTo>
                  <a:pt x="156" y="31"/>
                </a:lnTo>
                <a:lnTo>
                  <a:pt x="156" y="31"/>
                </a:lnTo>
                <a:lnTo>
                  <a:pt x="157" y="32"/>
                </a:lnTo>
                <a:lnTo>
                  <a:pt x="158" y="32"/>
                </a:lnTo>
                <a:lnTo>
                  <a:pt x="158" y="33"/>
                </a:lnTo>
                <a:lnTo>
                  <a:pt x="159" y="33"/>
                </a:lnTo>
                <a:lnTo>
                  <a:pt x="160" y="33"/>
                </a:lnTo>
                <a:lnTo>
                  <a:pt x="160" y="33"/>
                </a:lnTo>
                <a:lnTo>
                  <a:pt x="161" y="34"/>
                </a:lnTo>
                <a:lnTo>
                  <a:pt x="162" y="34"/>
                </a:lnTo>
                <a:lnTo>
                  <a:pt x="162" y="35"/>
                </a:lnTo>
                <a:lnTo>
                  <a:pt x="163" y="35"/>
                </a:lnTo>
                <a:lnTo>
                  <a:pt x="164" y="35"/>
                </a:lnTo>
                <a:lnTo>
                  <a:pt x="164" y="36"/>
                </a:lnTo>
                <a:lnTo>
                  <a:pt x="165" y="37"/>
                </a:lnTo>
                <a:lnTo>
                  <a:pt x="166" y="38"/>
                </a:lnTo>
                <a:lnTo>
                  <a:pt x="167" y="38"/>
                </a:lnTo>
                <a:lnTo>
                  <a:pt x="167" y="38"/>
                </a:lnTo>
                <a:lnTo>
                  <a:pt x="168" y="38"/>
                </a:lnTo>
                <a:lnTo>
                  <a:pt x="169" y="39"/>
                </a:lnTo>
                <a:lnTo>
                  <a:pt x="169" y="39"/>
                </a:lnTo>
                <a:lnTo>
                  <a:pt x="170" y="39"/>
                </a:lnTo>
                <a:lnTo>
                  <a:pt x="171" y="39"/>
                </a:lnTo>
                <a:lnTo>
                  <a:pt x="171" y="39"/>
                </a:lnTo>
                <a:lnTo>
                  <a:pt x="172" y="39"/>
                </a:lnTo>
                <a:lnTo>
                  <a:pt x="173" y="39"/>
                </a:lnTo>
                <a:lnTo>
                  <a:pt x="173" y="39"/>
                </a:lnTo>
                <a:lnTo>
                  <a:pt x="174" y="39"/>
                </a:lnTo>
                <a:lnTo>
                  <a:pt x="175" y="39"/>
                </a:lnTo>
                <a:lnTo>
                  <a:pt x="175" y="39"/>
                </a:lnTo>
                <a:lnTo>
                  <a:pt x="176" y="40"/>
                </a:lnTo>
                <a:lnTo>
                  <a:pt x="177" y="40"/>
                </a:lnTo>
                <a:lnTo>
                  <a:pt x="177" y="41"/>
                </a:lnTo>
                <a:lnTo>
                  <a:pt x="178" y="41"/>
                </a:lnTo>
                <a:lnTo>
                  <a:pt x="179" y="41"/>
                </a:lnTo>
                <a:lnTo>
                  <a:pt x="180" y="41"/>
                </a:lnTo>
                <a:lnTo>
                  <a:pt x="180" y="41"/>
                </a:lnTo>
                <a:lnTo>
                  <a:pt x="181" y="41"/>
                </a:lnTo>
                <a:lnTo>
                  <a:pt x="182" y="41"/>
                </a:lnTo>
                <a:lnTo>
                  <a:pt x="182" y="41"/>
                </a:lnTo>
                <a:lnTo>
                  <a:pt x="183" y="41"/>
                </a:lnTo>
                <a:lnTo>
                  <a:pt x="184" y="41"/>
                </a:lnTo>
                <a:lnTo>
                  <a:pt x="184" y="41"/>
                </a:lnTo>
                <a:lnTo>
                  <a:pt x="185" y="41"/>
                </a:lnTo>
                <a:lnTo>
                  <a:pt x="186" y="41"/>
                </a:lnTo>
                <a:lnTo>
                  <a:pt x="186" y="41"/>
                </a:lnTo>
                <a:lnTo>
                  <a:pt x="187" y="41"/>
                </a:lnTo>
                <a:lnTo>
                  <a:pt x="188" y="42"/>
                </a:lnTo>
                <a:lnTo>
                  <a:pt x="188" y="42"/>
                </a:lnTo>
                <a:lnTo>
                  <a:pt x="189" y="43"/>
                </a:lnTo>
                <a:lnTo>
                  <a:pt x="190" y="43"/>
                </a:lnTo>
                <a:lnTo>
                  <a:pt x="190" y="43"/>
                </a:lnTo>
                <a:lnTo>
                  <a:pt x="191" y="43"/>
                </a:lnTo>
                <a:lnTo>
                  <a:pt x="192" y="43"/>
                </a:lnTo>
                <a:lnTo>
                  <a:pt x="193" y="43"/>
                </a:lnTo>
                <a:lnTo>
                  <a:pt x="193" y="43"/>
                </a:lnTo>
                <a:lnTo>
                  <a:pt x="194" y="43"/>
                </a:lnTo>
                <a:lnTo>
                  <a:pt x="195" y="43"/>
                </a:lnTo>
                <a:lnTo>
                  <a:pt x="195" y="43"/>
                </a:lnTo>
                <a:lnTo>
                  <a:pt x="196" y="43"/>
                </a:lnTo>
                <a:lnTo>
                  <a:pt x="197" y="43"/>
                </a:lnTo>
                <a:lnTo>
                  <a:pt x="197" y="43"/>
                </a:lnTo>
                <a:lnTo>
                  <a:pt x="198" y="43"/>
                </a:lnTo>
                <a:lnTo>
                  <a:pt x="199" y="43"/>
                </a:lnTo>
                <a:lnTo>
                  <a:pt x="199" y="43"/>
                </a:lnTo>
                <a:lnTo>
                  <a:pt x="200" y="43"/>
                </a:lnTo>
                <a:lnTo>
                  <a:pt x="201" y="43"/>
                </a:lnTo>
                <a:lnTo>
                  <a:pt x="201" y="43"/>
                </a:lnTo>
                <a:lnTo>
                  <a:pt x="202" y="43"/>
                </a:lnTo>
                <a:lnTo>
                  <a:pt x="203" y="43"/>
                </a:lnTo>
                <a:lnTo>
                  <a:pt x="204" y="44"/>
                </a:lnTo>
                <a:lnTo>
                  <a:pt x="204" y="44"/>
                </a:lnTo>
                <a:lnTo>
                  <a:pt x="205" y="44"/>
                </a:lnTo>
                <a:lnTo>
                  <a:pt x="206" y="44"/>
                </a:lnTo>
                <a:lnTo>
                  <a:pt x="206" y="44"/>
                </a:lnTo>
                <a:lnTo>
                  <a:pt x="207" y="43"/>
                </a:lnTo>
                <a:lnTo>
                  <a:pt x="208" y="43"/>
                </a:lnTo>
                <a:lnTo>
                  <a:pt x="208" y="43"/>
                </a:lnTo>
                <a:lnTo>
                  <a:pt x="209" y="44"/>
                </a:lnTo>
                <a:lnTo>
                  <a:pt x="210" y="44"/>
                </a:lnTo>
                <a:lnTo>
                  <a:pt x="210" y="43"/>
                </a:lnTo>
                <a:lnTo>
                  <a:pt x="211" y="43"/>
                </a:lnTo>
                <a:lnTo>
                  <a:pt x="212" y="43"/>
                </a:lnTo>
                <a:lnTo>
                  <a:pt x="212" y="43"/>
                </a:lnTo>
                <a:lnTo>
                  <a:pt x="213" y="43"/>
                </a:lnTo>
                <a:lnTo>
                  <a:pt x="214" y="43"/>
                </a:lnTo>
                <a:lnTo>
                  <a:pt x="214" y="43"/>
                </a:lnTo>
                <a:lnTo>
                  <a:pt x="215" y="43"/>
                </a:lnTo>
                <a:lnTo>
                  <a:pt x="216" y="43"/>
                </a:lnTo>
                <a:lnTo>
                  <a:pt x="217" y="43"/>
                </a:lnTo>
                <a:lnTo>
                  <a:pt x="217" y="44"/>
                </a:lnTo>
                <a:lnTo>
                  <a:pt x="218" y="43"/>
                </a:lnTo>
                <a:lnTo>
                  <a:pt x="219" y="43"/>
                </a:lnTo>
                <a:lnTo>
                  <a:pt x="219" y="43"/>
                </a:lnTo>
                <a:lnTo>
                  <a:pt x="220" y="43"/>
                </a:lnTo>
                <a:lnTo>
                  <a:pt x="221" y="43"/>
                </a:lnTo>
                <a:lnTo>
                  <a:pt x="221" y="44"/>
                </a:lnTo>
                <a:lnTo>
                  <a:pt x="222" y="43"/>
                </a:lnTo>
                <a:lnTo>
                  <a:pt x="223" y="44"/>
                </a:lnTo>
                <a:lnTo>
                  <a:pt x="223" y="43"/>
                </a:lnTo>
                <a:lnTo>
                  <a:pt x="224" y="43"/>
                </a:lnTo>
                <a:lnTo>
                  <a:pt x="225" y="43"/>
                </a:lnTo>
                <a:lnTo>
                  <a:pt x="225" y="43"/>
                </a:lnTo>
                <a:lnTo>
                  <a:pt x="226" y="43"/>
                </a:lnTo>
                <a:lnTo>
                  <a:pt x="227" y="43"/>
                </a:lnTo>
                <a:lnTo>
                  <a:pt x="227" y="43"/>
                </a:lnTo>
                <a:lnTo>
                  <a:pt x="228" y="43"/>
                </a:lnTo>
                <a:lnTo>
                  <a:pt x="229" y="43"/>
                </a:lnTo>
                <a:lnTo>
                  <a:pt x="230" y="43"/>
                </a:lnTo>
                <a:lnTo>
                  <a:pt x="230" y="43"/>
                </a:lnTo>
                <a:lnTo>
                  <a:pt x="231" y="43"/>
                </a:lnTo>
                <a:lnTo>
                  <a:pt x="232" y="43"/>
                </a:lnTo>
                <a:lnTo>
                  <a:pt x="232" y="43"/>
                </a:lnTo>
                <a:lnTo>
                  <a:pt x="233" y="43"/>
                </a:lnTo>
                <a:lnTo>
                  <a:pt x="234" y="43"/>
                </a:lnTo>
                <a:lnTo>
                  <a:pt x="234" y="43"/>
                </a:lnTo>
                <a:lnTo>
                  <a:pt x="235" y="43"/>
                </a:lnTo>
                <a:lnTo>
                  <a:pt x="236" y="43"/>
                </a:lnTo>
                <a:lnTo>
                  <a:pt x="236" y="43"/>
                </a:lnTo>
                <a:lnTo>
                  <a:pt x="237" y="43"/>
                </a:lnTo>
                <a:lnTo>
                  <a:pt x="238" y="43"/>
                </a:lnTo>
                <a:lnTo>
                  <a:pt x="238" y="43"/>
                </a:lnTo>
                <a:lnTo>
                  <a:pt x="239" y="43"/>
                </a:lnTo>
                <a:lnTo>
                  <a:pt x="240" y="43"/>
                </a:lnTo>
                <a:lnTo>
                  <a:pt x="241" y="43"/>
                </a:lnTo>
                <a:lnTo>
                  <a:pt x="241" y="43"/>
                </a:lnTo>
                <a:lnTo>
                  <a:pt x="242" y="43"/>
                </a:lnTo>
                <a:lnTo>
                  <a:pt x="243" y="43"/>
                </a:lnTo>
                <a:lnTo>
                  <a:pt x="243" y="43"/>
                </a:lnTo>
                <a:lnTo>
                  <a:pt x="244" y="43"/>
                </a:lnTo>
                <a:lnTo>
                  <a:pt x="245" y="43"/>
                </a:lnTo>
                <a:lnTo>
                  <a:pt x="245" y="43"/>
                </a:lnTo>
                <a:lnTo>
                  <a:pt x="246" y="43"/>
                </a:lnTo>
                <a:lnTo>
                  <a:pt x="247" y="43"/>
                </a:lnTo>
                <a:lnTo>
                  <a:pt x="247" y="43"/>
                </a:lnTo>
                <a:lnTo>
                  <a:pt x="248" y="43"/>
                </a:lnTo>
                <a:lnTo>
                  <a:pt x="249" y="43"/>
                </a:lnTo>
                <a:lnTo>
                  <a:pt x="249" y="43"/>
                </a:lnTo>
                <a:lnTo>
                  <a:pt x="250" y="43"/>
                </a:lnTo>
                <a:lnTo>
                  <a:pt x="251" y="43"/>
                </a:lnTo>
                <a:lnTo>
                  <a:pt x="251" y="43"/>
                </a:lnTo>
                <a:lnTo>
                  <a:pt x="252" y="43"/>
                </a:lnTo>
                <a:lnTo>
                  <a:pt x="253" y="43"/>
                </a:lnTo>
                <a:lnTo>
                  <a:pt x="254" y="43"/>
                </a:lnTo>
                <a:lnTo>
                  <a:pt x="254" y="43"/>
                </a:lnTo>
                <a:lnTo>
                  <a:pt x="255" y="43"/>
                </a:lnTo>
                <a:lnTo>
                  <a:pt x="256" y="43"/>
                </a:lnTo>
                <a:lnTo>
                  <a:pt x="256" y="43"/>
                </a:lnTo>
                <a:lnTo>
                  <a:pt x="257" y="43"/>
                </a:lnTo>
                <a:lnTo>
                  <a:pt x="258" y="43"/>
                </a:lnTo>
                <a:lnTo>
                  <a:pt x="258" y="43"/>
                </a:lnTo>
                <a:lnTo>
                  <a:pt x="259" y="43"/>
                </a:lnTo>
                <a:lnTo>
                  <a:pt x="260" y="43"/>
                </a:lnTo>
                <a:lnTo>
                  <a:pt x="260" y="43"/>
                </a:lnTo>
                <a:lnTo>
                  <a:pt x="261" y="44"/>
                </a:lnTo>
                <a:lnTo>
                  <a:pt x="262" y="44"/>
                </a:lnTo>
                <a:lnTo>
                  <a:pt x="262" y="44"/>
                </a:lnTo>
                <a:lnTo>
                  <a:pt x="263" y="44"/>
                </a:lnTo>
                <a:lnTo>
                  <a:pt x="264" y="44"/>
                </a:lnTo>
                <a:lnTo>
                  <a:pt x="264" y="44"/>
                </a:lnTo>
                <a:lnTo>
                  <a:pt x="265" y="44"/>
                </a:lnTo>
                <a:lnTo>
                  <a:pt x="266" y="44"/>
                </a:lnTo>
                <a:lnTo>
                  <a:pt x="267" y="44"/>
                </a:lnTo>
                <a:lnTo>
                  <a:pt x="267" y="44"/>
                </a:lnTo>
                <a:lnTo>
                  <a:pt x="268" y="44"/>
                </a:lnTo>
                <a:lnTo>
                  <a:pt x="269" y="44"/>
                </a:lnTo>
                <a:lnTo>
                  <a:pt x="269" y="44"/>
                </a:lnTo>
                <a:lnTo>
                  <a:pt x="270" y="44"/>
                </a:lnTo>
                <a:lnTo>
                  <a:pt x="271" y="44"/>
                </a:lnTo>
                <a:lnTo>
                  <a:pt x="271" y="44"/>
                </a:lnTo>
                <a:lnTo>
                  <a:pt x="272" y="44"/>
                </a:lnTo>
                <a:lnTo>
                  <a:pt x="273" y="44"/>
                </a:lnTo>
                <a:lnTo>
                  <a:pt x="273" y="44"/>
                </a:lnTo>
                <a:lnTo>
                  <a:pt x="274" y="44"/>
                </a:lnTo>
                <a:lnTo>
                  <a:pt x="275" y="44"/>
                </a:lnTo>
                <a:lnTo>
                  <a:pt x="275" y="44"/>
                </a:lnTo>
                <a:lnTo>
                  <a:pt x="276" y="44"/>
                </a:lnTo>
                <a:lnTo>
                  <a:pt x="277" y="44"/>
                </a:lnTo>
                <a:lnTo>
                  <a:pt x="278" y="44"/>
                </a:lnTo>
                <a:lnTo>
                  <a:pt x="278" y="44"/>
                </a:lnTo>
                <a:lnTo>
                  <a:pt x="279" y="44"/>
                </a:lnTo>
                <a:lnTo>
                  <a:pt x="280" y="44"/>
                </a:lnTo>
                <a:lnTo>
                  <a:pt x="280" y="44"/>
                </a:lnTo>
                <a:lnTo>
                  <a:pt x="281" y="44"/>
                </a:lnTo>
                <a:lnTo>
                  <a:pt x="282" y="44"/>
                </a:lnTo>
                <a:lnTo>
                  <a:pt x="282" y="44"/>
                </a:lnTo>
                <a:lnTo>
                  <a:pt x="283" y="44"/>
                </a:lnTo>
                <a:lnTo>
                  <a:pt x="284" y="44"/>
                </a:lnTo>
                <a:lnTo>
                  <a:pt x="284" y="44"/>
                </a:lnTo>
                <a:lnTo>
                  <a:pt x="285" y="44"/>
                </a:lnTo>
                <a:lnTo>
                  <a:pt x="286" y="44"/>
                </a:lnTo>
                <a:lnTo>
                  <a:pt x="286" y="44"/>
                </a:lnTo>
                <a:lnTo>
                  <a:pt x="287" y="44"/>
                </a:lnTo>
                <a:lnTo>
                  <a:pt x="288" y="44"/>
                </a:lnTo>
                <a:lnTo>
                  <a:pt x="288" y="44"/>
                </a:lnTo>
                <a:lnTo>
                  <a:pt x="289" y="44"/>
                </a:lnTo>
                <a:lnTo>
                  <a:pt x="290" y="44"/>
                </a:lnTo>
                <a:lnTo>
                  <a:pt x="291" y="44"/>
                </a:lnTo>
                <a:lnTo>
                  <a:pt x="291" y="44"/>
                </a:lnTo>
                <a:lnTo>
                  <a:pt x="292" y="44"/>
                </a:lnTo>
                <a:lnTo>
                  <a:pt x="293" y="44"/>
                </a:lnTo>
                <a:lnTo>
                  <a:pt x="293" y="44"/>
                </a:lnTo>
                <a:lnTo>
                  <a:pt x="294" y="44"/>
                </a:lnTo>
                <a:lnTo>
                  <a:pt x="295" y="44"/>
                </a:lnTo>
                <a:lnTo>
                  <a:pt x="295" y="44"/>
                </a:lnTo>
                <a:lnTo>
                  <a:pt x="296" y="44"/>
                </a:lnTo>
                <a:lnTo>
                  <a:pt x="297" y="44"/>
                </a:lnTo>
                <a:lnTo>
                  <a:pt x="297" y="44"/>
                </a:lnTo>
                <a:lnTo>
                  <a:pt x="298" y="44"/>
                </a:lnTo>
                <a:lnTo>
                  <a:pt x="299" y="44"/>
                </a:lnTo>
                <a:lnTo>
                  <a:pt x="299" y="44"/>
                </a:lnTo>
                <a:lnTo>
                  <a:pt x="300" y="44"/>
                </a:lnTo>
                <a:lnTo>
                  <a:pt x="301" y="44"/>
                </a:lnTo>
                <a:lnTo>
                  <a:pt x="301" y="44"/>
                </a:lnTo>
                <a:lnTo>
                  <a:pt x="302" y="44"/>
                </a:lnTo>
                <a:lnTo>
                  <a:pt x="303" y="44"/>
                </a:lnTo>
                <a:lnTo>
                  <a:pt x="304" y="44"/>
                </a:lnTo>
                <a:lnTo>
                  <a:pt x="304" y="44"/>
                </a:lnTo>
                <a:lnTo>
                  <a:pt x="305" y="44"/>
                </a:lnTo>
                <a:lnTo>
                  <a:pt x="306" y="44"/>
                </a:lnTo>
                <a:lnTo>
                  <a:pt x="306" y="44"/>
                </a:lnTo>
                <a:lnTo>
                  <a:pt x="307" y="44"/>
                </a:lnTo>
                <a:lnTo>
                  <a:pt x="308" y="44"/>
                </a:lnTo>
                <a:lnTo>
                  <a:pt x="308" y="44"/>
                </a:lnTo>
                <a:lnTo>
                  <a:pt x="309" y="44"/>
                </a:lnTo>
                <a:lnTo>
                  <a:pt x="310" y="44"/>
                </a:lnTo>
                <a:lnTo>
                  <a:pt x="310" y="44"/>
                </a:lnTo>
                <a:lnTo>
                  <a:pt x="311" y="44"/>
                </a:lnTo>
                <a:lnTo>
                  <a:pt x="312" y="44"/>
                </a:lnTo>
                <a:lnTo>
                  <a:pt x="312" y="44"/>
                </a:lnTo>
                <a:lnTo>
                  <a:pt x="313" y="44"/>
                </a:lnTo>
                <a:lnTo>
                  <a:pt x="314" y="44"/>
                </a:lnTo>
                <a:lnTo>
                  <a:pt x="315" y="44"/>
                </a:lnTo>
                <a:lnTo>
                  <a:pt x="315" y="44"/>
                </a:lnTo>
                <a:lnTo>
                  <a:pt x="316" y="44"/>
                </a:lnTo>
                <a:lnTo>
                  <a:pt x="317" y="44"/>
                </a:lnTo>
                <a:lnTo>
                  <a:pt x="317" y="44"/>
                </a:lnTo>
                <a:lnTo>
                  <a:pt x="318" y="44"/>
                </a:lnTo>
                <a:lnTo>
                  <a:pt x="319" y="44"/>
                </a:lnTo>
                <a:lnTo>
                  <a:pt x="319" y="44"/>
                </a:lnTo>
                <a:lnTo>
                  <a:pt x="320" y="44"/>
                </a:lnTo>
                <a:lnTo>
                  <a:pt x="321" y="44"/>
                </a:lnTo>
                <a:lnTo>
                  <a:pt x="321" y="44"/>
                </a:lnTo>
                <a:lnTo>
                  <a:pt x="322" y="44"/>
                </a:lnTo>
                <a:lnTo>
                  <a:pt x="323" y="44"/>
                </a:lnTo>
                <a:lnTo>
                  <a:pt x="323" y="44"/>
                </a:lnTo>
                <a:lnTo>
                  <a:pt x="324" y="44"/>
                </a:lnTo>
                <a:lnTo>
                  <a:pt x="325" y="44"/>
                </a:lnTo>
                <a:lnTo>
                  <a:pt x="325" y="44"/>
                </a:lnTo>
                <a:lnTo>
                  <a:pt x="326" y="44"/>
                </a:lnTo>
                <a:lnTo>
                  <a:pt x="327" y="44"/>
                </a:lnTo>
                <a:lnTo>
                  <a:pt x="328" y="44"/>
                </a:lnTo>
                <a:lnTo>
                  <a:pt x="328" y="44"/>
                </a:lnTo>
                <a:lnTo>
                  <a:pt x="329" y="44"/>
                </a:lnTo>
                <a:lnTo>
                  <a:pt x="330" y="44"/>
                </a:lnTo>
                <a:lnTo>
                  <a:pt x="330" y="44"/>
                </a:lnTo>
                <a:lnTo>
                  <a:pt x="331" y="44"/>
                </a:lnTo>
                <a:lnTo>
                  <a:pt x="332" y="44"/>
                </a:lnTo>
                <a:lnTo>
                  <a:pt x="332" y="44"/>
                </a:lnTo>
                <a:lnTo>
                  <a:pt x="333" y="44"/>
                </a:lnTo>
                <a:lnTo>
                  <a:pt x="334" y="43"/>
                </a:lnTo>
                <a:lnTo>
                  <a:pt x="334" y="43"/>
                </a:lnTo>
                <a:lnTo>
                  <a:pt x="335" y="43"/>
                </a:lnTo>
                <a:lnTo>
                  <a:pt x="336" y="44"/>
                </a:lnTo>
                <a:lnTo>
                  <a:pt x="336" y="43"/>
                </a:lnTo>
                <a:lnTo>
                  <a:pt x="337" y="43"/>
                </a:lnTo>
                <a:lnTo>
                  <a:pt x="338" y="43"/>
                </a:lnTo>
                <a:lnTo>
                  <a:pt x="338" y="43"/>
                </a:lnTo>
                <a:lnTo>
                  <a:pt x="339" y="43"/>
                </a:lnTo>
                <a:lnTo>
                  <a:pt x="340" y="43"/>
                </a:lnTo>
                <a:lnTo>
                  <a:pt x="341" y="43"/>
                </a:lnTo>
                <a:lnTo>
                  <a:pt x="341" y="43"/>
                </a:lnTo>
                <a:lnTo>
                  <a:pt x="342" y="43"/>
                </a:lnTo>
                <a:lnTo>
                  <a:pt x="343" y="43"/>
                </a:lnTo>
                <a:lnTo>
                  <a:pt x="343" y="43"/>
                </a:lnTo>
                <a:lnTo>
                  <a:pt x="344" y="44"/>
                </a:lnTo>
                <a:lnTo>
                  <a:pt x="345" y="44"/>
                </a:lnTo>
                <a:lnTo>
                  <a:pt x="345" y="44"/>
                </a:lnTo>
                <a:lnTo>
                  <a:pt x="346" y="44"/>
                </a:lnTo>
                <a:lnTo>
                  <a:pt x="347" y="44"/>
                </a:lnTo>
                <a:lnTo>
                  <a:pt x="347" y="44"/>
                </a:lnTo>
                <a:lnTo>
                  <a:pt x="348" y="44"/>
                </a:lnTo>
                <a:lnTo>
                  <a:pt x="349" y="44"/>
                </a:lnTo>
                <a:lnTo>
                  <a:pt x="349" y="44"/>
                </a:lnTo>
                <a:lnTo>
                  <a:pt x="350" y="44"/>
                </a:lnTo>
                <a:lnTo>
                  <a:pt x="351" y="44"/>
                </a:lnTo>
                <a:lnTo>
                  <a:pt x="352" y="44"/>
                </a:lnTo>
                <a:lnTo>
                  <a:pt x="352" y="44"/>
                </a:lnTo>
                <a:lnTo>
                  <a:pt x="353" y="44"/>
                </a:lnTo>
                <a:lnTo>
                  <a:pt x="354" y="44"/>
                </a:lnTo>
                <a:lnTo>
                  <a:pt x="354" y="44"/>
                </a:lnTo>
                <a:lnTo>
                  <a:pt x="355" y="44"/>
                </a:lnTo>
                <a:lnTo>
                  <a:pt x="356" y="44"/>
                </a:lnTo>
                <a:lnTo>
                  <a:pt x="356" y="44"/>
                </a:lnTo>
                <a:lnTo>
                  <a:pt x="357" y="44"/>
                </a:lnTo>
                <a:lnTo>
                  <a:pt x="358" y="44"/>
                </a:lnTo>
                <a:lnTo>
                  <a:pt x="358" y="44"/>
                </a:lnTo>
                <a:lnTo>
                  <a:pt x="359" y="44"/>
                </a:lnTo>
                <a:lnTo>
                  <a:pt x="360" y="44"/>
                </a:lnTo>
                <a:lnTo>
                  <a:pt x="360" y="44"/>
                </a:lnTo>
                <a:lnTo>
                  <a:pt x="361" y="44"/>
                </a:lnTo>
                <a:lnTo>
                  <a:pt x="362" y="44"/>
                </a:lnTo>
                <a:lnTo>
                  <a:pt x="362" y="44"/>
                </a:lnTo>
                <a:lnTo>
                  <a:pt x="363" y="44"/>
                </a:lnTo>
                <a:lnTo>
                  <a:pt x="364" y="44"/>
                </a:lnTo>
                <a:lnTo>
                  <a:pt x="365" y="44"/>
                </a:lnTo>
                <a:lnTo>
                  <a:pt x="365" y="44"/>
                </a:lnTo>
                <a:lnTo>
                  <a:pt x="366" y="44"/>
                </a:lnTo>
                <a:lnTo>
                  <a:pt x="367" y="44"/>
                </a:lnTo>
                <a:lnTo>
                  <a:pt x="367" y="44"/>
                </a:lnTo>
                <a:lnTo>
                  <a:pt x="368" y="44"/>
                </a:lnTo>
                <a:lnTo>
                  <a:pt x="369" y="44"/>
                </a:lnTo>
                <a:lnTo>
                  <a:pt x="369" y="44"/>
                </a:lnTo>
                <a:lnTo>
                  <a:pt x="370" y="44"/>
                </a:lnTo>
                <a:lnTo>
                  <a:pt x="371" y="44"/>
                </a:lnTo>
                <a:lnTo>
                  <a:pt x="371" y="44"/>
                </a:lnTo>
                <a:lnTo>
                  <a:pt x="372" y="44"/>
                </a:lnTo>
                <a:lnTo>
                  <a:pt x="373" y="44"/>
                </a:lnTo>
                <a:lnTo>
                  <a:pt x="373" y="44"/>
                </a:lnTo>
                <a:lnTo>
                  <a:pt x="374" y="44"/>
                </a:lnTo>
                <a:lnTo>
                  <a:pt x="375" y="44"/>
                </a:lnTo>
                <a:lnTo>
                  <a:pt x="375" y="44"/>
                </a:lnTo>
                <a:lnTo>
                  <a:pt x="376" y="44"/>
                </a:lnTo>
                <a:lnTo>
                  <a:pt x="377" y="44"/>
                </a:lnTo>
                <a:lnTo>
                  <a:pt x="378" y="44"/>
                </a:lnTo>
                <a:lnTo>
                  <a:pt x="378" y="44"/>
                </a:lnTo>
                <a:lnTo>
                  <a:pt x="379" y="44"/>
                </a:lnTo>
                <a:lnTo>
                  <a:pt x="380" y="44"/>
                </a:lnTo>
                <a:lnTo>
                  <a:pt x="380" y="44"/>
                </a:lnTo>
                <a:lnTo>
                  <a:pt x="381" y="44"/>
                </a:lnTo>
                <a:lnTo>
                  <a:pt x="382" y="44"/>
                </a:lnTo>
                <a:lnTo>
                  <a:pt x="382" y="44"/>
                </a:lnTo>
                <a:lnTo>
                  <a:pt x="383" y="44"/>
                </a:lnTo>
                <a:lnTo>
                  <a:pt x="384" y="44"/>
                </a:lnTo>
                <a:lnTo>
                  <a:pt x="384" y="44"/>
                </a:lnTo>
                <a:lnTo>
                  <a:pt x="385" y="44"/>
                </a:lnTo>
                <a:lnTo>
                  <a:pt x="386" y="44"/>
                </a:lnTo>
                <a:lnTo>
                  <a:pt x="386" y="44"/>
                </a:lnTo>
                <a:lnTo>
                  <a:pt x="387" y="44"/>
                </a:lnTo>
                <a:lnTo>
                  <a:pt x="388" y="44"/>
                </a:lnTo>
                <a:lnTo>
                  <a:pt x="389" y="44"/>
                </a:lnTo>
                <a:lnTo>
                  <a:pt x="389" y="44"/>
                </a:lnTo>
                <a:lnTo>
                  <a:pt x="390" y="44"/>
                </a:lnTo>
                <a:lnTo>
                  <a:pt x="391" y="44"/>
                </a:lnTo>
                <a:lnTo>
                  <a:pt x="391" y="44"/>
                </a:lnTo>
                <a:lnTo>
                  <a:pt x="392" y="44"/>
                </a:lnTo>
                <a:lnTo>
                  <a:pt x="393" y="44"/>
                </a:lnTo>
                <a:lnTo>
                  <a:pt x="393" y="44"/>
                </a:lnTo>
                <a:lnTo>
                  <a:pt x="394" y="44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56" name="Rectangle 212">
            <a:extLst>
              <a:ext uri="{FF2B5EF4-FFF2-40B4-BE49-F238E27FC236}">
                <a16:creationId xmlns:a16="http://schemas.microsoft.com/office/drawing/2014/main" id="{F4DA7A5A-2025-49E3-9AF5-A010E85B8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825" y="2328684"/>
            <a:ext cx="320675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Freeform 25">
            <a:extLst>
              <a:ext uri="{FF2B5EF4-FFF2-40B4-BE49-F238E27FC236}">
                <a16:creationId xmlns:a16="http://schemas.microsoft.com/office/drawing/2014/main" id="{8B21B66F-C36B-439B-ADD6-37B9C554ECC0}"/>
              </a:ext>
            </a:extLst>
          </p:cNvPr>
          <p:cNvSpPr>
            <a:spLocks/>
          </p:cNvSpPr>
          <p:nvPr/>
        </p:nvSpPr>
        <p:spPr bwMode="auto">
          <a:xfrm>
            <a:off x="3919624" y="3929242"/>
            <a:ext cx="4884737" cy="492125"/>
          </a:xfrm>
          <a:custGeom>
            <a:avLst/>
            <a:gdLst>
              <a:gd name="T0" fmla="*/ 6 w 394"/>
              <a:gd name="T1" fmla="*/ 33 h 33"/>
              <a:gd name="T2" fmla="*/ 13 w 394"/>
              <a:gd name="T3" fmla="*/ 33 h 33"/>
              <a:gd name="T4" fmla="*/ 20 w 394"/>
              <a:gd name="T5" fmla="*/ 33 h 33"/>
              <a:gd name="T6" fmla="*/ 27 w 394"/>
              <a:gd name="T7" fmla="*/ 33 h 33"/>
              <a:gd name="T8" fmla="*/ 34 w 394"/>
              <a:gd name="T9" fmla="*/ 33 h 33"/>
              <a:gd name="T10" fmla="*/ 40 w 394"/>
              <a:gd name="T11" fmla="*/ 33 h 33"/>
              <a:gd name="T12" fmla="*/ 47 w 394"/>
              <a:gd name="T13" fmla="*/ 33 h 33"/>
              <a:gd name="T14" fmla="*/ 54 w 394"/>
              <a:gd name="T15" fmla="*/ 31 h 33"/>
              <a:gd name="T16" fmla="*/ 61 w 394"/>
              <a:gd name="T17" fmla="*/ 26 h 33"/>
              <a:gd name="T18" fmla="*/ 68 w 394"/>
              <a:gd name="T19" fmla="*/ 19 h 33"/>
              <a:gd name="T20" fmla="*/ 75 w 394"/>
              <a:gd name="T21" fmla="*/ 14 h 33"/>
              <a:gd name="T22" fmla="*/ 82 w 394"/>
              <a:gd name="T23" fmla="*/ 11 h 33"/>
              <a:gd name="T24" fmla="*/ 88 w 394"/>
              <a:gd name="T25" fmla="*/ 6 h 33"/>
              <a:gd name="T26" fmla="*/ 95 w 394"/>
              <a:gd name="T27" fmla="*/ 3 h 33"/>
              <a:gd name="T28" fmla="*/ 102 w 394"/>
              <a:gd name="T29" fmla="*/ 1 h 33"/>
              <a:gd name="T30" fmla="*/ 109 w 394"/>
              <a:gd name="T31" fmla="*/ 1 h 33"/>
              <a:gd name="T32" fmla="*/ 116 w 394"/>
              <a:gd name="T33" fmla="*/ 0 h 33"/>
              <a:gd name="T34" fmla="*/ 123 w 394"/>
              <a:gd name="T35" fmla="*/ 0 h 33"/>
              <a:gd name="T36" fmla="*/ 130 w 394"/>
              <a:gd name="T37" fmla="*/ 1 h 33"/>
              <a:gd name="T38" fmla="*/ 136 w 394"/>
              <a:gd name="T39" fmla="*/ 4 h 33"/>
              <a:gd name="T40" fmla="*/ 143 w 394"/>
              <a:gd name="T41" fmla="*/ 6 h 33"/>
              <a:gd name="T42" fmla="*/ 150 w 394"/>
              <a:gd name="T43" fmla="*/ 7 h 33"/>
              <a:gd name="T44" fmla="*/ 157 w 394"/>
              <a:gd name="T45" fmla="*/ 11 h 33"/>
              <a:gd name="T46" fmla="*/ 164 w 394"/>
              <a:gd name="T47" fmla="*/ 12 h 33"/>
              <a:gd name="T48" fmla="*/ 171 w 394"/>
              <a:gd name="T49" fmla="*/ 14 h 33"/>
              <a:gd name="T50" fmla="*/ 177 w 394"/>
              <a:gd name="T51" fmla="*/ 17 h 33"/>
              <a:gd name="T52" fmla="*/ 184 w 394"/>
              <a:gd name="T53" fmla="*/ 18 h 33"/>
              <a:gd name="T54" fmla="*/ 191 w 394"/>
              <a:gd name="T55" fmla="*/ 20 h 33"/>
              <a:gd name="T56" fmla="*/ 198 w 394"/>
              <a:gd name="T57" fmla="*/ 21 h 33"/>
              <a:gd name="T58" fmla="*/ 205 w 394"/>
              <a:gd name="T59" fmla="*/ 22 h 33"/>
              <a:gd name="T60" fmla="*/ 212 w 394"/>
              <a:gd name="T61" fmla="*/ 22 h 33"/>
              <a:gd name="T62" fmla="*/ 219 w 394"/>
              <a:gd name="T63" fmla="*/ 23 h 33"/>
              <a:gd name="T64" fmla="*/ 225 w 394"/>
              <a:gd name="T65" fmla="*/ 24 h 33"/>
              <a:gd name="T66" fmla="*/ 232 w 394"/>
              <a:gd name="T67" fmla="*/ 24 h 33"/>
              <a:gd name="T68" fmla="*/ 239 w 394"/>
              <a:gd name="T69" fmla="*/ 24 h 33"/>
              <a:gd name="T70" fmla="*/ 246 w 394"/>
              <a:gd name="T71" fmla="*/ 24 h 33"/>
              <a:gd name="T72" fmla="*/ 253 w 394"/>
              <a:gd name="T73" fmla="*/ 24 h 33"/>
              <a:gd name="T74" fmla="*/ 260 w 394"/>
              <a:gd name="T75" fmla="*/ 25 h 33"/>
              <a:gd name="T76" fmla="*/ 267 w 394"/>
              <a:gd name="T77" fmla="*/ 25 h 33"/>
              <a:gd name="T78" fmla="*/ 273 w 394"/>
              <a:gd name="T79" fmla="*/ 25 h 33"/>
              <a:gd name="T80" fmla="*/ 280 w 394"/>
              <a:gd name="T81" fmla="*/ 25 h 33"/>
              <a:gd name="T82" fmla="*/ 287 w 394"/>
              <a:gd name="T83" fmla="*/ 25 h 33"/>
              <a:gd name="T84" fmla="*/ 294 w 394"/>
              <a:gd name="T85" fmla="*/ 25 h 33"/>
              <a:gd name="T86" fmla="*/ 301 w 394"/>
              <a:gd name="T87" fmla="*/ 26 h 33"/>
              <a:gd name="T88" fmla="*/ 308 w 394"/>
              <a:gd name="T89" fmla="*/ 26 h 33"/>
              <a:gd name="T90" fmla="*/ 315 w 394"/>
              <a:gd name="T91" fmla="*/ 26 h 33"/>
              <a:gd name="T92" fmla="*/ 321 w 394"/>
              <a:gd name="T93" fmla="*/ 26 h 33"/>
              <a:gd name="T94" fmla="*/ 328 w 394"/>
              <a:gd name="T95" fmla="*/ 26 h 33"/>
              <a:gd name="T96" fmla="*/ 335 w 394"/>
              <a:gd name="T97" fmla="*/ 26 h 33"/>
              <a:gd name="T98" fmla="*/ 342 w 394"/>
              <a:gd name="T99" fmla="*/ 26 h 33"/>
              <a:gd name="T100" fmla="*/ 349 w 394"/>
              <a:gd name="T101" fmla="*/ 26 h 33"/>
              <a:gd name="T102" fmla="*/ 356 w 394"/>
              <a:gd name="T103" fmla="*/ 25 h 33"/>
              <a:gd name="T104" fmla="*/ 362 w 394"/>
              <a:gd name="T105" fmla="*/ 25 h 33"/>
              <a:gd name="T106" fmla="*/ 369 w 394"/>
              <a:gd name="T107" fmla="*/ 26 h 33"/>
              <a:gd name="T108" fmla="*/ 376 w 394"/>
              <a:gd name="T109" fmla="*/ 26 h 33"/>
              <a:gd name="T110" fmla="*/ 383 w 394"/>
              <a:gd name="T111" fmla="*/ 26 h 33"/>
              <a:gd name="T112" fmla="*/ 390 w 394"/>
              <a:gd name="T113" fmla="*/ 26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94" h="33">
                <a:moveTo>
                  <a:pt x="0" y="33"/>
                </a:moveTo>
                <a:lnTo>
                  <a:pt x="1" y="33"/>
                </a:lnTo>
                <a:lnTo>
                  <a:pt x="1" y="33"/>
                </a:lnTo>
                <a:lnTo>
                  <a:pt x="2" y="33"/>
                </a:lnTo>
                <a:lnTo>
                  <a:pt x="3" y="33"/>
                </a:lnTo>
                <a:lnTo>
                  <a:pt x="3" y="33"/>
                </a:lnTo>
                <a:lnTo>
                  <a:pt x="4" y="33"/>
                </a:lnTo>
                <a:lnTo>
                  <a:pt x="5" y="33"/>
                </a:lnTo>
                <a:lnTo>
                  <a:pt x="5" y="33"/>
                </a:lnTo>
                <a:lnTo>
                  <a:pt x="6" y="33"/>
                </a:lnTo>
                <a:lnTo>
                  <a:pt x="7" y="33"/>
                </a:lnTo>
                <a:lnTo>
                  <a:pt x="8" y="33"/>
                </a:lnTo>
                <a:lnTo>
                  <a:pt x="8" y="33"/>
                </a:lnTo>
                <a:lnTo>
                  <a:pt x="9" y="33"/>
                </a:lnTo>
                <a:lnTo>
                  <a:pt x="10" y="33"/>
                </a:lnTo>
                <a:lnTo>
                  <a:pt x="10" y="33"/>
                </a:lnTo>
                <a:lnTo>
                  <a:pt x="11" y="33"/>
                </a:lnTo>
                <a:lnTo>
                  <a:pt x="12" y="33"/>
                </a:lnTo>
                <a:lnTo>
                  <a:pt x="12" y="33"/>
                </a:lnTo>
                <a:lnTo>
                  <a:pt x="13" y="33"/>
                </a:lnTo>
                <a:lnTo>
                  <a:pt x="14" y="33"/>
                </a:lnTo>
                <a:lnTo>
                  <a:pt x="14" y="33"/>
                </a:lnTo>
                <a:lnTo>
                  <a:pt x="15" y="33"/>
                </a:lnTo>
                <a:lnTo>
                  <a:pt x="16" y="33"/>
                </a:lnTo>
                <a:lnTo>
                  <a:pt x="16" y="33"/>
                </a:lnTo>
                <a:lnTo>
                  <a:pt x="17" y="33"/>
                </a:lnTo>
                <a:lnTo>
                  <a:pt x="18" y="33"/>
                </a:lnTo>
                <a:lnTo>
                  <a:pt x="19" y="33"/>
                </a:lnTo>
                <a:lnTo>
                  <a:pt x="19" y="33"/>
                </a:lnTo>
                <a:lnTo>
                  <a:pt x="20" y="33"/>
                </a:lnTo>
                <a:lnTo>
                  <a:pt x="21" y="33"/>
                </a:lnTo>
                <a:lnTo>
                  <a:pt x="21" y="33"/>
                </a:lnTo>
                <a:lnTo>
                  <a:pt x="22" y="33"/>
                </a:lnTo>
                <a:lnTo>
                  <a:pt x="23" y="33"/>
                </a:lnTo>
                <a:lnTo>
                  <a:pt x="23" y="33"/>
                </a:lnTo>
                <a:lnTo>
                  <a:pt x="24" y="33"/>
                </a:lnTo>
                <a:lnTo>
                  <a:pt x="25" y="33"/>
                </a:lnTo>
                <a:lnTo>
                  <a:pt x="25" y="33"/>
                </a:lnTo>
                <a:lnTo>
                  <a:pt x="26" y="33"/>
                </a:lnTo>
                <a:lnTo>
                  <a:pt x="27" y="33"/>
                </a:lnTo>
                <a:lnTo>
                  <a:pt x="27" y="33"/>
                </a:lnTo>
                <a:lnTo>
                  <a:pt x="28" y="33"/>
                </a:lnTo>
                <a:lnTo>
                  <a:pt x="29" y="33"/>
                </a:lnTo>
                <a:lnTo>
                  <a:pt x="29" y="33"/>
                </a:lnTo>
                <a:lnTo>
                  <a:pt x="30" y="33"/>
                </a:lnTo>
                <a:lnTo>
                  <a:pt x="31" y="33"/>
                </a:lnTo>
                <a:lnTo>
                  <a:pt x="32" y="33"/>
                </a:lnTo>
                <a:lnTo>
                  <a:pt x="32" y="33"/>
                </a:lnTo>
                <a:lnTo>
                  <a:pt x="33" y="33"/>
                </a:lnTo>
                <a:lnTo>
                  <a:pt x="34" y="33"/>
                </a:lnTo>
                <a:lnTo>
                  <a:pt x="34" y="33"/>
                </a:lnTo>
                <a:lnTo>
                  <a:pt x="35" y="33"/>
                </a:lnTo>
                <a:lnTo>
                  <a:pt x="36" y="33"/>
                </a:lnTo>
                <a:lnTo>
                  <a:pt x="36" y="33"/>
                </a:lnTo>
                <a:lnTo>
                  <a:pt x="37" y="33"/>
                </a:lnTo>
                <a:lnTo>
                  <a:pt x="38" y="33"/>
                </a:lnTo>
                <a:lnTo>
                  <a:pt x="38" y="33"/>
                </a:lnTo>
                <a:lnTo>
                  <a:pt x="39" y="33"/>
                </a:lnTo>
                <a:lnTo>
                  <a:pt x="40" y="33"/>
                </a:lnTo>
                <a:lnTo>
                  <a:pt x="40" y="33"/>
                </a:lnTo>
                <a:lnTo>
                  <a:pt x="41" y="33"/>
                </a:lnTo>
                <a:lnTo>
                  <a:pt x="42" y="33"/>
                </a:lnTo>
                <a:lnTo>
                  <a:pt x="42" y="33"/>
                </a:lnTo>
                <a:lnTo>
                  <a:pt x="43" y="33"/>
                </a:lnTo>
                <a:lnTo>
                  <a:pt x="44" y="33"/>
                </a:lnTo>
                <a:lnTo>
                  <a:pt x="45" y="33"/>
                </a:lnTo>
                <a:lnTo>
                  <a:pt x="45" y="33"/>
                </a:lnTo>
                <a:lnTo>
                  <a:pt x="46" y="33"/>
                </a:lnTo>
                <a:lnTo>
                  <a:pt x="47" y="33"/>
                </a:lnTo>
                <a:lnTo>
                  <a:pt x="47" y="33"/>
                </a:lnTo>
                <a:lnTo>
                  <a:pt x="48" y="33"/>
                </a:lnTo>
                <a:lnTo>
                  <a:pt x="49" y="33"/>
                </a:lnTo>
                <a:lnTo>
                  <a:pt x="49" y="33"/>
                </a:lnTo>
                <a:lnTo>
                  <a:pt x="50" y="33"/>
                </a:lnTo>
                <a:lnTo>
                  <a:pt x="51" y="33"/>
                </a:lnTo>
                <a:lnTo>
                  <a:pt x="51" y="33"/>
                </a:lnTo>
                <a:lnTo>
                  <a:pt x="52" y="33"/>
                </a:lnTo>
                <a:lnTo>
                  <a:pt x="53" y="33"/>
                </a:lnTo>
                <a:lnTo>
                  <a:pt x="53" y="32"/>
                </a:lnTo>
                <a:lnTo>
                  <a:pt x="54" y="31"/>
                </a:lnTo>
                <a:lnTo>
                  <a:pt x="55" y="31"/>
                </a:lnTo>
                <a:lnTo>
                  <a:pt x="56" y="30"/>
                </a:lnTo>
                <a:lnTo>
                  <a:pt x="56" y="30"/>
                </a:lnTo>
                <a:lnTo>
                  <a:pt x="57" y="29"/>
                </a:lnTo>
                <a:lnTo>
                  <a:pt x="58" y="28"/>
                </a:lnTo>
                <a:lnTo>
                  <a:pt x="58" y="28"/>
                </a:lnTo>
                <a:lnTo>
                  <a:pt x="59" y="27"/>
                </a:lnTo>
                <a:lnTo>
                  <a:pt x="60" y="27"/>
                </a:lnTo>
                <a:lnTo>
                  <a:pt x="60" y="26"/>
                </a:lnTo>
                <a:lnTo>
                  <a:pt x="61" y="26"/>
                </a:lnTo>
                <a:lnTo>
                  <a:pt x="62" y="25"/>
                </a:lnTo>
                <a:lnTo>
                  <a:pt x="62" y="24"/>
                </a:lnTo>
                <a:lnTo>
                  <a:pt x="63" y="24"/>
                </a:lnTo>
                <a:lnTo>
                  <a:pt x="64" y="23"/>
                </a:lnTo>
                <a:lnTo>
                  <a:pt x="64" y="23"/>
                </a:lnTo>
                <a:lnTo>
                  <a:pt x="65" y="23"/>
                </a:lnTo>
                <a:lnTo>
                  <a:pt x="66" y="22"/>
                </a:lnTo>
                <a:lnTo>
                  <a:pt x="66" y="21"/>
                </a:lnTo>
                <a:lnTo>
                  <a:pt x="67" y="20"/>
                </a:lnTo>
                <a:lnTo>
                  <a:pt x="68" y="19"/>
                </a:lnTo>
                <a:lnTo>
                  <a:pt x="69" y="19"/>
                </a:lnTo>
                <a:lnTo>
                  <a:pt x="69" y="18"/>
                </a:lnTo>
                <a:lnTo>
                  <a:pt x="70" y="17"/>
                </a:lnTo>
                <a:lnTo>
                  <a:pt x="71" y="17"/>
                </a:lnTo>
                <a:lnTo>
                  <a:pt x="71" y="16"/>
                </a:lnTo>
                <a:lnTo>
                  <a:pt x="72" y="16"/>
                </a:lnTo>
                <a:lnTo>
                  <a:pt x="73" y="15"/>
                </a:lnTo>
                <a:lnTo>
                  <a:pt x="73" y="15"/>
                </a:lnTo>
                <a:lnTo>
                  <a:pt x="74" y="14"/>
                </a:lnTo>
                <a:lnTo>
                  <a:pt x="75" y="14"/>
                </a:lnTo>
                <a:lnTo>
                  <a:pt x="75" y="14"/>
                </a:lnTo>
                <a:lnTo>
                  <a:pt x="76" y="14"/>
                </a:lnTo>
                <a:lnTo>
                  <a:pt x="77" y="13"/>
                </a:lnTo>
                <a:lnTo>
                  <a:pt x="77" y="13"/>
                </a:lnTo>
                <a:lnTo>
                  <a:pt x="78" y="13"/>
                </a:lnTo>
                <a:lnTo>
                  <a:pt x="79" y="12"/>
                </a:lnTo>
                <a:lnTo>
                  <a:pt x="79" y="12"/>
                </a:lnTo>
                <a:lnTo>
                  <a:pt x="80" y="11"/>
                </a:lnTo>
                <a:lnTo>
                  <a:pt x="81" y="11"/>
                </a:lnTo>
                <a:lnTo>
                  <a:pt x="82" y="11"/>
                </a:lnTo>
                <a:lnTo>
                  <a:pt x="82" y="11"/>
                </a:lnTo>
                <a:lnTo>
                  <a:pt x="83" y="10"/>
                </a:lnTo>
                <a:lnTo>
                  <a:pt x="84" y="10"/>
                </a:lnTo>
                <a:lnTo>
                  <a:pt x="84" y="9"/>
                </a:lnTo>
                <a:lnTo>
                  <a:pt x="85" y="9"/>
                </a:lnTo>
                <a:lnTo>
                  <a:pt x="86" y="8"/>
                </a:lnTo>
                <a:lnTo>
                  <a:pt x="86" y="8"/>
                </a:lnTo>
                <a:lnTo>
                  <a:pt x="87" y="7"/>
                </a:lnTo>
                <a:lnTo>
                  <a:pt x="88" y="7"/>
                </a:lnTo>
                <a:lnTo>
                  <a:pt x="88" y="6"/>
                </a:lnTo>
                <a:lnTo>
                  <a:pt x="89" y="6"/>
                </a:lnTo>
                <a:lnTo>
                  <a:pt x="90" y="5"/>
                </a:lnTo>
                <a:lnTo>
                  <a:pt x="90" y="4"/>
                </a:lnTo>
                <a:lnTo>
                  <a:pt x="91" y="4"/>
                </a:lnTo>
                <a:lnTo>
                  <a:pt x="92" y="4"/>
                </a:lnTo>
                <a:lnTo>
                  <a:pt x="93" y="3"/>
                </a:lnTo>
                <a:lnTo>
                  <a:pt x="93" y="3"/>
                </a:lnTo>
                <a:lnTo>
                  <a:pt x="94" y="3"/>
                </a:lnTo>
                <a:lnTo>
                  <a:pt x="95" y="3"/>
                </a:lnTo>
                <a:lnTo>
                  <a:pt x="95" y="3"/>
                </a:lnTo>
                <a:lnTo>
                  <a:pt x="96" y="2"/>
                </a:lnTo>
                <a:lnTo>
                  <a:pt x="97" y="2"/>
                </a:lnTo>
                <a:lnTo>
                  <a:pt x="97" y="2"/>
                </a:lnTo>
                <a:lnTo>
                  <a:pt x="98" y="1"/>
                </a:lnTo>
                <a:lnTo>
                  <a:pt x="99" y="1"/>
                </a:lnTo>
                <a:lnTo>
                  <a:pt x="99" y="2"/>
                </a:lnTo>
                <a:lnTo>
                  <a:pt x="100" y="1"/>
                </a:lnTo>
                <a:lnTo>
                  <a:pt x="101" y="1"/>
                </a:lnTo>
                <a:lnTo>
                  <a:pt x="101" y="1"/>
                </a:lnTo>
                <a:lnTo>
                  <a:pt x="102" y="1"/>
                </a:lnTo>
                <a:lnTo>
                  <a:pt x="103" y="0"/>
                </a:lnTo>
                <a:lnTo>
                  <a:pt x="103" y="0"/>
                </a:lnTo>
                <a:lnTo>
                  <a:pt x="104" y="0"/>
                </a:lnTo>
                <a:lnTo>
                  <a:pt x="105" y="0"/>
                </a:lnTo>
                <a:lnTo>
                  <a:pt x="106" y="0"/>
                </a:lnTo>
                <a:lnTo>
                  <a:pt x="106" y="0"/>
                </a:lnTo>
                <a:lnTo>
                  <a:pt x="107" y="1"/>
                </a:lnTo>
                <a:lnTo>
                  <a:pt x="108" y="1"/>
                </a:lnTo>
                <a:lnTo>
                  <a:pt x="108" y="1"/>
                </a:lnTo>
                <a:lnTo>
                  <a:pt x="109" y="1"/>
                </a:lnTo>
                <a:lnTo>
                  <a:pt x="110" y="1"/>
                </a:lnTo>
                <a:lnTo>
                  <a:pt x="110" y="1"/>
                </a:lnTo>
                <a:lnTo>
                  <a:pt x="111" y="1"/>
                </a:lnTo>
                <a:lnTo>
                  <a:pt x="112" y="1"/>
                </a:lnTo>
                <a:lnTo>
                  <a:pt x="112" y="1"/>
                </a:lnTo>
                <a:lnTo>
                  <a:pt x="113" y="1"/>
                </a:lnTo>
                <a:lnTo>
                  <a:pt x="114" y="0"/>
                </a:lnTo>
                <a:lnTo>
                  <a:pt x="114" y="0"/>
                </a:lnTo>
                <a:lnTo>
                  <a:pt x="115" y="0"/>
                </a:lnTo>
                <a:lnTo>
                  <a:pt x="116" y="0"/>
                </a:lnTo>
                <a:lnTo>
                  <a:pt x="116" y="0"/>
                </a:lnTo>
                <a:lnTo>
                  <a:pt x="117" y="0"/>
                </a:lnTo>
                <a:lnTo>
                  <a:pt x="118" y="0"/>
                </a:lnTo>
                <a:lnTo>
                  <a:pt x="119" y="0"/>
                </a:lnTo>
                <a:lnTo>
                  <a:pt x="119" y="0"/>
                </a:lnTo>
                <a:lnTo>
                  <a:pt x="120" y="0"/>
                </a:lnTo>
                <a:lnTo>
                  <a:pt x="121" y="0"/>
                </a:lnTo>
                <a:lnTo>
                  <a:pt x="121" y="0"/>
                </a:lnTo>
                <a:lnTo>
                  <a:pt x="122" y="0"/>
                </a:lnTo>
                <a:lnTo>
                  <a:pt x="123" y="0"/>
                </a:lnTo>
                <a:lnTo>
                  <a:pt x="123" y="0"/>
                </a:lnTo>
                <a:lnTo>
                  <a:pt x="124" y="0"/>
                </a:lnTo>
                <a:lnTo>
                  <a:pt x="125" y="1"/>
                </a:lnTo>
                <a:lnTo>
                  <a:pt x="125" y="0"/>
                </a:lnTo>
                <a:lnTo>
                  <a:pt x="126" y="0"/>
                </a:lnTo>
                <a:lnTo>
                  <a:pt x="127" y="0"/>
                </a:lnTo>
                <a:lnTo>
                  <a:pt x="127" y="1"/>
                </a:lnTo>
                <a:lnTo>
                  <a:pt x="128" y="1"/>
                </a:lnTo>
                <a:lnTo>
                  <a:pt x="129" y="2"/>
                </a:lnTo>
                <a:lnTo>
                  <a:pt x="130" y="1"/>
                </a:lnTo>
                <a:lnTo>
                  <a:pt x="130" y="1"/>
                </a:lnTo>
                <a:lnTo>
                  <a:pt x="131" y="2"/>
                </a:lnTo>
                <a:lnTo>
                  <a:pt x="132" y="2"/>
                </a:lnTo>
                <a:lnTo>
                  <a:pt x="132" y="2"/>
                </a:lnTo>
                <a:lnTo>
                  <a:pt x="133" y="2"/>
                </a:lnTo>
                <a:lnTo>
                  <a:pt x="134" y="3"/>
                </a:lnTo>
                <a:lnTo>
                  <a:pt x="134" y="3"/>
                </a:lnTo>
                <a:lnTo>
                  <a:pt x="135" y="4"/>
                </a:lnTo>
                <a:lnTo>
                  <a:pt x="136" y="4"/>
                </a:lnTo>
                <a:lnTo>
                  <a:pt x="136" y="4"/>
                </a:lnTo>
                <a:lnTo>
                  <a:pt x="137" y="4"/>
                </a:lnTo>
                <a:lnTo>
                  <a:pt x="138" y="5"/>
                </a:lnTo>
                <a:lnTo>
                  <a:pt x="138" y="5"/>
                </a:lnTo>
                <a:lnTo>
                  <a:pt x="139" y="6"/>
                </a:lnTo>
                <a:lnTo>
                  <a:pt x="140" y="6"/>
                </a:lnTo>
                <a:lnTo>
                  <a:pt x="140" y="6"/>
                </a:lnTo>
                <a:lnTo>
                  <a:pt x="141" y="6"/>
                </a:lnTo>
                <a:lnTo>
                  <a:pt x="142" y="6"/>
                </a:lnTo>
                <a:lnTo>
                  <a:pt x="143" y="6"/>
                </a:lnTo>
                <a:lnTo>
                  <a:pt x="143" y="6"/>
                </a:lnTo>
                <a:lnTo>
                  <a:pt x="144" y="7"/>
                </a:lnTo>
                <a:lnTo>
                  <a:pt x="145" y="7"/>
                </a:lnTo>
                <a:lnTo>
                  <a:pt x="145" y="7"/>
                </a:lnTo>
                <a:lnTo>
                  <a:pt x="146" y="7"/>
                </a:lnTo>
                <a:lnTo>
                  <a:pt x="147" y="7"/>
                </a:lnTo>
                <a:lnTo>
                  <a:pt x="147" y="7"/>
                </a:lnTo>
                <a:lnTo>
                  <a:pt x="148" y="7"/>
                </a:lnTo>
                <a:lnTo>
                  <a:pt x="149" y="7"/>
                </a:lnTo>
                <a:lnTo>
                  <a:pt x="149" y="7"/>
                </a:lnTo>
                <a:lnTo>
                  <a:pt x="150" y="7"/>
                </a:lnTo>
                <a:lnTo>
                  <a:pt x="151" y="8"/>
                </a:lnTo>
                <a:lnTo>
                  <a:pt x="151" y="8"/>
                </a:lnTo>
                <a:lnTo>
                  <a:pt x="152" y="8"/>
                </a:lnTo>
                <a:lnTo>
                  <a:pt x="153" y="9"/>
                </a:lnTo>
                <a:lnTo>
                  <a:pt x="153" y="9"/>
                </a:lnTo>
                <a:lnTo>
                  <a:pt x="154" y="10"/>
                </a:lnTo>
                <a:lnTo>
                  <a:pt x="155" y="10"/>
                </a:lnTo>
                <a:lnTo>
                  <a:pt x="156" y="10"/>
                </a:lnTo>
                <a:lnTo>
                  <a:pt x="156" y="10"/>
                </a:lnTo>
                <a:lnTo>
                  <a:pt x="157" y="11"/>
                </a:lnTo>
                <a:lnTo>
                  <a:pt x="158" y="11"/>
                </a:lnTo>
                <a:lnTo>
                  <a:pt x="158" y="11"/>
                </a:lnTo>
                <a:lnTo>
                  <a:pt x="159" y="11"/>
                </a:lnTo>
                <a:lnTo>
                  <a:pt x="160" y="11"/>
                </a:lnTo>
                <a:lnTo>
                  <a:pt x="160" y="12"/>
                </a:lnTo>
                <a:lnTo>
                  <a:pt x="161" y="12"/>
                </a:lnTo>
                <a:lnTo>
                  <a:pt x="162" y="12"/>
                </a:lnTo>
                <a:lnTo>
                  <a:pt x="162" y="12"/>
                </a:lnTo>
                <a:lnTo>
                  <a:pt x="163" y="12"/>
                </a:lnTo>
                <a:lnTo>
                  <a:pt x="164" y="12"/>
                </a:lnTo>
                <a:lnTo>
                  <a:pt x="164" y="13"/>
                </a:lnTo>
                <a:lnTo>
                  <a:pt x="165" y="13"/>
                </a:lnTo>
                <a:lnTo>
                  <a:pt x="166" y="13"/>
                </a:lnTo>
                <a:lnTo>
                  <a:pt x="167" y="13"/>
                </a:lnTo>
                <a:lnTo>
                  <a:pt x="167" y="13"/>
                </a:lnTo>
                <a:lnTo>
                  <a:pt x="168" y="13"/>
                </a:lnTo>
                <a:lnTo>
                  <a:pt x="169" y="13"/>
                </a:lnTo>
                <a:lnTo>
                  <a:pt x="169" y="14"/>
                </a:lnTo>
                <a:lnTo>
                  <a:pt x="170" y="14"/>
                </a:lnTo>
                <a:lnTo>
                  <a:pt x="171" y="14"/>
                </a:lnTo>
                <a:lnTo>
                  <a:pt x="171" y="14"/>
                </a:lnTo>
                <a:lnTo>
                  <a:pt x="172" y="14"/>
                </a:lnTo>
                <a:lnTo>
                  <a:pt x="173" y="15"/>
                </a:lnTo>
                <a:lnTo>
                  <a:pt x="173" y="15"/>
                </a:lnTo>
                <a:lnTo>
                  <a:pt x="174" y="16"/>
                </a:lnTo>
                <a:lnTo>
                  <a:pt x="175" y="16"/>
                </a:lnTo>
                <a:lnTo>
                  <a:pt x="175" y="16"/>
                </a:lnTo>
                <a:lnTo>
                  <a:pt x="176" y="16"/>
                </a:lnTo>
                <a:lnTo>
                  <a:pt x="177" y="17"/>
                </a:lnTo>
                <a:lnTo>
                  <a:pt x="177" y="17"/>
                </a:lnTo>
                <a:lnTo>
                  <a:pt x="178" y="17"/>
                </a:lnTo>
                <a:lnTo>
                  <a:pt x="179" y="17"/>
                </a:lnTo>
                <a:lnTo>
                  <a:pt x="180" y="17"/>
                </a:lnTo>
                <a:lnTo>
                  <a:pt x="180" y="17"/>
                </a:lnTo>
                <a:lnTo>
                  <a:pt x="181" y="18"/>
                </a:lnTo>
                <a:lnTo>
                  <a:pt x="182" y="18"/>
                </a:lnTo>
                <a:lnTo>
                  <a:pt x="182" y="18"/>
                </a:lnTo>
                <a:lnTo>
                  <a:pt x="183" y="18"/>
                </a:lnTo>
                <a:lnTo>
                  <a:pt x="184" y="18"/>
                </a:lnTo>
                <a:lnTo>
                  <a:pt x="184" y="18"/>
                </a:lnTo>
                <a:lnTo>
                  <a:pt x="185" y="19"/>
                </a:lnTo>
                <a:lnTo>
                  <a:pt x="186" y="19"/>
                </a:lnTo>
                <a:lnTo>
                  <a:pt x="186" y="19"/>
                </a:lnTo>
                <a:lnTo>
                  <a:pt x="187" y="19"/>
                </a:lnTo>
                <a:lnTo>
                  <a:pt x="188" y="19"/>
                </a:lnTo>
                <a:lnTo>
                  <a:pt x="188" y="19"/>
                </a:lnTo>
                <a:lnTo>
                  <a:pt x="189" y="20"/>
                </a:lnTo>
                <a:lnTo>
                  <a:pt x="190" y="20"/>
                </a:lnTo>
                <a:lnTo>
                  <a:pt x="190" y="20"/>
                </a:lnTo>
                <a:lnTo>
                  <a:pt x="191" y="20"/>
                </a:lnTo>
                <a:lnTo>
                  <a:pt x="192" y="20"/>
                </a:lnTo>
                <a:lnTo>
                  <a:pt x="193" y="20"/>
                </a:lnTo>
                <a:lnTo>
                  <a:pt x="193" y="21"/>
                </a:lnTo>
                <a:lnTo>
                  <a:pt x="194" y="21"/>
                </a:lnTo>
                <a:lnTo>
                  <a:pt x="195" y="21"/>
                </a:lnTo>
                <a:lnTo>
                  <a:pt x="195" y="21"/>
                </a:lnTo>
                <a:lnTo>
                  <a:pt x="196" y="21"/>
                </a:lnTo>
                <a:lnTo>
                  <a:pt x="197" y="21"/>
                </a:lnTo>
                <a:lnTo>
                  <a:pt x="197" y="21"/>
                </a:lnTo>
                <a:lnTo>
                  <a:pt x="198" y="21"/>
                </a:lnTo>
                <a:lnTo>
                  <a:pt x="199" y="20"/>
                </a:lnTo>
                <a:lnTo>
                  <a:pt x="199" y="21"/>
                </a:lnTo>
                <a:lnTo>
                  <a:pt x="200" y="21"/>
                </a:lnTo>
                <a:lnTo>
                  <a:pt x="201" y="21"/>
                </a:lnTo>
                <a:lnTo>
                  <a:pt x="201" y="21"/>
                </a:lnTo>
                <a:lnTo>
                  <a:pt x="202" y="21"/>
                </a:lnTo>
                <a:lnTo>
                  <a:pt x="203" y="21"/>
                </a:lnTo>
                <a:lnTo>
                  <a:pt x="204" y="22"/>
                </a:lnTo>
                <a:lnTo>
                  <a:pt x="204" y="22"/>
                </a:lnTo>
                <a:lnTo>
                  <a:pt x="205" y="22"/>
                </a:lnTo>
                <a:lnTo>
                  <a:pt x="206" y="22"/>
                </a:lnTo>
                <a:lnTo>
                  <a:pt x="206" y="22"/>
                </a:lnTo>
                <a:lnTo>
                  <a:pt x="207" y="22"/>
                </a:lnTo>
                <a:lnTo>
                  <a:pt x="208" y="22"/>
                </a:lnTo>
                <a:lnTo>
                  <a:pt x="208" y="22"/>
                </a:lnTo>
                <a:lnTo>
                  <a:pt x="209" y="22"/>
                </a:lnTo>
                <a:lnTo>
                  <a:pt x="210" y="22"/>
                </a:lnTo>
                <a:lnTo>
                  <a:pt x="210" y="22"/>
                </a:lnTo>
                <a:lnTo>
                  <a:pt x="211" y="22"/>
                </a:lnTo>
                <a:lnTo>
                  <a:pt x="212" y="22"/>
                </a:lnTo>
                <a:lnTo>
                  <a:pt x="212" y="22"/>
                </a:lnTo>
                <a:lnTo>
                  <a:pt x="213" y="22"/>
                </a:lnTo>
                <a:lnTo>
                  <a:pt x="214" y="22"/>
                </a:lnTo>
                <a:lnTo>
                  <a:pt x="214" y="22"/>
                </a:lnTo>
                <a:lnTo>
                  <a:pt x="215" y="23"/>
                </a:lnTo>
                <a:lnTo>
                  <a:pt x="216" y="23"/>
                </a:lnTo>
                <a:lnTo>
                  <a:pt x="217" y="23"/>
                </a:lnTo>
                <a:lnTo>
                  <a:pt x="217" y="23"/>
                </a:lnTo>
                <a:lnTo>
                  <a:pt x="218" y="23"/>
                </a:lnTo>
                <a:lnTo>
                  <a:pt x="219" y="23"/>
                </a:lnTo>
                <a:lnTo>
                  <a:pt x="219" y="23"/>
                </a:lnTo>
                <a:lnTo>
                  <a:pt x="220" y="23"/>
                </a:lnTo>
                <a:lnTo>
                  <a:pt x="221" y="23"/>
                </a:lnTo>
                <a:lnTo>
                  <a:pt x="221" y="23"/>
                </a:lnTo>
                <a:lnTo>
                  <a:pt x="222" y="23"/>
                </a:lnTo>
                <a:lnTo>
                  <a:pt x="223" y="23"/>
                </a:lnTo>
                <a:lnTo>
                  <a:pt x="223" y="23"/>
                </a:lnTo>
                <a:lnTo>
                  <a:pt x="224" y="24"/>
                </a:lnTo>
                <a:lnTo>
                  <a:pt x="225" y="24"/>
                </a:lnTo>
                <a:lnTo>
                  <a:pt x="225" y="24"/>
                </a:lnTo>
                <a:lnTo>
                  <a:pt x="226" y="24"/>
                </a:lnTo>
                <a:lnTo>
                  <a:pt x="227" y="24"/>
                </a:lnTo>
                <a:lnTo>
                  <a:pt x="227" y="24"/>
                </a:lnTo>
                <a:lnTo>
                  <a:pt x="228" y="24"/>
                </a:lnTo>
                <a:lnTo>
                  <a:pt x="229" y="24"/>
                </a:lnTo>
                <a:lnTo>
                  <a:pt x="230" y="24"/>
                </a:lnTo>
                <a:lnTo>
                  <a:pt x="230" y="24"/>
                </a:lnTo>
                <a:lnTo>
                  <a:pt x="231" y="24"/>
                </a:lnTo>
                <a:lnTo>
                  <a:pt x="232" y="24"/>
                </a:lnTo>
                <a:lnTo>
                  <a:pt x="232" y="24"/>
                </a:lnTo>
                <a:lnTo>
                  <a:pt x="233" y="24"/>
                </a:lnTo>
                <a:lnTo>
                  <a:pt x="234" y="24"/>
                </a:lnTo>
                <a:lnTo>
                  <a:pt x="234" y="24"/>
                </a:lnTo>
                <a:lnTo>
                  <a:pt x="235" y="24"/>
                </a:lnTo>
                <a:lnTo>
                  <a:pt x="236" y="24"/>
                </a:lnTo>
                <a:lnTo>
                  <a:pt x="236" y="24"/>
                </a:lnTo>
                <a:lnTo>
                  <a:pt x="237" y="24"/>
                </a:lnTo>
                <a:lnTo>
                  <a:pt x="238" y="24"/>
                </a:lnTo>
                <a:lnTo>
                  <a:pt x="238" y="24"/>
                </a:lnTo>
                <a:lnTo>
                  <a:pt x="239" y="24"/>
                </a:lnTo>
                <a:lnTo>
                  <a:pt x="240" y="24"/>
                </a:lnTo>
                <a:lnTo>
                  <a:pt x="241" y="24"/>
                </a:lnTo>
                <a:lnTo>
                  <a:pt x="241" y="24"/>
                </a:lnTo>
                <a:lnTo>
                  <a:pt x="242" y="24"/>
                </a:lnTo>
                <a:lnTo>
                  <a:pt x="243" y="24"/>
                </a:lnTo>
                <a:lnTo>
                  <a:pt x="243" y="24"/>
                </a:lnTo>
                <a:lnTo>
                  <a:pt x="244" y="24"/>
                </a:lnTo>
                <a:lnTo>
                  <a:pt x="245" y="24"/>
                </a:lnTo>
                <a:lnTo>
                  <a:pt x="245" y="24"/>
                </a:lnTo>
                <a:lnTo>
                  <a:pt x="246" y="24"/>
                </a:lnTo>
                <a:lnTo>
                  <a:pt x="247" y="24"/>
                </a:lnTo>
                <a:lnTo>
                  <a:pt x="247" y="24"/>
                </a:lnTo>
                <a:lnTo>
                  <a:pt x="248" y="24"/>
                </a:lnTo>
                <a:lnTo>
                  <a:pt x="249" y="24"/>
                </a:lnTo>
                <a:lnTo>
                  <a:pt x="249" y="24"/>
                </a:lnTo>
                <a:lnTo>
                  <a:pt x="250" y="24"/>
                </a:lnTo>
                <a:lnTo>
                  <a:pt x="251" y="24"/>
                </a:lnTo>
                <a:lnTo>
                  <a:pt x="251" y="24"/>
                </a:lnTo>
                <a:lnTo>
                  <a:pt x="252" y="24"/>
                </a:lnTo>
                <a:lnTo>
                  <a:pt x="253" y="24"/>
                </a:lnTo>
                <a:lnTo>
                  <a:pt x="254" y="24"/>
                </a:lnTo>
                <a:lnTo>
                  <a:pt x="254" y="24"/>
                </a:lnTo>
                <a:lnTo>
                  <a:pt x="255" y="24"/>
                </a:lnTo>
                <a:lnTo>
                  <a:pt x="256" y="25"/>
                </a:lnTo>
                <a:lnTo>
                  <a:pt x="256" y="25"/>
                </a:lnTo>
                <a:lnTo>
                  <a:pt x="257" y="25"/>
                </a:lnTo>
                <a:lnTo>
                  <a:pt x="258" y="25"/>
                </a:lnTo>
                <a:lnTo>
                  <a:pt x="258" y="25"/>
                </a:lnTo>
                <a:lnTo>
                  <a:pt x="259" y="25"/>
                </a:lnTo>
                <a:lnTo>
                  <a:pt x="260" y="25"/>
                </a:lnTo>
                <a:lnTo>
                  <a:pt x="260" y="25"/>
                </a:lnTo>
                <a:lnTo>
                  <a:pt x="261" y="25"/>
                </a:lnTo>
                <a:lnTo>
                  <a:pt x="262" y="25"/>
                </a:lnTo>
                <a:lnTo>
                  <a:pt x="262" y="25"/>
                </a:lnTo>
                <a:lnTo>
                  <a:pt x="263" y="25"/>
                </a:lnTo>
                <a:lnTo>
                  <a:pt x="264" y="25"/>
                </a:lnTo>
                <a:lnTo>
                  <a:pt x="264" y="25"/>
                </a:lnTo>
                <a:lnTo>
                  <a:pt x="265" y="25"/>
                </a:lnTo>
                <a:lnTo>
                  <a:pt x="266" y="25"/>
                </a:lnTo>
                <a:lnTo>
                  <a:pt x="267" y="25"/>
                </a:lnTo>
                <a:lnTo>
                  <a:pt x="267" y="25"/>
                </a:lnTo>
                <a:lnTo>
                  <a:pt x="268" y="25"/>
                </a:lnTo>
                <a:lnTo>
                  <a:pt x="269" y="25"/>
                </a:lnTo>
                <a:lnTo>
                  <a:pt x="269" y="25"/>
                </a:lnTo>
                <a:lnTo>
                  <a:pt x="270" y="25"/>
                </a:lnTo>
                <a:lnTo>
                  <a:pt x="271" y="25"/>
                </a:lnTo>
                <a:lnTo>
                  <a:pt x="271" y="25"/>
                </a:lnTo>
                <a:lnTo>
                  <a:pt x="272" y="25"/>
                </a:lnTo>
                <a:lnTo>
                  <a:pt x="273" y="25"/>
                </a:lnTo>
                <a:lnTo>
                  <a:pt x="273" y="25"/>
                </a:lnTo>
                <a:lnTo>
                  <a:pt x="274" y="25"/>
                </a:lnTo>
                <a:lnTo>
                  <a:pt x="275" y="25"/>
                </a:lnTo>
                <a:lnTo>
                  <a:pt x="275" y="25"/>
                </a:lnTo>
                <a:lnTo>
                  <a:pt x="276" y="25"/>
                </a:lnTo>
                <a:lnTo>
                  <a:pt x="277" y="25"/>
                </a:lnTo>
                <a:lnTo>
                  <a:pt x="278" y="25"/>
                </a:lnTo>
                <a:lnTo>
                  <a:pt x="278" y="25"/>
                </a:lnTo>
                <a:lnTo>
                  <a:pt x="279" y="25"/>
                </a:lnTo>
                <a:lnTo>
                  <a:pt x="280" y="25"/>
                </a:lnTo>
                <a:lnTo>
                  <a:pt x="280" y="25"/>
                </a:lnTo>
                <a:lnTo>
                  <a:pt x="281" y="25"/>
                </a:lnTo>
                <a:lnTo>
                  <a:pt x="282" y="25"/>
                </a:lnTo>
                <a:lnTo>
                  <a:pt x="282" y="25"/>
                </a:lnTo>
                <a:lnTo>
                  <a:pt x="283" y="25"/>
                </a:lnTo>
                <a:lnTo>
                  <a:pt x="284" y="25"/>
                </a:lnTo>
                <a:lnTo>
                  <a:pt x="284" y="25"/>
                </a:lnTo>
                <a:lnTo>
                  <a:pt x="285" y="25"/>
                </a:lnTo>
                <a:lnTo>
                  <a:pt x="286" y="25"/>
                </a:lnTo>
                <a:lnTo>
                  <a:pt x="286" y="25"/>
                </a:lnTo>
                <a:lnTo>
                  <a:pt x="287" y="25"/>
                </a:lnTo>
                <a:lnTo>
                  <a:pt x="288" y="25"/>
                </a:lnTo>
                <a:lnTo>
                  <a:pt x="288" y="25"/>
                </a:lnTo>
                <a:lnTo>
                  <a:pt x="289" y="25"/>
                </a:lnTo>
                <a:lnTo>
                  <a:pt x="290" y="25"/>
                </a:lnTo>
                <a:lnTo>
                  <a:pt x="291" y="25"/>
                </a:lnTo>
                <a:lnTo>
                  <a:pt x="291" y="25"/>
                </a:lnTo>
                <a:lnTo>
                  <a:pt x="292" y="25"/>
                </a:lnTo>
                <a:lnTo>
                  <a:pt x="293" y="25"/>
                </a:lnTo>
                <a:lnTo>
                  <a:pt x="293" y="25"/>
                </a:lnTo>
                <a:lnTo>
                  <a:pt x="294" y="25"/>
                </a:lnTo>
                <a:lnTo>
                  <a:pt x="295" y="25"/>
                </a:lnTo>
                <a:lnTo>
                  <a:pt x="295" y="26"/>
                </a:lnTo>
                <a:lnTo>
                  <a:pt x="296" y="26"/>
                </a:lnTo>
                <a:lnTo>
                  <a:pt x="297" y="26"/>
                </a:lnTo>
                <a:lnTo>
                  <a:pt x="297" y="26"/>
                </a:lnTo>
                <a:lnTo>
                  <a:pt x="298" y="26"/>
                </a:lnTo>
                <a:lnTo>
                  <a:pt x="299" y="26"/>
                </a:lnTo>
                <a:lnTo>
                  <a:pt x="299" y="26"/>
                </a:lnTo>
                <a:lnTo>
                  <a:pt x="300" y="26"/>
                </a:lnTo>
                <a:lnTo>
                  <a:pt x="301" y="26"/>
                </a:lnTo>
                <a:lnTo>
                  <a:pt x="301" y="26"/>
                </a:lnTo>
                <a:lnTo>
                  <a:pt x="302" y="26"/>
                </a:lnTo>
                <a:lnTo>
                  <a:pt x="303" y="26"/>
                </a:lnTo>
                <a:lnTo>
                  <a:pt x="304" y="26"/>
                </a:lnTo>
                <a:lnTo>
                  <a:pt x="304" y="26"/>
                </a:lnTo>
                <a:lnTo>
                  <a:pt x="305" y="26"/>
                </a:lnTo>
                <a:lnTo>
                  <a:pt x="306" y="26"/>
                </a:lnTo>
                <a:lnTo>
                  <a:pt x="306" y="26"/>
                </a:lnTo>
                <a:lnTo>
                  <a:pt x="307" y="26"/>
                </a:lnTo>
                <a:lnTo>
                  <a:pt x="308" y="26"/>
                </a:lnTo>
                <a:lnTo>
                  <a:pt x="308" y="26"/>
                </a:lnTo>
                <a:lnTo>
                  <a:pt x="309" y="26"/>
                </a:lnTo>
                <a:lnTo>
                  <a:pt x="310" y="26"/>
                </a:lnTo>
                <a:lnTo>
                  <a:pt x="310" y="26"/>
                </a:lnTo>
                <a:lnTo>
                  <a:pt x="311" y="26"/>
                </a:lnTo>
                <a:lnTo>
                  <a:pt x="312" y="26"/>
                </a:lnTo>
                <a:lnTo>
                  <a:pt x="312" y="26"/>
                </a:lnTo>
                <a:lnTo>
                  <a:pt x="313" y="26"/>
                </a:lnTo>
                <a:lnTo>
                  <a:pt x="314" y="26"/>
                </a:lnTo>
                <a:lnTo>
                  <a:pt x="315" y="26"/>
                </a:lnTo>
                <a:lnTo>
                  <a:pt x="315" y="26"/>
                </a:lnTo>
                <a:lnTo>
                  <a:pt x="316" y="26"/>
                </a:lnTo>
                <a:lnTo>
                  <a:pt x="317" y="26"/>
                </a:lnTo>
                <a:lnTo>
                  <a:pt x="317" y="26"/>
                </a:lnTo>
                <a:lnTo>
                  <a:pt x="318" y="26"/>
                </a:lnTo>
                <a:lnTo>
                  <a:pt x="319" y="26"/>
                </a:lnTo>
                <a:lnTo>
                  <a:pt x="319" y="26"/>
                </a:lnTo>
                <a:lnTo>
                  <a:pt x="320" y="26"/>
                </a:lnTo>
                <a:lnTo>
                  <a:pt x="321" y="26"/>
                </a:lnTo>
                <a:lnTo>
                  <a:pt x="321" y="26"/>
                </a:lnTo>
                <a:lnTo>
                  <a:pt x="322" y="26"/>
                </a:lnTo>
                <a:lnTo>
                  <a:pt x="323" y="26"/>
                </a:lnTo>
                <a:lnTo>
                  <a:pt x="323" y="26"/>
                </a:lnTo>
                <a:lnTo>
                  <a:pt x="324" y="26"/>
                </a:lnTo>
                <a:lnTo>
                  <a:pt x="325" y="26"/>
                </a:lnTo>
                <a:lnTo>
                  <a:pt x="325" y="26"/>
                </a:lnTo>
                <a:lnTo>
                  <a:pt x="326" y="26"/>
                </a:lnTo>
                <a:lnTo>
                  <a:pt x="327" y="26"/>
                </a:lnTo>
                <a:lnTo>
                  <a:pt x="328" y="26"/>
                </a:lnTo>
                <a:lnTo>
                  <a:pt x="328" y="26"/>
                </a:lnTo>
                <a:lnTo>
                  <a:pt x="329" y="26"/>
                </a:lnTo>
                <a:lnTo>
                  <a:pt x="330" y="26"/>
                </a:lnTo>
                <a:lnTo>
                  <a:pt x="330" y="26"/>
                </a:lnTo>
                <a:lnTo>
                  <a:pt x="331" y="26"/>
                </a:lnTo>
                <a:lnTo>
                  <a:pt x="332" y="26"/>
                </a:lnTo>
                <a:lnTo>
                  <a:pt x="332" y="26"/>
                </a:lnTo>
                <a:lnTo>
                  <a:pt x="333" y="26"/>
                </a:lnTo>
                <a:lnTo>
                  <a:pt x="334" y="26"/>
                </a:lnTo>
                <a:lnTo>
                  <a:pt x="334" y="26"/>
                </a:lnTo>
                <a:lnTo>
                  <a:pt x="335" y="26"/>
                </a:lnTo>
                <a:lnTo>
                  <a:pt x="336" y="26"/>
                </a:lnTo>
                <a:lnTo>
                  <a:pt x="336" y="26"/>
                </a:lnTo>
                <a:lnTo>
                  <a:pt x="337" y="26"/>
                </a:lnTo>
                <a:lnTo>
                  <a:pt x="338" y="26"/>
                </a:lnTo>
                <a:lnTo>
                  <a:pt x="338" y="26"/>
                </a:lnTo>
                <a:lnTo>
                  <a:pt x="339" y="26"/>
                </a:lnTo>
                <a:lnTo>
                  <a:pt x="340" y="26"/>
                </a:lnTo>
                <a:lnTo>
                  <a:pt x="341" y="26"/>
                </a:lnTo>
                <a:lnTo>
                  <a:pt x="341" y="26"/>
                </a:lnTo>
                <a:lnTo>
                  <a:pt x="342" y="26"/>
                </a:lnTo>
                <a:lnTo>
                  <a:pt x="343" y="26"/>
                </a:lnTo>
                <a:lnTo>
                  <a:pt x="343" y="26"/>
                </a:lnTo>
                <a:lnTo>
                  <a:pt x="344" y="26"/>
                </a:lnTo>
                <a:lnTo>
                  <a:pt x="345" y="26"/>
                </a:lnTo>
                <a:lnTo>
                  <a:pt x="345" y="26"/>
                </a:lnTo>
                <a:lnTo>
                  <a:pt x="346" y="26"/>
                </a:lnTo>
                <a:lnTo>
                  <a:pt x="347" y="26"/>
                </a:lnTo>
                <a:lnTo>
                  <a:pt x="347" y="26"/>
                </a:lnTo>
                <a:lnTo>
                  <a:pt x="348" y="26"/>
                </a:lnTo>
                <a:lnTo>
                  <a:pt x="349" y="26"/>
                </a:lnTo>
                <a:lnTo>
                  <a:pt x="349" y="26"/>
                </a:lnTo>
                <a:lnTo>
                  <a:pt x="350" y="26"/>
                </a:lnTo>
                <a:lnTo>
                  <a:pt x="351" y="26"/>
                </a:lnTo>
                <a:lnTo>
                  <a:pt x="352" y="26"/>
                </a:lnTo>
                <a:lnTo>
                  <a:pt x="352" y="26"/>
                </a:lnTo>
                <a:lnTo>
                  <a:pt x="353" y="26"/>
                </a:lnTo>
                <a:lnTo>
                  <a:pt x="354" y="26"/>
                </a:lnTo>
                <a:lnTo>
                  <a:pt x="354" y="26"/>
                </a:lnTo>
                <a:lnTo>
                  <a:pt x="355" y="26"/>
                </a:lnTo>
                <a:lnTo>
                  <a:pt x="356" y="25"/>
                </a:lnTo>
                <a:lnTo>
                  <a:pt x="356" y="25"/>
                </a:lnTo>
                <a:lnTo>
                  <a:pt x="357" y="25"/>
                </a:lnTo>
                <a:lnTo>
                  <a:pt x="358" y="25"/>
                </a:lnTo>
                <a:lnTo>
                  <a:pt x="358" y="25"/>
                </a:lnTo>
                <a:lnTo>
                  <a:pt x="359" y="25"/>
                </a:lnTo>
                <a:lnTo>
                  <a:pt x="360" y="25"/>
                </a:lnTo>
                <a:lnTo>
                  <a:pt x="360" y="25"/>
                </a:lnTo>
                <a:lnTo>
                  <a:pt x="361" y="25"/>
                </a:lnTo>
                <a:lnTo>
                  <a:pt x="362" y="25"/>
                </a:lnTo>
                <a:lnTo>
                  <a:pt x="362" y="25"/>
                </a:lnTo>
                <a:lnTo>
                  <a:pt x="363" y="25"/>
                </a:lnTo>
                <a:lnTo>
                  <a:pt x="364" y="25"/>
                </a:lnTo>
                <a:lnTo>
                  <a:pt x="365" y="25"/>
                </a:lnTo>
                <a:lnTo>
                  <a:pt x="365" y="25"/>
                </a:lnTo>
                <a:lnTo>
                  <a:pt x="366" y="25"/>
                </a:lnTo>
                <a:lnTo>
                  <a:pt x="367" y="25"/>
                </a:lnTo>
                <a:lnTo>
                  <a:pt x="367" y="25"/>
                </a:lnTo>
                <a:lnTo>
                  <a:pt x="368" y="25"/>
                </a:lnTo>
                <a:lnTo>
                  <a:pt x="369" y="25"/>
                </a:lnTo>
                <a:lnTo>
                  <a:pt x="369" y="26"/>
                </a:lnTo>
                <a:lnTo>
                  <a:pt x="370" y="26"/>
                </a:lnTo>
                <a:lnTo>
                  <a:pt x="371" y="26"/>
                </a:lnTo>
                <a:lnTo>
                  <a:pt x="371" y="26"/>
                </a:lnTo>
                <a:lnTo>
                  <a:pt x="372" y="26"/>
                </a:lnTo>
                <a:lnTo>
                  <a:pt x="373" y="26"/>
                </a:lnTo>
                <a:lnTo>
                  <a:pt x="373" y="26"/>
                </a:lnTo>
                <a:lnTo>
                  <a:pt x="374" y="26"/>
                </a:lnTo>
                <a:lnTo>
                  <a:pt x="375" y="26"/>
                </a:lnTo>
                <a:lnTo>
                  <a:pt x="375" y="26"/>
                </a:lnTo>
                <a:lnTo>
                  <a:pt x="376" y="26"/>
                </a:lnTo>
                <a:lnTo>
                  <a:pt x="377" y="26"/>
                </a:lnTo>
                <a:lnTo>
                  <a:pt x="378" y="26"/>
                </a:lnTo>
                <a:lnTo>
                  <a:pt x="378" y="26"/>
                </a:lnTo>
                <a:lnTo>
                  <a:pt x="379" y="26"/>
                </a:lnTo>
                <a:lnTo>
                  <a:pt x="380" y="26"/>
                </a:lnTo>
                <a:lnTo>
                  <a:pt x="380" y="26"/>
                </a:lnTo>
                <a:lnTo>
                  <a:pt x="381" y="26"/>
                </a:lnTo>
                <a:lnTo>
                  <a:pt x="382" y="26"/>
                </a:lnTo>
                <a:lnTo>
                  <a:pt x="382" y="26"/>
                </a:lnTo>
                <a:lnTo>
                  <a:pt x="383" y="26"/>
                </a:lnTo>
                <a:lnTo>
                  <a:pt x="384" y="26"/>
                </a:lnTo>
                <a:lnTo>
                  <a:pt x="384" y="26"/>
                </a:lnTo>
                <a:lnTo>
                  <a:pt x="385" y="26"/>
                </a:lnTo>
                <a:lnTo>
                  <a:pt x="386" y="26"/>
                </a:lnTo>
                <a:lnTo>
                  <a:pt x="386" y="26"/>
                </a:lnTo>
                <a:lnTo>
                  <a:pt x="387" y="26"/>
                </a:lnTo>
                <a:lnTo>
                  <a:pt x="388" y="26"/>
                </a:lnTo>
                <a:lnTo>
                  <a:pt x="389" y="26"/>
                </a:lnTo>
                <a:lnTo>
                  <a:pt x="389" y="26"/>
                </a:lnTo>
                <a:lnTo>
                  <a:pt x="390" y="26"/>
                </a:lnTo>
                <a:lnTo>
                  <a:pt x="391" y="26"/>
                </a:lnTo>
                <a:lnTo>
                  <a:pt x="391" y="26"/>
                </a:lnTo>
                <a:lnTo>
                  <a:pt x="392" y="26"/>
                </a:lnTo>
                <a:lnTo>
                  <a:pt x="393" y="26"/>
                </a:lnTo>
                <a:lnTo>
                  <a:pt x="393" y="26"/>
                </a:lnTo>
                <a:lnTo>
                  <a:pt x="394" y="26"/>
                </a:lnTo>
              </a:path>
            </a:pathLst>
          </a:custGeom>
          <a:noFill/>
          <a:ln w="28575" cmpd="sng">
            <a:solidFill>
              <a:srgbClr val="00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D6D07-0ADA-3D44-54F1-E438F71CEADE}"/>
              </a:ext>
            </a:extLst>
          </p:cNvPr>
          <p:cNvSpPr txBox="1"/>
          <p:nvPr/>
        </p:nvSpPr>
        <p:spPr>
          <a:xfrm>
            <a:off x="1468440" y="5499424"/>
            <a:ext cx="11572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latin typeface="Arial" panose="020B0604020202020204" pitchFamily="34" charset="0"/>
              </a:rPr>
              <a:t>Amount and duration of fixations show processes involved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E777A-B379-F9B5-9279-29FDFBB23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483" y="2839657"/>
            <a:ext cx="888138" cy="88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31F52B-F01E-BB98-9ABC-E0D7FC7EB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482" y="2530575"/>
            <a:ext cx="706435" cy="7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00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753" name="Rectangle 9">
            <a:extLst>
              <a:ext uri="{FF2B5EF4-FFF2-40B4-BE49-F238E27FC236}">
                <a16:creationId xmlns:a16="http://schemas.microsoft.com/office/drawing/2014/main" id="{3A538EBB-F9ED-4F3E-AE79-FA1A41851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340402"/>
            <a:ext cx="5148242" cy="4106524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4" name="Line 10">
            <a:extLst>
              <a:ext uri="{FF2B5EF4-FFF2-40B4-BE49-F238E27FC236}">
                <a16:creationId xmlns:a16="http://schemas.microsoft.com/office/drawing/2014/main" id="{AD0C3293-7654-439F-8047-C2BCA02F7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4437401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5" name="Line 11">
            <a:extLst>
              <a:ext uri="{FF2B5EF4-FFF2-40B4-BE49-F238E27FC236}">
                <a16:creationId xmlns:a16="http://schemas.microsoft.com/office/drawing/2014/main" id="{F60CF6AA-3672-4C99-AEFD-8477EA667C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4005601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6" name="Line 12">
            <a:extLst>
              <a:ext uri="{FF2B5EF4-FFF2-40B4-BE49-F238E27FC236}">
                <a16:creationId xmlns:a16="http://schemas.microsoft.com/office/drawing/2014/main" id="{B96354C0-02BF-4F81-B6BF-ECBFDBA55F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358808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7" name="Line 13">
            <a:extLst>
              <a:ext uri="{FF2B5EF4-FFF2-40B4-BE49-F238E27FC236}">
                <a16:creationId xmlns:a16="http://schemas.microsoft.com/office/drawing/2014/main" id="{F10914C6-F8C5-4352-8253-5DB32B069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315628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8" name="Line 14">
            <a:extLst>
              <a:ext uri="{FF2B5EF4-FFF2-40B4-BE49-F238E27FC236}">
                <a16:creationId xmlns:a16="http://schemas.microsoft.com/office/drawing/2014/main" id="{DA2A83E4-59DF-451D-9607-3C97487E66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2722901"/>
            <a:ext cx="635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59" name="Line 15">
            <a:extLst>
              <a:ext uri="{FF2B5EF4-FFF2-40B4-BE49-F238E27FC236}">
                <a16:creationId xmlns:a16="http://schemas.microsoft.com/office/drawing/2014/main" id="{DFCE596D-6DD7-4B34-AFC6-E02F5EB74D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2306976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0" name="Line 16">
            <a:extLst>
              <a:ext uri="{FF2B5EF4-FFF2-40B4-BE49-F238E27FC236}">
                <a16:creationId xmlns:a16="http://schemas.microsoft.com/office/drawing/2014/main" id="{55FA6009-D560-4C03-869A-8DC502F73F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1873588"/>
            <a:ext cx="635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1" name="Line 17">
            <a:extLst>
              <a:ext uri="{FF2B5EF4-FFF2-40B4-BE49-F238E27FC236}">
                <a16:creationId xmlns:a16="http://schemas.microsoft.com/office/drawing/2014/main" id="{EB4CEF20-01B8-420B-8CD6-79D4FA2F0A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1441788"/>
            <a:ext cx="635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2" name="Line 18">
            <a:extLst>
              <a:ext uri="{FF2B5EF4-FFF2-40B4-BE49-F238E27FC236}">
                <a16:creationId xmlns:a16="http://schemas.microsoft.com/office/drawing/2014/main" id="{D731974B-C952-43BE-A2C8-1956992C2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1024276"/>
            <a:ext cx="635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3" name="Line 19">
            <a:extLst>
              <a:ext uri="{FF2B5EF4-FFF2-40B4-BE49-F238E27FC236}">
                <a16:creationId xmlns:a16="http://schemas.microsoft.com/office/drawing/2014/main" id="{F08E5C2E-1DC2-43E1-9772-F88D74BD3D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592476"/>
            <a:ext cx="635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4" name="Line 20">
            <a:extLst>
              <a:ext uri="{FF2B5EF4-FFF2-40B4-BE49-F238E27FC236}">
                <a16:creationId xmlns:a16="http://schemas.microsoft.com/office/drawing/2014/main" id="{311EDD64-B5C0-4688-889B-545F29477B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19538" y="4437398"/>
            <a:ext cx="0" cy="74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5" name="Line 21">
            <a:extLst>
              <a:ext uri="{FF2B5EF4-FFF2-40B4-BE49-F238E27FC236}">
                <a16:creationId xmlns:a16="http://schemas.microsoft.com/office/drawing/2014/main" id="{77DD9B2C-4245-40A8-A6EC-DCC4D1A9A8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86338" y="4437398"/>
            <a:ext cx="0" cy="74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6" name="Line 22">
            <a:extLst>
              <a:ext uri="{FF2B5EF4-FFF2-40B4-BE49-F238E27FC236}">
                <a16:creationId xmlns:a16="http://schemas.microsoft.com/office/drawing/2014/main" id="{83043674-9782-417B-BFFF-BEE8758438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38850" y="4437398"/>
            <a:ext cx="1588" cy="74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7" name="Line 23">
            <a:extLst>
              <a:ext uri="{FF2B5EF4-FFF2-40B4-BE49-F238E27FC236}">
                <a16:creationId xmlns:a16="http://schemas.microsoft.com/office/drawing/2014/main" id="{D58FE704-8D7D-40EE-B54F-EC0E7FDCA5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05650" y="4437398"/>
            <a:ext cx="1588" cy="74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8" name="Line 24">
            <a:extLst>
              <a:ext uri="{FF2B5EF4-FFF2-40B4-BE49-F238E27FC236}">
                <a16:creationId xmlns:a16="http://schemas.microsoft.com/office/drawing/2014/main" id="{3F5F7D1F-4011-44AF-94BF-63D24EA78A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70866" y="4437398"/>
            <a:ext cx="3175" cy="74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69" name="Freeform 25">
            <a:extLst>
              <a:ext uri="{FF2B5EF4-FFF2-40B4-BE49-F238E27FC236}">
                <a16:creationId xmlns:a16="http://schemas.microsoft.com/office/drawing/2014/main" id="{E3A26773-6BBD-41FD-83A2-FD76E1A30BA6}"/>
              </a:ext>
            </a:extLst>
          </p:cNvPr>
          <p:cNvSpPr>
            <a:spLocks/>
          </p:cNvSpPr>
          <p:nvPr/>
        </p:nvSpPr>
        <p:spPr bwMode="auto">
          <a:xfrm>
            <a:off x="3919541" y="935376"/>
            <a:ext cx="4884737" cy="3502025"/>
          </a:xfrm>
          <a:custGeom>
            <a:avLst/>
            <a:gdLst>
              <a:gd name="T0" fmla="*/ 6 w 394"/>
              <a:gd name="T1" fmla="*/ 235 h 235"/>
              <a:gd name="T2" fmla="*/ 13 w 394"/>
              <a:gd name="T3" fmla="*/ 235 h 235"/>
              <a:gd name="T4" fmla="*/ 20 w 394"/>
              <a:gd name="T5" fmla="*/ 235 h 235"/>
              <a:gd name="T6" fmla="*/ 27 w 394"/>
              <a:gd name="T7" fmla="*/ 235 h 235"/>
              <a:gd name="T8" fmla="*/ 34 w 394"/>
              <a:gd name="T9" fmla="*/ 235 h 235"/>
              <a:gd name="T10" fmla="*/ 40 w 394"/>
              <a:gd name="T11" fmla="*/ 235 h 235"/>
              <a:gd name="T12" fmla="*/ 47 w 394"/>
              <a:gd name="T13" fmla="*/ 235 h 235"/>
              <a:gd name="T14" fmla="*/ 54 w 394"/>
              <a:gd name="T15" fmla="*/ 232 h 235"/>
              <a:gd name="T16" fmla="*/ 61 w 394"/>
              <a:gd name="T17" fmla="*/ 224 h 235"/>
              <a:gd name="T18" fmla="*/ 68 w 394"/>
              <a:gd name="T19" fmla="*/ 215 h 235"/>
              <a:gd name="T20" fmla="*/ 75 w 394"/>
              <a:gd name="T21" fmla="*/ 205 h 235"/>
              <a:gd name="T22" fmla="*/ 82 w 394"/>
              <a:gd name="T23" fmla="*/ 194 h 235"/>
              <a:gd name="T24" fmla="*/ 88 w 394"/>
              <a:gd name="T25" fmla="*/ 182 h 235"/>
              <a:gd name="T26" fmla="*/ 95 w 394"/>
              <a:gd name="T27" fmla="*/ 167 h 235"/>
              <a:gd name="T28" fmla="*/ 102 w 394"/>
              <a:gd name="T29" fmla="*/ 153 h 235"/>
              <a:gd name="T30" fmla="*/ 109 w 394"/>
              <a:gd name="T31" fmla="*/ 136 h 235"/>
              <a:gd name="T32" fmla="*/ 116 w 394"/>
              <a:gd name="T33" fmla="*/ 121 h 235"/>
              <a:gd name="T34" fmla="*/ 123 w 394"/>
              <a:gd name="T35" fmla="*/ 104 h 235"/>
              <a:gd name="T36" fmla="*/ 130 w 394"/>
              <a:gd name="T37" fmla="*/ 89 h 235"/>
              <a:gd name="T38" fmla="*/ 136 w 394"/>
              <a:gd name="T39" fmla="*/ 74 h 235"/>
              <a:gd name="T40" fmla="*/ 143 w 394"/>
              <a:gd name="T41" fmla="*/ 62 h 235"/>
              <a:gd name="T42" fmla="*/ 150 w 394"/>
              <a:gd name="T43" fmla="*/ 52 h 235"/>
              <a:gd name="T44" fmla="*/ 157 w 394"/>
              <a:gd name="T45" fmla="*/ 40 h 235"/>
              <a:gd name="T46" fmla="*/ 164 w 394"/>
              <a:gd name="T47" fmla="*/ 29 h 235"/>
              <a:gd name="T48" fmla="*/ 171 w 394"/>
              <a:gd name="T49" fmla="*/ 22 h 235"/>
              <a:gd name="T50" fmla="*/ 177 w 394"/>
              <a:gd name="T51" fmla="*/ 16 h 235"/>
              <a:gd name="T52" fmla="*/ 184 w 394"/>
              <a:gd name="T53" fmla="*/ 12 h 235"/>
              <a:gd name="T54" fmla="*/ 191 w 394"/>
              <a:gd name="T55" fmla="*/ 8 h 235"/>
              <a:gd name="T56" fmla="*/ 198 w 394"/>
              <a:gd name="T57" fmla="*/ 6 h 235"/>
              <a:gd name="T58" fmla="*/ 205 w 394"/>
              <a:gd name="T59" fmla="*/ 4 h 235"/>
              <a:gd name="T60" fmla="*/ 212 w 394"/>
              <a:gd name="T61" fmla="*/ 4 h 235"/>
              <a:gd name="T62" fmla="*/ 219 w 394"/>
              <a:gd name="T63" fmla="*/ 2 h 235"/>
              <a:gd name="T64" fmla="*/ 225 w 394"/>
              <a:gd name="T65" fmla="*/ 2 h 235"/>
              <a:gd name="T66" fmla="*/ 232 w 394"/>
              <a:gd name="T67" fmla="*/ 2 h 235"/>
              <a:gd name="T68" fmla="*/ 239 w 394"/>
              <a:gd name="T69" fmla="*/ 2 h 235"/>
              <a:gd name="T70" fmla="*/ 246 w 394"/>
              <a:gd name="T71" fmla="*/ 2 h 235"/>
              <a:gd name="T72" fmla="*/ 253 w 394"/>
              <a:gd name="T73" fmla="*/ 2 h 235"/>
              <a:gd name="T74" fmla="*/ 260 w 394"/>
              <a:gd name="T75" fmla="*/ 2 h 235"/>
              <a:gd name="T76" fmla="*/ 267 w 394"/>
              <a:gd name="T77" fmla="*/ 1 h 235"/>
              <a:gd name="T78" fmla="*/ 273 w 394"/>
              <a:gd name="T79" fmla="*/ 2 h 235"/>
              <a:gd name="T80" fmla="*/ 280 w 394"/>
              <a:gd name="T81" fmla="*/ 1 h 235"/>
              <a:gd name="T82" fmla="*/ 287 w 394"/>
              <a:gd name="T83" fmla="*/ 1 h 235"/>
              <a:gd name="T84" fmla="*/ 294 w 394"/>
              <a:gd name="T85" fmla="*/ 1 h 235"/>
              <a:gd name="T86" fmla="*/ 301 w 394"/>
              <a:gd name="T87" fmla="*/ 0 h 235"/>
              <a:gd name="T88" fmla="*/ 308 w 394"/>
              <a:gd name="T89" fmla="*/ 1 h 235"/>
              <a:gd name="T90" fmla="*/ 315 w 394"/>
              <a:gd name="T91" fmla="*/ 0 h 235"/>
              <a:gd name="T92" fmla="*/ 321 w 394"/>
              <a:gd name="T93" fmla="*/ 0 h 235"/>
              <a:gd name="T94" fmla="*/ 328 w 394"/>
              <a:gd name="T95" fmla="*/ 0 h 235"/>
              <a:gd name="T96" fmla="*/ 335 w 394"/>
              <a:gd name="T97" fmla="*/ 1 h 235"/>
              <a:gd name="T98" fmla="*/ 342 w 394"/>
              <a:gd name="T99" fmla="*/ 1 h 235"/>
              <a:gd name="T100" fmla="*/ 349 w 394"/>
              <a:gd name="T101" fmla="*/ 1 h 235"/>
              <a:gd name="T102" fmla="*/ 356 w 394"/>
              <a:gd name="T103" fmla="*/ 1 h 235"/>
              <a:gd name="T104" fmla="*/ 362 w 394"/>
              <a:gd name="T105" fmla="*/ 1 h 235"/>
              <a:gd name="T106" fmla="*/ 369 w 394"/>
              <a:gd name="T107" fmla="*/ 1 h 235"/>
              <a:gd name="T108" fmla="*/ 376 w 394"/>
              <a:gd name="T109" fmla="*/ 0 h 235"/>
              <a:gd name="T110" fmla="*/ 383 w 394"/>
              <a:gd name="T111" fmla="*/ 0 h 235"/>
              <a:gd name="T112" fmla="*/ 390 w 394"/>
              <a:gd name="T113" fmla="*/ 0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94" h="235">
                <a:moveTo>
                  <a:pt x="0" y="235"/>
                </a:moveTo>
                <a:lnTo>
                  <a:pt x="1" y="235"/>
                </a:lnTo>
                <a:lnTo>
                  <a:pt x="1" y="235"/>
                </a:lnTo>
                <a:lnTo>
                  <a:pt x="2" y="235"/>
                </a:lnTo>
                <a:lnTo>
                  <a:pt x="3" y="235"/>
                </a:lnTo>
                <a:lnTo>
                  <a:pt x="3" y="235"/>
                </a:lnTo>
                <a:lnTo>
                  <a:pt x="4" y="235"/>
                </a:lnTo>
                <a:lnTo>
                  <a:pt x="5" y="235"/>
                </a:lnTo>
                <a:lnTo>
                  <a:pt x="5" y="235"/>
                </a:lnTo>
                <a:lnTo>
                  <a:pt x="6" y="235"/>
                </a:lnTo>
                <a:lnTo>
                  <a:pt x="7" y="235"/>
                </a:lnTo>
                <a:lnTo>
                  <a:pt x="8" y="235"/>
                </a:lnTo>
                <a:lnTo>
                  <a:pt x="8" y="235"/>
                </a:lnTo>
                <a:lnTo>
                  <a:pt x="9" y="235"/>
                </a:lnTo>
                <a:lnTo>
                  <a:pt x="10" y="235"/>
                </a:lnTo>
                <a:lnTo>
                  <a:pt x="10" y="235"/>
                </a:lnTo>
                <a:lnTo>
                  <a:pt x="11" y="235"/>
                </a:lnTo>
                <a:lnTo>
                  <a:pt x="12" y="235"/>
                </a:lnTo>
                <a:lnTo>
                  <a:pt x="12" y="235"/>
                </a:lnTo>
                <a:lnTo>
                  <a:pt x="13" y="235"/>
                </a:lnTo>
                <a:lnTo>
                  <a:pt x="14" y="235"/>
                </a:lnTo>
                <a:lnTo>
                  <a:pt x="14" y="235"/>
                </a:lnTo>
                <a:lnTo>
                  <a:pt x="15" y="235"/>
                </a:lnTo>
                <a:lnTo>
                  <a:pt x="16" y="235"/>
                </a:lnTo>
                <a:lnTo>
                  <a:pt x="16" y="235"/>
                </a:lnTo>
                <a:lnTo>
                  <a:pt x="17" y="235"/>
                </a:lnTo>
                <a:lnTo>
                  <a:pt x="18" y="235"/>
                </a:lnTo>
                <a:lnTo>
                  <a:pt x="19" y="235"/>
                </a:lnTo>
                <a:lnTo>
                  <a:pt x="19" y="235"/>
                </a:lnTo>
                <a:lnTo>
                  <a:pt x="20" y="235"/>
                </a:lnTo>
                <a:lnTo>
                  <a:pt x="21" y="235"/>
                </a:lnTo>
                <a:lnTo>
                  <a:pt x="21" y="235"/>
                </a:lnTo>
                <a:lnTo>
                  <a:pt x="22" y="235"/>
                </a:lnTo>
                <a:lnTo>
                  <a:pt x="23" y="235"/>
                </a:lnTo>
                <a:lnTo>
                  <a:pt x="23" y="235"/>
                </a:lnTo>
                <a:lnTo>
                  <a:pt x="24" y="235"/>
                </a:lnTo>
                <a:lnTo>
                  <a:pt x="25" y="235"/>
                </a:lnTo>
                <a:lnTo>
                  <a:pt x="25" y="235"/>
                </a:lnTo>
                <a:lnTo>
                  <a:pt x="26" y="235"/>
                </a:lnTo>
                <a:lnTo>
                  <a:pt x="27" y="235"/>
                </a:lnTo>
                <a:lnTo>
                  <a:pt x="27" y="235"/>
                </a:lnTo>
                <a:lnTo>
                  <a:pt x="28" y="235"/>
                </a:lnTo>
                <a:lnTo>
                  <a:pt x="29" y="235"/>
                </a:lnTo>
                <a:lnTo>
                  <a:pt x="29" y="235"/>
                </a:lnTo>
                <a:lnTo>
                  <a:pt x="30" y="235"/>
                </a:lnTo>
                <a:lnTo>
                  <a:pt x="31" y="235"/>
                </a:lnTo>
                <a:lnTo>
                  <a:pt x="32" y="235"/>
                </a:lnTo>
                <a:lnTo>
                  <a:pt x="32" y="235"/>
                </a:lnTo>
                <a:lnTo>
                  <a:pt x="33" y="235"/>
                </a:lnTo>
                <a:lnTo>
                  <a:pt x="34" y="235"/>
                </a:lnTo>
                <a:lnTo>
                  <a:pt x="34" y="235"/>
                </a:lnTo>
                <a:lnTo>
                  <a:pt x="35" y="235"/>
                </a:lnTo>
                <a:lnTo>
                  <a:pt x="36" y="235"/>
                </a:lnTo>
                <a:lnTo>
                  <a:pt x="36" y="235"/>
                </a:lnTo>
                <a:lnTo>
                  <a:pt x="37" y="235"/>
                </a:lnTo>
                <a:lnTo>
                  <a:pt x="38" y="235"/>
                </a:lnTo>
                <a:lnTo>
                  <a:pt x="38" y="235"/>
                </a:lnTo>
                <a:lnTo>
                  <a:pt x="39" y="235"/>
                </a:lnTo>
                <a:lnTo>
                  <a:pt x="40" y="235"/>
                </a:lnTo>
                <a:lnTo>
                  <a:pt x="40" y="235"/>
                </a:lnTo>
                <a:lnTo>
                  <a:pt x="41" y="235"/>
                </a:lnTo>
                <a:lnTo>
                  <a:pt x="42" y="235"/>
                </a:lnTo>
                <a:lnTo>
                  <a:pt x="42" y="235"/>
                </a:lnTo>
                <a:lnTo>
                  <a:pt x="43" y="235"/>
                </a:lnTo>
                <a:lnTo>
                  <a:pt x="44" y="235"/>
                </a:lnTo>
                <a:lnTo>
                  <a:pt x="45" y="235"/>
                </a:lnTo>
                <a:lnTo>
                  <a:pt x="45" y="235"/>
                </a:lnTo>
                <a:lnTo>
                  <a:pt x="46" y="235"/>
                </a:lnTo>
                <a:lnTo>
                  <a:pt x="47" y="235"/>
                </a:lnTo>
                <a:lnTo>
                  <a:pt x="47" y="235"/>
                </a:lnTo>
                <a:lnTo>
                  <a:pt x="48" y="235"/>
                </a:lnTo>
                <a:lnTo>
                  <a:pt x="49" y="235"/>
                </a:lnTo>
                <a:lnTo>
                  <a:pt x="49" y="235"/>
                </a:lnTo>
                <a:lnTo>
                  <a:pt x="50" y="235"/>
                </a:lnTo>
                <a:lnTo>
                  <a:pt x="51" y="235"/>
                </a:lnTo>
                <a:lnTo>
                  <a:pt x="51" y="235"/>
                </a:lnTo>
                <a:lnTo>
                  <a:pt x="52" y="235"/>
                </a:lnTo>
                <a:lnTo>
                  <a:pt x="53" y="234"/>
                </a:lnTo>
                <a:lnTo>
                  <a:pt x="53" y="233"/>
                </a:lnTo>
                <a:lnTo>
                  <a:pt x="54" y="232"/>
                </a:lnTo>
                <a:lnTo>
                  <a:pt x="55" y="232"/>
                </a:lnTo>
                <a:lnTo>
                  <a:pt x="56" y="231"/>
                </a:lnTo>
                <a:lnTo>
                  <a:pt x="56" y="230"/>
                </a:lnTo>
                <a:lnTo>
                  <a:pt x="57" y="229"/>
                </a:lnTo>
                <a:lnTo>
                  <a:pt x="58" y="228"/>
                </a:lnTo>
                <a:lnTo>
                  <a:pt x="58" y="227"/>
                </a:lnTo>
                <a:lnTo>
                  <a:pt x="59" y="227"/>
                </a:lnTo>
                <a:lnTo>
                  <a:pt x="60" y="226"/>
                </a:lnTo>
                <a:lnTo>
                  <a:pt x="60" y="225"/>
                </a:lnTo>
                <a:lnTo>
                  <a:pt x="61" y="224"/>
                </a:lnTo>
                <a:lnTo>
                  <a:pt x="62" y="223"/>
                </a:lnTo>
                <a:lnTo>
                  <a:pt x="62" y="222"/>
                </a:lnTo>
                <a:lnTo>
                  <a:pt x="63" y="222"/>
                </a:lnTo>
                <a:lnTo>
                  <a:pt x="64" y="221"/>
                </a:lnTo>
                <a:lnTo>
                  <a:pt x="64" y="220"/>
                </a:lnTo>
                <a:lnTo>
                  <a:pt x="65" y="219"/>
                </a:lnTo>
                <a:lnTo>
                  <a:pt x="66" y="218"/>
                </a:lnTo>
                <a:lnTo>
                  <a:pt x="66" y="217"/>
                </a:lnTo>
                <a:lnTo>
                  <a:pt x="67" y="216"/>
                </a:lnTo>
                <a:lnTo>
                  <a:pt x="68" y="215"/>
                </a:lnTo>
                <a:lnTo>
                  <a:pt x="69" y="213"/>
                </a:lnTo>
                <a:lnTo>
                  <a:pt x="69" y="212"/>
                </a:lnTo>
                <a:lnTo>
                  <a:pt x="70" y="212"/>
                </a:lnTo>
                <a:lnTo>
                  <a:pt x="71" y="211"/>
                </a:lnTo>
                <a:lnTo>
                  <a:pt x="71" y="210"/>
                </a:lnTo>
                <a:lnTo>
                  <a:pt x="72" y="209"/>
                </a:lnTo>
                <a:lnTo>
                  <a:pt x="73" y="208"/>
                </a:lnTo>
                <a:lnTo>
                  <a:pt x="73" y="207"/>
                </a:lnTo>
                <a:lnTo>
                  <a:pt x="74" y="206"/>
                </a:lnTo>
                <a:lnTo>
                  <a:pt x="75" y="205"/>
                </a:lnTo>
                <a:lnTo>
                  <a:pt x="75" y="204"/>
                </a:lnTo>
                <a:lnTo>
                  <a:pt x="76" y="202"/>
                </a:lnTo>
                <a:lnTo>
                  <a:pt x="77" y="201"/>
                </a:lnTo>
                <a:lnTo>
                  <a:pt x="77" y="200"/>
                </a:lnTo>
                <a:lnTo>
                  <a:pt x="78" y="199"/>
                </a:lnTo>
                <a:lnTo>
                  <a:pt x="79" y="198"/>
                </a:lnTo>
                <a:lnTo>
                  <a:pt x="79" y="197"/>
                </a:lnTo>
                <a:lnTo>
                  <a:pt x="80" y="196"/>
                </a:lnTo>
                <a:lnTo>
                  <a:pt x="81" y="195"/>
                </a:lnTo>
                <a:lnTo>
                  <a:pt x="82" y="194"/>
                </a:lnTo>
                <a:lnTo>
                  <a:pt x="82" y="191"/>
                </a:lnTo>
                <a:lnTo>
                  <a:pt x="83" y="191"/>
                </a:lnTo>
                <a:lnTo>
                  <a:pt x="84" y="189"/>
                </a:lnTo>
                <a:lnTo>
                  <a:pt x="84" y="188"/>
                </a:lnTo>
                <a:lnTo>
                  <a:pt x="85" y="187"/>
                </a:lnTo>
                <a:lnTo>
                  <a:pt x="86" y="186"/>
                </a:lnTo>
                <a:lnTo>
                  <a:pt x="86" y="185"/>
                </a:lnTo>
                <a:lnTo>
                  <a:pt x="87" y="184"/>
                </a:lnTo>
                <a:lnTo>
                  <a:pt x="88" y="183"/>
                </a:lnTo>
                <a:lnTo>
                  <a:pt x="88" y="182"/>
                </a:lnTo>
                <a:lnTo>
                  <a:pt x="89" y="181"/>
                </a:lnTo>
                <a:lnTo>
                  <a:pt x="90" y="179"/>
                </a:lnTo>
                <a:lnTo>
                  <a:pt x="90" y="177"/>
                </a:lnTo>
                <a:lnTo>
                  <a:pt x="91" y="176"/>
                </a:lnTo>
                <a:lnTo>
                  <a:pt x="92" y="175"/>
                </a:lnTo>
                <a:lnTo>
                  <a:pt x="93" y="173"/>
                </a:lnTo>
                <a:lnTo>
                  <a:pt x="93" y="172"/>
                </a:lnTo>
                <a:lnTo>
                  <a:pt x="94" y="170"/>
                </a:lnTo>
                <a:lnTo>
                  <a:pt x="95" y="169"/>
                </a:lnTo>
                <a:lnTo>
                  <a:pt x="95" y="167"/>
                </a:lnTo>
                <a:lnTo>
                  <a:pt x="96" y="166"/>
                </a:lnTo>
                <a:lnTo>
                  <a:pt x="97" y="164"/>
                </a:lnTo>
                <a:lnTo>
                  <a:pt x="97" y="163"/>
                </a:lnTo>
                <a:lnTo>
                  <a:pt x="98" y="162"/>
                </a:lnTo>
                <a:lnTo>
                  <a:pt x="99" y="160"/>
                </a:lnTo>
                <a:lnTo>
                  <a:pt x="99" y="159"/>
                </a:lnTo>
                <a:lnTo>
                  <a:pt x="100" y="158"/>
                </a:lnTo>
                <a:lnTo>
                  <a:pt x="101" y="156"/>
                </a:lnTo>
                <a:lnTo>
                  <a:pt x="101" y="155"/>
                </a:lnTo>
                <a:lnTo>
                  <a:pt x="102" y="153"/>
                </a:lnTo>
                <a:lnTo>
                  <a:pt x="103" y="151"/>
                </a:lnTo>
                <a:lnTo>
                  <a:pt x="103" y="150"/>
                </a:lnTo>
                <a:lnTo>
                  <a:pt x="104" y="149"/>
                </a:lnTo>
                <a:lnTo>
                  <a:pt x="105" y="147"/>
                </a:lnTo>
                <a:lnTo>
                  <a:pt x="106" y="145"/>
                </a:lnTo>
                <a:lnTo>
                  <a:pt x="106" y="143"/>
                </a:lnTo>
                <a:lnTo>
                  <a:pt x="107" y="142"/>
                </a:lnTo>
                <a:lnTo>
                  <a:pt x="108" y="140"/>
                </a:lnTo>
                <a:lnTo>
                  <a:pt x="108" y="138"/>
                </a:lnTo>
                <a:lnTo>
                  <a:pt x="109" y="136"/>
                </a:lnTo>
                <a:lnTo>
                  <a:pt x="110" y="135"/>
                </a:lnTo>
                <a:lnTo>
                  <a:pt x="110" y="133"/>
                </a:lnTo>
                <a:lnTo>
                  <a:pt x="111" y="132"/>
                </a:lnTo>
                <a:lnTo>
                  <a:pt x="112" y="129"/>
                </a:lnTo>
                <a:lnTo>
                  <a:pt x="112" y="128"/>
                </a:lnTo>
                <a:lnTo>
                  <a:pt x="113" y="126"/>
                </a:lnTo>
                <a:lnTo>
                  <a:pt x="114" y="125"/>
                </a:lnTo>
                <a:lnTo>
                  <a:pt x="114" y="124"/>
                </a:lnTo>
                <a:lnTo>
                  <a:pt x="115" y="122"/>
                </a:lnTo>
                <a:lnTo>
                  <a:pt x="116" y="121"/>
                </a:lnTo>
                <a:lnTo>
                  <a:pt x="116" y="120"/>
                </a:lnTo>
                <a:lnTo>
                  <a:pt x="117" y="118"/>
                </a:lnTo>
                <a:lnTo>
                  <a:pt x="118" y="116"/>
                </a:lnTo>
                <a:lnTo>
                  <a:pt x="119" y="114"/>
                </a:lnTo>
                <a:lnTo>
                  <a:pt x="119" y="112"/>
                </a:lnTo>
                <a:lnTo>
                  <a:pt x="120" y="110"/>
                </a:lnTo>
                <a:lnTo>
                  <a:pt x="121" y="108"/>
                </a:lnTo>
                <a:lnTo>
                  <a:pt x="121" y="107"/>
                </a:lnTo>
                <a:lnTo>
                  <a:pt x="122" y="106"/>
                </a:lnTo>
                <a:lnTo>
                  <a:pt x="123" y="104"/>
                </a:lnTo>
                <a:lnTo>
                  <a:pt x="123" y="102"/>
                </a:lnTo>
                <a:lnTo>
                  <a:pt x="124" y="101"/>
                </a:lnTo>
                <a:lnTo>
                  <a:pt x="125" y="99"/>
                </a:lnTo>
                <a:lnTo>
                  <a:pt x="125" y="97"/>
                </a:lnTo>
                <a:lnTo>
                  <a:pt x="126" y="96"/>
                </a:lnTo>
                <a:lnTo>
                  <a:pt x="127" y="95"/>
                </a:lnTo>
                <a:lnTo>
                  <a:pt x="127" y="93"/>
                </a:lnTo>
                <a:lnTo>
                  <a:pt x="128" y="91"/>
                </a:lnTo>
                <a:lnTo>
                  <a:pt x="129" y="90"/>
                </a:lnTo>
                <a:lnTo>
                  <a:pt x="130" y="89"/>
                </a:lnTo>
                <a:lnTo>
                  <a:pt x="130" y="87"/>
                </a:lnTo>
                <a:lnTo>
                  <a:pt x="131" y="86"/>
                </a:lnTo>
                <a:lnTo>
                  <a:pt x="132" y="85"/>
                </a:lnTo>
                <a:lnTo>
                  <a:pt x="132" y="83"/>
                </a:lnTo>
                <a:lnTo>
                  <a:pt x="133" y="81"/>
                </a:lnTo>
                <a:lnTo>
                  <a:pt x="134" y="80"/>
                </a:lnTo>
                <a:lnTo>
                  <a:pt x="134" y="78"/>
                </a:lnTo>
                <a:lnTo>
                  <a:pt x="135" y="77"/>
                </a:lnTo>
                <a:lnTo>
                  <a:pt x="136" y="76"/>
                </a:lnTo>
                <a:lnTo>
                  <a:pt x="136" y="74"/>
                </a:lnTo>
                <a:lnTo>
                  <a:pt x="137" y="73"/>
                </a:lnTo>
                <a:lnTo>
                  <a:pt x="138" y="71"/>
                </a:lnTo>
                <a:lnTo>
                  <a:pt x="138" y="70"/>
                </a:lnTo>
                <a:lnTo>
                  <a:pt x="139" y="69"/>
                </a:lnTo>
                <a:lnTo>
                  <a:pt x="140" y="67"/>
                </a:lnTo>
                <a:lnTo>
                  <a:pt x="140" y="67"/>
                </a:lnTo>
                <a:lnTo>
                  <a:pt x="141" y="66"/>
                </a:lnTo>
                <a:lnTo>
                  <a:pt x="142" y="64"/>
                </a:lnTo>
                <a:lnTo>
                  <a:pt x="143" y="64"/>
                </a:lnTo>
                <a:lnTo>
                  <a:pt x="143" y="62"/>
                </a:lnTo>
                <a:lnTo>
                  <a:pt x="144" y="61"/>
                </a:lnTo>
                <a:lnTo>
                  <a:pt x="145" y="60"/>
                </a:lnTo>
                <a:lnTo>
                  <a:pt x="145" y="60"/>
                </a:lnTo>
                <a:lnTo>
                  <a:pt x="146" y="58"/>
                </a:lnTo>
                <a:lnTo>
                  <a:pt x="147" y="57"/>
                </a:lnTo>
                <a:lnTo>
                  <a:pt x="147" y="56"/>
                </a:lnTo>
                <a:lnTo>
                  <a:pt x="148" y="54"/>
                </a:lnTo>
                <a:lnTo>
                  <a:pt x="149" y="54"/>
                </a:lnTo>
                <a:lnTo>
                  <a:pt x="149" y="53"/>
                </a:lnTo>
                <a:lnTo>
                  <a:pt x="150" y="52"/>
                </a:lnTo>
                <a:lnTo>
                  <a:pt x="151" y="51"/>
                </a:lnTo>
                <a:lnTo>
                  <a:pt x="151" y="49"/>
                </a:lnTo>
                <a:lnTo>
                  <a:pt x="152" y="47"/>
                </a:lnTo>
                <a:lnTo>
                  <a:pt x="153" y="46"/>
                </a:lnTo>
                <a:lnTo>
                  <a:pt x="153" y="45"/>
                </a:lnTo>
                <a:lnTo>
                  <a:pt x="154" y="44"/>
                </a:lnTo>
                <a:lnTo>
                  <a:pt x="155" y="43"/>
                </a:lnTo>
                <a:lnTo>
                  <a:pt x="156" y="41"/>
                </a:lnTo>
                <a:lnTo>
                  <a:pt x="156" y="40"/>
                </a:lnTo>
                <a:lnTo>
                  <a:pt x="157" y="40"/>
                </a:lnTo>
                <a:lnTo>
                  <a:pt x="158" y="39"/>
                </a:lnTo>
                <a:lnTo>
                  <a:pt x="158" y="37"/>
                </a:lnTo>
                <a:lnTo>
                  <a:pt x="159" y="36"/>
                </a:lnTo>
                <a:lnTo>
                  <a:pt x="160" y="35"/>
                </a:lnTo>
                <a:lnTo>
                  <a:pt x="160" y="34"/>
                </a:lnTo>
                <a:lnTo>
                  <a:pt x="161" y="33"/>
                </a:lnTo>
                <a:lnTo>
                  <a:pt x="162" y="32"/>
                </a:lnTo>
                <a:lnTo>
                  <a:pt x="162" y="31"/>
                </a:lnTo>
                <a:lnTo>
                  <a:pt x="163" y="30"/>
                </a:lnTo>
                <a:lnTo>
                  <a:pt x="164" y="29"/>
                </a:lnTo>
                <a:lnTo>
                  <a:pt x="164" y="28"/>
                </a:lnTo>
                <a:lnTo>
                  <a:pt x="165" y="27"/>
                </a:lnTo>
                <a:lnTo>
                  <a:pt x="166" y="26"/>
                </a:lnTo>
                <a:lnTo>
                  <a:pt x="167" y="25"/>
                </a:lnTo>
                <a:lnTo>
                  <a:pt x="167" y="25"/>
                </a:lnTo>
                <a:lnTo>
                  <a:pt x="168" y="24"/>
                </a:lnTo>
                <a:lnTo>
                  <a:pt x="169" y="24"/>
                </a:lnTo>
                <a:lnTo>
                  <a:pt x="169" y="23"/>
                </a:lnTo>
                <a:lnTo>
                  <a:pt x="170" y="22"/>
                </a:lnTo>
                <a:lnTo>
                  <a:pt x="171" y="22"/>
                </a:lnTo>
                <a:lnTo>
                  <a:pt x="171" y="21"/>
                </a:lnTo>
                <a:lnTo>
                  <a:pt x="172" y="20"/>
                </a:lnTo>
                <a:lnTo>
                  <a:pt x="173" y="19"/>
                </a:lnTo>
                <a:lnTo>
                  <a:pt x="173" y="19"/>
                </a:lnTo>
                <a:lnTo>
                  <a:pt x="174" y="19"/>
                </a:lnTo>
                <a:lnTo>
                  <a:pt x="175" y="18"/>
                </a:lnTo>
                <a:lnTo>
                  <a:pt x="175" y="18"/>
                </a:lnTo>
                <a:lnTo>
                  <a:pt x="176" y="17"/>
                </a:lnTo>
                <a:lnTo>
                  <a:pt x="177" y="16"/>
                </a:lnTo>
                <a:lnTo>
                  <a:pt x="177" y="16"/>
                </a:lnTo>
                <a:lnTo>
                  <a:pt x="178" y="15"/>
                </a:lnTo>
                <a:lnTo>
                  <a:pt x="179" y="15"/>
                </a:lnTo>
                <a:lnTo>
                  <a:pt x="180" y="14"/>
                </a:lnTo>
                <a:lnTo>
                  <a:pt x="180" y="14"/>
                </a:lnTo>
                <a:lnTo>
                  <a:pt x="181" y="14"/>
                </a:lnTo>
                <a:lnTo>
                  <a:pt x="182" y="13"/>
                </a:lnTo>
                <a:lnTo>
                  <a:pt x="182" y="13"/>
                </a:lnTo>
                <a:lnTo>
                  <a:pt x="183" y="12"/>
                </a:lnTo>
                <a:lnTo>
                  <a:pt x="184" y="12"/>
                </a:lnTo>
                <a:lnTo>
                  <a:pt x="184" y="12"/>
                </a:lnTo>
                <a:lnTo>
                  <a:pt x="185" y="11"/>
                </a:lnTo>
                <a:lnTo>
                  <a:pt x="186" y="11"/>
                </a:lnTo>
                <a:lnTo>
                  <a:pt x="186" y="11"/>
                </a:lnTo>
                <a:lnTo>
                  <a:pt x="187" y="11"/>
                </a:lnTo>
                <a:lnTo>
                  <a:pt x="188" y="10"/>
                </a:lnTo>
                <a:lnTo>
                  <a:pt x="188" y="10"/>
                </a:lnTo>
                <a:lnTo>
                  <a:pt x="189" y="9"/>
                </a:lnTo>
                <a:lnTo>
                  <a:pt x="190" y="8"/>
                </a:lnTo>
                <a:lnTo>
                  <a:pt x="190" y="9"/>
                </a:lnTo>
                <a:lnTo>
                  <a:pt x="191" y="8"/>
                </a:lnTo>
                <a:lnTo>
                  <a:pt x="192" y="8"/>
                </a:lnTo>
                <a:lnTo>
                  <a:pt x="193" y="7"/>
                </a:lnTo>
                <a:lnTo>
                  <a:pt x="193" y="7"/>
                </a:lnTo>
                <a:lnTo>
                  <a:pt x="194" y="7"/>
                </a:lnTo>
                <a:lnTo>
                  <a:pt x="195" y="7"/>
                </a:lnTo>
                <a:lnTo>
                  <a:pt x="195" y="7"/>
                </a:lnTo>
                <a:lnTo>
                  <a:pt x="196" y="6"/>
                </a:lnTo>
                <a:lnTo>
                  <a:pt x="197" y="6"/>
                </a:lnTo>
                <a:lnTo>
                  <a:pt x="197" y="6"/>
                </a:lnTo>
                <a:lnTo>
                  <a:pt x="198" y="6"/>
                </a:lnTo>
                <a:lnTo>
                  <a:pt x="199" y="6"/>
                </a:lnTo>
                <a:lnTo>
                  <a:pt x="199" y="6"/>
                </a:lnTo>
                <a:lnTo>
                  <a:pt x="200" y="6"/>
                </a:lnTo>
                <a:lnTo>
                  <a:pt x="201" y="6"/>
                </a:lnTo>
                <a:lnTo>
                  <a:pt x="201" y="6"/>
                </a:lnTo>
                <a:lnTo>
                  <a:pt x="202" y="6"/>
                </a:lnTo>
                <a:lnTo>
                  <a:pt x="203" y="5"/>
                </a:lnTo>
                <a:lnTo>
                  <a:pt x="204" y="5"/>
                </a:lnTo>
                <a:lnTo>
                  <a:pt x="204" y="5"/>
                </a:lnTo>
                <a:lnTo>
                  <a:pt x="205" y="4"/>
                </a:lnTo>
                <a:lnTo>
                  <a:pt x="206" y="4"/>
                </a:lnTo>
                <a:lnTo>
                  <a:pt x="206" y="4"/>
                </a:lnTo>
                <a:lnTo>
                  <a:pt x="207" y="4"/>
                </a:lnTo>
                <a:lnTo>
                  <a:pt x="208" y="4"/>
                </a:lnTo>
                <a:lnTo>
                  <a:pt x="208" y="4"/>
                </a:lnTo>
                <a:lnTo>
                  <a:pt x="209" y="4"/>
                </a:lnTo>
                <a:lnTo>
                  <a:pt x="210" y="4"/>
                </a:lnTo>
                <a:lnTo>
                  <a:pt x="210" y="4"/>
                </a:lnTo>
                <a:lnTo>
                  <a:pt x="211" y="4"/>
                </a:lnTo>
                <a:lnTo>
                  <a:pt x="212" y="4"/>
                </a:lnTo>
                <a:lnTo>
                  <a:pt x="212" y="4"/>
                </a:lnTo>
                <a:lnTo>
                  <a:pt x="213" y="3"/>
                </a:lnTo>
                <a:lnTo>
                  <a:pt x="214" y="3"/>
                </a:lnTo>
                <a:lnTo>
                  <a:pt x="214" y="3"/>
                </a:lnTo>
                <a:lnTo>
                  <a:pt x="215" y="3"/>
                </a:lnTo>
                <a:lnTo>
                  <a:pt x="216" y="3"/>
                </a:lnTo>
                <a:lnTo>
                  <a:pt x="217" y="3"/>
                </a:lnTo>
                <a:lnTo>
                  <a:pt x="217" y="3"/>
                </a:lnTo>
                <a:lnTo>
                  <a:pt x="218" y="2"/>
                </a:lnTo>
                <a:lnTo>
                  <a:pt x="219" y="2"/>
                </a:lnTo>
                <a:lnTo>
                  <a:pt x="219" y="2"/>
                </a:lnTo>
                <a:lnTo>
                  <a:pt x="220" y="2"/>
                </a:lnTo>
                <a:lnTo>
                  <a:pt x="221" y="2"/>
                </a:lnTo>
                <a:lnTo>
                  <a:pt x="221" y="2"/>
                </a:lnTo>
                <a:lnTo>
                  <a:pt x="222" y="2"/>
                </a:lnTo>
                <a:lnTo>
                  <a:pt x="223" y="2"/>
                </a:lnTo>
                <a:lnTo>
                  <a:pt x="223" y="2"/>
                </a:lnTo>
                <a:lnTo>
                  <a:pt x="224" y="2"/>
                </a:lnTo>
                <a:lnTo>
                  <a:pt x="225" y="2"/>
                </a:lnTo>
                <a:lnTo>
                  <a:pt x="225" y="2"/>
                </a:lnTo>
                <a:lnTo>
                  <a:pt x="226" y="2"/>
                </a:lnTo>
                <a:lnTo>
                  <a:pt x="227" y="2"/>
                </a:lnTo>
                <a:lnTo>
                  <a:pt x="227" y="2"/>
                </a:lnTo>
                <a:lnTo>
                  <a:pt x="228" y="2"/>
                </a:lnTo>
                <a:lnTo>
                  <a:pt x="229" y="2"/>
                </a:lnTo>
                <a:lnTo>
                  <a:pt x="230" y="2"/>
                </a:lnTo>
                <a:lnTo>
                  <a:pt x="230" y="2"/>
                </a:lnTo>
                <a:lnTo>
                  <a:pt x="231" y="2"/>
                </a:lnTo>
                <a:lnTo>
                  <a:pt x="232" y="2"/>
                </a:lnTo>
                <a:lnTo>
                  <a:pt x="232" y="2"/>
                </a:lnTo>
                <a:lnTo>
                  <a:pt x="233" y="2"/>
                </a:lnTo>
                <a:lnTo>
                  <a:pt x="234" y="2"/>
                </a:lnTo>
                <a:lnTo>
                  <a:pt x="234" y="2"/>
                </a:lnTo>
                <a:lnTo>
                  <a:pt x="235" y="2"/>
                </a:lnTo>
                <a:lnTo>
                  <a:pt x="236" y="1"/>
                </a:lnTo>
                <a:lnTo>
                  <a:pt x="236" y="1"/>
                </a:lnTo>
                <a:lnTo>
                  <a:pt x="237" y="1"/>
                </a:lnTo>
                <a:lnTo>
                  <a:pt x="238" y="2"/>
                </a:lnTo>
                <a:lnTo>
                  <a:pt x="238" y="2"/>
                </a:lnTo>
                <a:lnTo>
                  <a:pt x="239" y="2"/>
                </a:lnTo>
                <a:lnTo>
                  <a:pt x="240" y="2"/>
                </a:lnTo>
                <a:lnTo>
                  <a:pt x="241" y="2"/>
                </a:lnTo>
                <a:lnTo>
                  <a:pt x="241" y="2"/>
                </a:lnTo>
                <a:lnTo>
                  <a:pt x="242" y="2"/>
                </a:lnTo>
                <a:lnTo>
                  <a:pt x="243" y="2"/>
                </a:lnTo>
                <a:lnTo>
                  <a:pt x="243" y="2"/>
                </a:lnTo>
                <a:lnTo>
                  <a:pt x="244" y="2"/>
                </a:lnTo>
                <a:lnTo>
                  <a:pt x="245" y="2"/>
                </a:lnTo>
                <a:lnTo>
                  <a:pt x="245" y="2"/>
                </a:lnTo>
                <a:lnTo>
                  <a:pt x="246" y="2"/>
                </a:lnTo>
                <a:lnTo>
                  <a:pt x="247" y="2"/>
                </a:lnTo>
                <a:lnTo>
                  <a:pt x="247" y="2"/>
                </a:lnTo>
                <a:lnTo>
                  <a:pt x="248" y="2"/>
                </a:lnTo>
                <a:lnTo>
                  <a:pt x="249" y="2"/>
                </a:lnTo>
                <a:lnTo>
                  <a:pt x="249" y="2"/>
                </a:lnTo>
                <a:lnTo>
                  <a:pt x="250" y="2"/>
                </a:lnTo>
                <a:lnTo>
                  <a:pt x="251" y="2"/>
                </a:lnTo>
                <a:lnTo>
                  <a:pt x="251" y="2"/>
                </a:lnTo>
                <a:lnTo>
                  <a:pt x="252" y="2"/>
                </a:lnTo>
                <a:lnTo>
                  <a:pt x="253" y="2"/>
                </a:lnTo>
                <a:lnTo>
                  <a:pt x="254" y="3"/>
                </a:lnTo>
                <a:lnTo>
                  <a:pt x="254" y="3"/>
                </a:lnTo>
                <a:lnTo>
                  <a:pt x="255" y="3"/>
                </a:lnTo>
                <a:lnTo>
                  <a:pt x="256" y="2"/>
                </a:lnTo>
                <a:lnTo>
                  <a:pt x="256" y="2"/>
                </a:lnTo>
                <a:lnTo>
                  <a:pt x="257" y="2"/>
                </a:lnTo>
                <a:lnTo>
                  <a:pt x="258" y="3"/>
                </a:lnTo>
                <a:lnTo>
                  <a:pt x="258" y="2"/>
                </a:lnTo>
                <a:lnTo>
                  <a:pt x="259" y="2"/>
                </a:lnTo>
                <a:lnTo>
                  <a:pt x="260" y="2"/>
                </a:lnTo>
                <a:lnTo>
                  <a:pt x="260" y="2"/>
                </a:lnTo>
                <a:lnTo>
                  <a:pt x="261" y="2"/>
                </a:lnTo>
                <a:lnTo>
                  <a:pt x="262" y="2"/>
                </a:lnTo>
                <a:lnTo>
                  <a:pt x="262" y="2"/>
                </a:lnTo>
                <a:lnTo>
                  <a:pt x="263" y="1"/>
                </a:lnTo>
                <a:lnTo>
                  <a:pt x="264" y="2"/>
                </a:lnTo>
                <a:lnTo>
                  <a:pt x="264" y="2"/>
                </a:lnTo>
                <a:lnTo>
                  <a:pt x="265" y="2"/>
                </a:lnTo>
                <a:lnTo>
                  <a:pt x="266" y="1"/>
                </a:lnTo>
                <a:lnTo>
                  <a:pt x="267" y="1"/>
                </a:lnTo>
                <a:lnTo>
                  <a:pt x="267" y="1"/>
                </a:lnTo>
                <a:lnTo>
                  <a:pt x="268" y="2"/>
                </a:lnTo>
                <a:lnTo>
                  <a:pt x="269" y="2"/>
                </a:lnTo>
                <a:lnTo>
                  <a:pt x="269" y="2"/>
                </a:lnTo>
                <a:lnTo>
                  <a:pt x="270" y="2"/>
                </a:lnTo>
                <a:lnTo>
                  <a:pt x="271" y="2"/>
                </a:lnTo>
                <a:lnTo>
                  <a:pt x="271" y="2"/>
                </a:lnTo>
                <a:lnTo>
                  <a:pt x="272" y="2"/>
                </a:lnTo>
                <a:lnTo>
                  <a:pt x="273" y="2"/>
                </a:lnTo>
                <a:lnTo>
                  <a:pt x="273" y="2"/>
                </a:lnTo>
                <a:lnTo>
                  <a:pt x="274" y="2"/>
                </a:lnTo>
                <a:lnTo>
                  <a:pt x="275" y="2"/>
                </a:lnTo>
                <a:lnTo>
                  <a:pt x="275" y="2"/>
                </a:lnTo>
                <a:lnTo>
                  <a:pt x="276" y="2"/>
                </a:lnTo>
                <a:lnTo>
                  <a:pt x="277" y="2"/>
                </a:lnTo>
                <a:lnTo>
                  <a:pt x="278" y="1"/>
                </a:lnTo>
                <a:lnTo>
                  <a:pt x="278" y="2"/>
                </a:lnTo>
                <a:lnTo>
                  <a:pt x="279" y="2"/>
                </a:lnTo>
                <a:lnTo>
                  <a:pt x="280" y="1"/>
                </a:lnTo>
                <a:lnTo>
                  <a:pt x="280" y="1"/>
                </a:lnTo>
                <a:lnTo>
                  <a:pt x="281" y="1"/>
                </a:lnTo>
                <a:lnTo>
                  <a:pt x="282" y="1"/>
                </a:lnTo>
                <a:lnTo>
                  <a:pt x="282" y="1"/>
                </a:lnTo>
                <a:lnTo>
                  <a:pt x="283" y="1"/>
                </a:lnTo>
                <a:lnTo>
                  <a:pt x="284" y="1"/>
                </a:lnTo>
                <a:lnTo>
                  <a:pt x="284" y="1"/>
                </a:lnTo>
                <a:lnTo>
                  <a:pt x="285" y="1"/>
                </a:lnTo>
                <a:lnTo>
                  <a:pt x="286" y="1"/>
                </a:lnTo>
                <a:lnTo>
                  <a:pt x="286" y="1"/>
                </a:lnTo>
                <a:lnTo>
                  <a:pt x="287" y="1"/>
                </a:lnTo>
                <a:lnTo>
                  <a:pt x="288" y="1"/>
                </a:lnTo>
                <a:lnTo>
                  <a:pt x="288" y="1"/>
                </a:lnTo>
                <a:lnTo>
                  <a:pt x="289" y="1"/>
                </a:lnTo>
                <a:lnTo>
                  <a:pt x="290" y="2"/>
                </a:lnTo>
                <a:lnTo>
                  <a:pt x="291" y="1"/>
                </a:lnTo>
                <a:lnTo>
                  <a:pt x="291" y="1"/>
                </a:lnTo>
                <a:lnTo>
                  <a:pt x="292" y="1"/>
                </a:lnTo>
                <a:lnTo>
                  <a:pt x="293" y="1"/>
                </a:lnTo>
                <a:lnTo>
                  <a:pt x="293" y="1"/>
                </a:lnTo>
                <a:lnTo>
                  <a:pt x="294" y="1"/>
                </a:lnTo>
                <a:lnTo>
                  <a:pt x="295" y="1"/>
                </a:lnTo>
                <a:lnTo>
                  <a:pt x="295" y="1"/>
                </a:lnTo>
                <a:lnTo>
                  <a:pt x="296" y="1"/>
                </a:lnTo>
                <a:lnTo>
                  <a:pt x="297" y="1"/>
                </a:lnTo>
                <a:lnTo>
                  <a:pt x="297" y="1"/>
                </a:lnTo>
                <a:lnTo>
                  <a:pt x="298" y="0"/>
                </a:lnTo>
                <a:lnTo>
                  <a:pt x="299" y="0"/>
                </a:lnTo>
                <a:lnTo>
                  <a:pt x="299" y="0"/>
                </a:lnTo>
                <a:lnTo>
                  <a:pt x="300" y="0"/>
                </a:lnTo>
                <a:lnTo>
                  <a:pt x="301" y="0"/>
                </a:lnTo>
                <a:lnTo>
                  <a:pt x="301" y="0"/>
                </a:lnTo>
                <a:lnTo>
                  <a:pt x="302" y="0"/>
                </a:lnTo>
                <a:lnTo>
                  <a:pt x="303" y="0"/>
                </a:lnTo>
                <a:lnTo>
                  <a:pt x="304" y="0"/>
                </a:lnTo>
                <a:lnTo>
                  <a:pt x="304" y="0"/>
                </a:lnTo>
                <a:lnTo>
                  <a:pt x="305" y="0"/>
                </a:lnTo>
                <a:lnTo>
                  <a:pt x="306" y="0"/>
                </a:lnTo>
                <a:lnTo>
                  <a:pt x="306" y="0"/>
                </a:lnTo>
                <a:lnTo>
                  <a:pt x="307" y="0"/>
                </a:lnTo>
                <a:lnTo>
                  <a:pt x="308" y="1"/>
                </a:lnTo>
                <a:lnTo>
                  <a:pt x="308" y="1"/>
                </a:lnTo>
                <a:lnTo>
                  <a:pt x="309" y="0"/>
                </a:lnTo>
                <a:lnTo>
                  <a:pt x="310" y="0"/>
                </a:lnTo>
                <a:lnTo>
                  <a:pt x="310" y="0"/>
                </a:lnTo>
                <a:lnTo>
                  <a:pt x="311" y="0"/>
                </a:lnTo>
                <a:lnTo>
                  <a:pt x="312" y="0"/>
                </a:lnTo>
                <a:lnTo>
                  <a:pt x="312" y="0"/>
                </a:lnTo>
                <a:lnTo>
                  <a:pt x="313" y="0"/>
                </a:lnTo>
                <a:lnTo>
                  <a:pt x="314" y="0"/>
                </a:lnTo>
                <a:lnTo>
                  <a:pt x="315" y="0"/>
                </a:lnTo>
                <a:lnTo>
                  <a:pt x="315" y="0"/>
                </a:lnTo>
                <a:lnTo>
                  <a:pt x="316" y="0"/>
                </a:lnTo>
                <a:lnTo>
                  <a:pt x="317" y="0"/>
                </a:lnTo>
                <a:lnTo>
                  <a:pt x="317" y="1"/>
                </a:lnTo>
                <a:lnTo>
                  <a:pt x="318" y="0"/>
                </a:lnTo>
                <a:lnTo>
                  <a:pt x="319" y="0"/>
                </a:lnTo>
                <a:lnTo>
                  <a:pt x="319" y="0"/>
                </a:lnTo>
                <a:lnTo>
                  <a:pt x="320" y="0"/>
                </a:lnTo>
                <a:lnTo>
                  <a:pt x="321" y="0"/>
                </a:lnTo>
                <a:lnTo>
                  <a:pt x="321" y="0"/>
                </a:lnTo>
                <a:lnTo>
                  <a:pt x="322" y="0"/>
                </a:lnTo>
                <a:lnTo>
                  <a:pt x="323" y="0"/>
                </a:lnTo>
                <a:lnTo>
                  <a:pt x="323" y="0"/>
                </a:lnTo>
                <a:lnTo>
                  <a:pt x="324" y="0"/>
                </a:lnTo>
                <a:lnTo>
                  <a:pt x="325" y="0"/>
                </a:lnTo>
                <a:lnTo>
                  <a:pt x="325" y="0"/>
                </a:lnTo>
                <a:lnTo>
                  <a:pt x="326" y="0"/>
                </a:lnTo>
                <a:lnTo>
                  <a:pt x="327" y="0"/>
                </a:lnTo>
                <a:lnTo>
                  <a:pt x="328" y="0"/>
                </a:lnTo>
                <a:lnTo>
                  <a:pt x="328" y="0"/>
                </a:lnTo>
                <a:lnTo>
                  <a:pt x="329" y="0"/>
                </a:lnTo>
                <a:lnTo>
                  <a:pt x="330" y="0"/>
                </a:lnTo>
                <a:lnTo>
                  <a:pt x="330" y="0"/>
                </a:lnTo>
                <a:lnTo>
                  <a:pt x="331" y="1"/>
                </a:lnTo>
                <a:lnTo>
                  <a:pt x="332" y="1"/>
                </a:lnTo>
                <a:lnTo>
                  <a:pt x="332" y="1"/>
                </a:lnTo>
                <a:lnTo>
                  <a:pt x="333" y="1"/>
                </a:lnTo>
                <a:lnTo>
                  <a:pt x="334" y="1"/>
                </a:lnTo>
                <a:lnTo>
                  <a:pt x="334" y="0"/>
                </a:lnTo>
                <a:lnTo>
                  <a:pt x="335" y="1"/>
                </a:lnTo>
                <a:lnTo>
                  <a:pt x="336" y="0"/>
                </a:lnTo>
                <a:lnTo>
                  <a:pt x="336" y="0"/>
                </a:lnTo>
                <a:lnTo>
                  <a:pt x="337" y="0"/>
                </a:lnTo>
                <a:lnTo>
                  <a:pt x="338" y="0"/>
                </a:lnTo>
                <a:lnTo>
                  <a:pt x="338" y="0"/>
                </a:lnTo>
                <a:lnTo>
                  <a:pt x="339" y="0"/>
                </a:lnTo>
                <a:lnTo>
                  <a:pt x="340" y="1"/>
                </a:lnTo>
                <a:lnTo>
                  <a:pt x="341" y="1"/>
                </a:lnTo>
                <a:lnTo>
                  <a:pt x="341" y="1"/>
                </a:lnTo>
                <a:lnTo>
                  <a:pt x="342" y="1"/>
                </a:lnTo>
                <a:lnTo>
                  <a:pt x="343" y="1"/>
                </a:lnTo>
                <a:lnTo>
                  <a:pt x="343" y="1"/>
                </a:lnTo>
                <a:lnTo>
                  <a:pt x="344" y="1"/>
                </a:lnTo>
                <a:lnTo>
                  <a:pt x="345" y="1"/>
                </a:lnTo>
                <a:lnTo>
                  <a:pt x="345" y="1"/>
                </a:lnTo>
                <a:lnTo>
                  <a:pt x="346" y="1"/>
                </a:lnTo>
                <a:lnTo>
                  <a:pt x="347" y="1"/>
                </a:lnTo>
                <a:lnTo>
                  <a:pt x="347" y="1"/>
                </a:lnTo>
                <a:lnTo>
                  <a:pt x="348" y="1"/>
                </a:lnTo>
                <a:lnTo>
                  <a:pt x="349" y="1"/>
                </a:lnTo>
                <a:lnTo>
                  <a:pt x="349" y="1"/>
                </a:lnTo>
                <a:lnTo>
                  <a:pt x="350" y="1"/>
                </a:lnTo>
                <a:lnTo>
                  <a:pt x="351" y="0"/>
                </a:lnTo>
                <a:lnTo>
                  <a:pt x="352" y="0"/>
                </a:lnTo>
                <a:lnTo>
                  <a:pt x="352" y="0"/>
                </a:lnTo>
                <a:lnTo>
                  <a:pt x="353" y="0"/>
                </a:lnTo>
                <a:lnTo>
                  <a:pt x="354" y="0"/>
                </a:lnTo>
                <a:lnTo>
                  <a:pt x="354" y="1"/>
                </a:lnTo>
                <a:lnTo>
                  <a:pt x="355" y="1"/>
                </a:lnTo>
                <a:lnTo>
                  <a:pt x="356" y="1"/>
                </a:lnTo>
                <a:lnTo>
                  <a:pt x="356" y="1"/>
                </a:lnTo>
                <a:lnTo>
                  <a:pt x="357" y="1"/>
                </a:lnTo>
                <a:lnTo>
                  <a:pt x="358" y="1"/>
                </a:lnTo>
                <a:lnTo>
                  <a:pt x="358" y="1"/>
                </a:lnTo>
                <a:lnTo>
                  <a:pt x="359" y="1"/>
                </a:lnTo>
                <a:lnTo>
                  <a:pt x="360" y="1"/>
                </a:lnTo>
                <a:lnTo>
                  <a:pt x="360" y="1"/>
                </a:lnTo>
                <a:lnTo>
                  <a:pt x="361" y="1"/>
                </a:lnTo>
                <a:lnTo>
                  <a:pt x="362" y="1"/>
                </a:lnTo>
                <a:lnTo>
                  <a:pt x="362" y="1"/>
                </a:lnTo>
                <a:lnTo>
                  <a:pt x="363" y="1"/>
                </a:lnTo>
                <a:lnTo>
                  <a:pt x="364" y="1"/>
                </a:lnTo>
                <a:lnTo>
                  <a:pt x="365" y="1"/>
                </a:lnTo>
                <a:lnTo>
                  <a:pt x="365" y="1"/>
                </a:lnTo>
                <a:lnTo>
                  <a:pt x="366" y="1"/>
                </a:lnTo>
                <a:lnTo>
                  <a:pt x="367" y="1"/>
                </a:lnTo>
                <a:lnTo>
                  <a:pt x="367" y="1"/>
                </a:lnTo>
                <a:lnTo>
                  <a:pt x="368" y="1"/>
                </a:lnTo>
                <a:lnTo>
                  <a:pt x="369" y="1"/>
                </a:lnTo>
                <a:lnTo>
                  <a:pt x="369" y="1"/>
                </a:lnTo>
                <a:lnTo>
                  <a:pt x="370" y="1"/>
                </a:lnTo>
                <a:lnTo>
                  <a:pt x="371" y="1"/>
                </a:lnTo>
                <a:lnTo>
                  <a:pt x="371" y="1"/>
                </a:lnTo>
                <a:lnTo>
                  <a:pt x="372" y="1"/>
                </a:lnTo>
                <a:lnTo>
                  <a:pt x="373" y="1"/>
                </a:lnTo>
                <a:lnTo>
                  <a:pt x="373" y="1"/>
                </a:lnTo>
                <a:lnTo>
                  <a:pt x="374" y="1"/>
                </a:lnTo>
                <a:lnTo>
                  <a:pt x="375" y="1"/>
                </a:lnTo>
                <a:lnTo>
                  <a:pt x="375" y="0"/>
                </a:lnTo>
                <a:lnTo>
                  <a:pt x="376" y="0"/>
                </a:lnTo>
                <a:lnTo>
                  <a:pt x="377" y="0"/>
                </a:lnTo>
                <a:lnTo>
                  <a:pt x="378" y="0"/>
                </a:lnTo>
                <a:lnTo>
                  <a:pt x="378" y="0"/>
                </a:lnTo>
                <a:lnTo>
                  <a:pt x="379" y="0"/>
                </a:lnTo>
                <a:lnTo>
                  <a:pt x="380" y="0"/>
                </a:lnTo>
                <a:lnTo>
                  <a:pt x="380" y="0"/>
                </a:lnTo>
                <a:lnTo>
                  <a:pt x="381" y="0"/>
                </a:lnTo>
                <a:lnTo>
                  <a:pt x="382" y="0"/>
                </a:lnTo>
                <a:lnTo>
                  <a:pt x="382" y="0"/>
                </a:lnTo>
                <a:lnTo>
                  <a:pt x="383" y="0"/>
                </a:lnTo>
                <a:lnTo>
                  <a:pt x="384" y="0"/>
                </a:lnTo>
                <a:lnTo>
                  <a:pt x="384" y="0"/>
                </a:lnTo>
                <a:lnTo>
                  <a:pt x="385" y="0"/>
                </a:lnTo>
                <a:lnTo>
                  <a:pt x="386" y="0"/>
                </a:lnTo>
                <a:lnTo>
                  <a:pt x="386" y="0"/>
                </a:lnTo>
                <a:lnTo>
                  <a:pt x="387" y="0"/>
                </a:lnTo>
                <a:lnTo>
                  <a:pt x="388" y="0"/>
                </a:lnTo>
                <a:lnTo>
                  <a:pt x="389" y="0"/>
                </a:lnTo>
                <a:lnTo>
                  <a:pt x="389" y="0"/>
                </a:lnTo>
                <a:lnTo>
                  <a:pt x="390" y="0"/>
                </a:lnTo>
                <a:lnTo>
                  <a:pt x="391" y="0"/>
                </a:lnTo>
                <a:lnTo>
                  <a:pt x="391" y="0"/>
                </a:lnTo>
                <a:lnTo>
                  <a:pt x="392" y="0"/>
                </a:lnTo>
                <a:lnTo>
                  <a:pt x="393" y="0"/>
                </a:lnTo>
                <a:lnTo>
                  <a:pt x="393" y="0"/>
                </a:lnTo>
                <a:lnTo>
                  <a:pt x="394" y="0"/>
                </a:lnTo>
              </a:path>
            </a:pathLst>
          </a:custGeom>
          <a:noFill/>
          <a:ln w="28575" cmpd="sng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2" name="Rectangle 28">
            <a:extLst>
              <a:ext uri="{FF2B5EF4-FFF2-40B4-BE49-F238E27FC236}">
                <a16:creationId xmlns:a16="http://schemas.microsoft.com/office/drawing/2014/main" id="{978CD9DA-6D10-43F9-BBDB-460D18F9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44215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3" name="Rectangle 29">
            <a:extLst>
              <a:ext uri="{FF2B5EF4-FFF2-40B4-BE49-F238E27FC236}">
                <a16:creationId xmlns:a16="http://schemas.microsoft.com/office/drawing/2014/main" id="{1AB0E525-0D60-4A75-8E02-94D6F1262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2238" y="44215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4" name="Rectangle 30">
            <a:extLst>
              <a:ext uri="{FF2B5EF4-FFF2-40B4-BE49-F238E27FC236}">
                <a16:creationId xmlns:a16="http://schemas.microsoft.com/office/drawing/2014/main" id="{FD6DF1F2-0CE0-4F9E-8F7A-626F67105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563" y="44215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5" name="Rectangle 31">
            <a:extLst>
              <a:ext uri="{FF2B5EF4-FFF2-40B4-BE49-F238E27FC236}">
                <a16:creationId xmlns:a16="http://schemas.microsoft.com/office/drawing/2014/main" id="{6DF0E4B8-FE2D-4C66-9894-50299A52A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44215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6" name="Rectangle 32">
            <a:extLst>
              <a:ext uri="{FF2B5EF4-FFF2-40B4-BE49-F238E27FC236}">
                <a16:creationId xmlns:a16="http://schemas.microsoft.com/office/drawing/2014/main" id="{57CA6E12-7698-423C-AECC-BFD5A8A78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4421526"/>
            <a:ext cx="1428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7" name="Rectangle 33">
            <a:extLst>
              <a:ext uri="{FF2B5EF4-FFF2-40B4-BE49-F238E27FC236}">
                <a16:creationId xmlns:a16="http://schemas.microsoft.com/office/drawing/2014/main" id="{2A93036F-3C57-420D-BD5E-49AD5183C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44215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8" name="Rectangle 34">
            <a:extLst>
              <a:ext uri="{FF2B5EF4-FFF2-40B4-BE49-F238E27FC236}">
                <a16:creationId xmlns:a16="http://schemas.microsoft.com/office/drawing/2014/main" id="{BCDEFD61-547C-4740-8E54-567C25341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8" y="44215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79" name="Rectangle 35">
            <a:extLst>
              <a:ext uri="{FF2B5EF4-FFF2-40B4-BE49-F238E27FC236}">
                <a16:creationId xmlns:a16="http://schemas.microsoft.com/office/drawing/2014/main" id="{0454C7DD-1C9C-4FAD-9336-B3E33624A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488" y="44215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0" name="Rectangle 36">
            <a:extLst>
              <a:ext uri="{FF2B5EF4-FFF2-40B4-BE49-F238E27FC236}">
                <a16:creationId xmlns:a16="http://schemas.microsoft.com/office/drawing/2014/main" id="{4FA03406-30AE-4A26-B049-6DA4818CB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403" y="44215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1" name="Rectangle 37">
            <a:extLst>
              <a:ext uri="{FF2B5EF4-FFF2-40B4-BE49-F238E27FC236}">
                <a16:creationId xmlns:a16="http://schemas.microsoft.com/office/drawing/2014/main" id="{C22EF77A-12C7-44EB-AD8B-812E83B03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516" y="44215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2" name="Rectangle 38">
            <a:extLst>
              <a:ext uri="{FF2B5EF4-FFF2-40B4-BE49-F238E27FC236}">
                <a16:creationId xmlns:a16="http://schemas.microsoft.com/office/drawing/2014/main" id="{6CD0A84F-0069-424E-BD77-C1B8D04B3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3" y="44215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3" name="Rectangle 39">
            <a:extLst>
              <a:ext uri="{FF2B5EF4-FFF2-40B4-BE49-F238E27FC236}">
                <a16:creationId xmlns:a16="http://schemas.microsoft.com/office/drawing/2014/main" id="{6C3CA49F-EBF1-4ABA-BCAF-601C4E40F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713" y="44215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4" name="Rectangle 40">
            <a:extLst>
              <a:ext uri="{FF2B5EF4-FFF2-40B4-BE49-F238E27FC236}">
                <a16:creationId xmlns:a16="http://schemas.microsoft.com/office/drawing/2014/main" id="{13FEC863-560B-49D9-86E8-5A062326B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28" y="44215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5" name="Rectangle 41">
            <a:extLst>
              <a:ext uri="{FF2B5EF4-FFF2-40B4-BE49-F238E27FC236}">
                <a16:creationId xmlns:a16="http://schemas.microsoft.com/office/drawing/2014/main" id="{D1354E44-FC42-418C-8793-9C44BE2C9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738" y="44215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6" name="Rectangle 42">
            <a:extLst>
              <a:ext uri="{FF2B5EF4-FFF2-40B4-BE49-F238E27FC236}">
                <a16:creationId xmlns:a16="http://schemas.microsoft.com/office/drawing/2014/main" id="{261B9CF1-81FC-4DDA-924F-E12CE3DEC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4421526"/>
            <a:ext cx="1428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7" name="Rectangle 43">
            <a:extLst>
              <a:ext uri="{FF2B5EF4-FFF2-40B4-BE49-F238E27FC236}">
                <a16:creationId xmlns:a16="http://schemas.microsoft.com/office/drawing/2014/main" id="{106DA2EC-95B5-4F59-93C5-E290EF78A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938" y="44215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8" name="Rectangle 44">
            <a:extLst>
              <a:ext uri="{FF2B5EF4-FFF2-40B4-BE49-F238E27FC236}">
                <a16:creationId xmlns:a16="http://schemas.microsoft.com/office/drawing/2014/main" id="{E385F534-4064-42C9-B352-93C9D313B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853" y="44215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89" name="Rectangle 45">
            <a:extLst>
              <a:ext uri="{FF2B5EF4-FFF2-40B4-BE49-F238E27FC236}">
                <a16:creationId xmlns:a16="http://schemas.microsoft.com/office/drawing/2014/main" id="{C6EFE431-300A-42D5-BC49-90715525B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963" y="44215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0" name="Rectangle 46">
            <a:extLst>
              <a:ext uri="{FF2B5EF4-FFF2-40B4-BE49-F238E27FC236}">
                <a16:creationId xmlns:a16="http://schemas.microsoft.com/office/drawing/2014/main" id="{33F34F52-CA39-4AC6-B798-9FA155B4B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4392951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1" name="Freeform 47">
            <a:extLst>
              <a:ext uri="{FF2B5EF4-FFF2-40B4-BE49-F238E27FC236}">
                <a16:creationId xmlns:a16="http://schemas.microsoft.com/office/drawing/2014/main" id="{27094F63-6916-4744-ABC0-23656645B4CB}"/>
              </a:ext>
            </a:extLst>
          </p:cNvPr>
          <p:cNvSpPr>
            <a:spLocks/>
          </p:cNvSpPr>
          <p:nvPr/>
        </p:nvSpPr>
        <p:spPr bwMode="auto">
          <a:xfrm>
            <a:off x="4587875" y="4377073"/>
            <a:ext cx="26988" cy="30162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2" name="Freeform 48">
            <a:extLst>
              <a:ext uri="{FF2B5EF4-FFF2-40B4-BE49-F238E27FC236}">
                <a16:creationId xmlns:a16="http://schemas.microsoft.com/office/drawing/2014/main" id="{231F0F0B-3D80-4126-9382-5296A27B068A}"/>
              </a:ext>
            </a:extLst>
          </p:cNvPr>
          <p:cNvSpPr>
            <a:spLocks/>
          </p:cNvSpPr>
          <p:nvPr/>
        </p:nvSpPr>
        <p:spPr bwMode="auto">
          <a:xfrm>
            <a:off x="4638678" y="4318338"/>
            <a:ext cx="22225" cy="30163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3" name="Freeform 49">
            <a:extLst>
              <a:ext uri="{FF2B5EF4-FFF2-40B4-BE49-F238E27FC236}">
                <a16:creationId xmlns:a16="http://schemas.microsoft.com/office/drawing/2014/main" id="{7EFAEDC8-98D6-471D-BC37-D7CCB2A5BC1D}"/>
              </a:ext>
            </a:extLst>
          </p:cNvPr>
          <p:cNvSpPr>
            <a:spLocks/>
          </p:cNvSpPr>
          <p:nvPr/>
        </p:nvSpPr>
        <p:spPr bwMode="auto">
          <a:xfrm>
            <a:off x="4649788" y="4302463"/>
            <a:ext cx="25400" cy="30163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4" name="Rectangle 50">
            <a:extLst>
              <a:ext uri="{FF2B5EF4-FFF2-40B4-BE49-F238E27FC236}">
                <a16:creationId xmlns:a16="http://schemas.microsoft.com/office/drawing/2014/main" id="{CC1FA9A8-1135-4937-9732-E9DC97BB9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0" y="427388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5" name="Rectangle 51">
            <a:extLst>
              <a:ext uri="{FF2B5EF4-FFF2-40B4-BE49-F238E27FC236}">
                <a16:creationId xmlns:a16="http://schemas.microsoft.com/office/drawing/2014/main" id="{43ABB920-C193-4914-A246-2C9AFE0A4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0" y="427388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6" name="Rectangle 52">
            <a:extLst>
              <a:ext uri="{FF2B5EF4-FFF2-40B4-BE49-F238E27FC236}">
                <a16:creationId xmlns:a16="http://schemas.microsoft.com/office/drawing/2014/main" id="{1D41E9CD-C61C-4806-B1BB-378B77AC8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100" y="421356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7" name="Freeform 53">
            <a:extLst>
              <a:ext uri="{FF2B5EF4-FFF2-40B4-BE49-F238E27FC236}">
                <a16:creationId xmlns:a16="http://schemas.microsoft.com/office/drawing/2014/main" id="{61A32EF9-70B5-4AAE-A463-5E5E31CF5AAE}"/>
              </a:ext>
            </a:extLst>
          </p:cNvPr>
          <p:cNvSpPr>
            <a:spLocks/>
          </p:cNvSpPr>
          <p:nvPr/>
        </p:nvSpPr>
        <p:spPr bwMode="auto">
          <a:xfrm>
            <a:off x="4737103" y="4183398"/>
            <a:ext cx="23813" cy="30162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8" name="Freeform 54">
            <a:extLst>
              <a:ext uri="{FF2B5EF4-FFF2-40B4-BE49-F238E27FC236}">
                <a16:creationId xmlns:a16="http://schemas.microsoft.com/office/drawing/2014/main" id="{1859D2A4-0AEE-429B-B897-523E1C7BF4B7}"/>
              </a:ext>
            </a:extLst>
          </p:cNvPr>
          <p:cNvSpPr>
            <a:spLocks/>
          </p:cNvSpPr>
          <p:nvPr/>
        </p:nvSpPr>
        <p:spPr bwMode="auto">
          <a:xfrm>
            <a:off x="4787903" y="4138948"/>
            <a:ext cx="23813" cy="30162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799" name="Rectangle 55">
            <a:extLst>
              <a:ext uri="{FF2B5EF4-FFF2-40B4-BE49-F238E27FC236}">
                <a16:creationId xmlns:a16="http://schemas.microsoft.com/office/drawing/2014/main" id="{D5AC8E75-B889-49B2-A972-CA65C2645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4138951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0" name="Rectangle 56">
            <a:extLst>
              <a:ext uri="{FF2B5EF4-FFF2-40B4-BE49-F238E27FC236}">
                <a16:creationId xmlns:a16="http://schemas.microsoft.com/office/drawing/2014/main" id="{F9A531B5-5004-4772-96DF-56A600F70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41" y="4094501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1" name="Freeform 57">
            <a:extLst>
              <a:ext uri="{FF2B5EF4-FFF2-40B4-BE49-F238E27FC236}">
                <a16:creationId xmlns:a16="http://schemas.microsoft.com/office/drawing/2014/main" id="{C899FDE8-FD1E-4BB1-B508-B9B34189DBF3}"/>
              </a:ext>
            </a:extLst>
          </p:cNvPr>
          <p:cNvSpPr>
            <a:spLocks/>
          </p:cNvSpPr>
          <p:nvPr/>
        </p:nvSpPr>
        <p:spPr bwMode="auto">
          <a:xfrm>
            <a:off x="4872041" y="4080213"/>
            <a:ext cx="26987" cy="28575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2" name="Rectangle 58">
            <a:extLst>
              <a:ext uri="{FF2B5EF4-FFF2-40B4-BE49-F238E27FC236}">
                <a16:creationId xmlns:a16="http://schemas.microsoft.com/office/drawing/2014/main" id="{0543D26F-6586-46A7-92DC-5CDDE4A4B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238" y="4050051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3" name="Rectangle 59">
            <a:extLst>
              <a:ext uri="{FF2B5EF4-FFF2-40B4-BE49-F238E27FC236}">
                <a16:creationId xmlns:a16="http://schemas.microsoft.com/office/drawing/2014/main" id="{D62DF9E8-370B-4930-A98F-76C2B51EA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4050051"/>
            <a:ext cx="11112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4" name="Rectangle 60">
            <a:extLst>
              <a:ext uri="{FF2B5EF4-FFF2-40B4-BE49-F238E27FC236}">
                <a16:creationId xmlns:a16="http://schemas.microsoft.com/office/drawing/2014/main" id="{73C839F4-5B3A-41BA-9004-E7BCD6656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401988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5" name="Rectangle 61">
            <a:extLst>
              <a:ext uri="{FF2B5EF4-FFF2-40B4-BE49-F238E27FC236}">
                <a16:creationId xmlns:a16="http://schemas.microsoft.com/office/drawing/2014/main" id="{3111397B-0145-47AB-8928-5A12B9B80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6" y="4019885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6" name="Rectangle 62">
            <a:extLst>
              <a:ext uri="{FF2B5EF4-FFF2-40B4-BE49-F238E27FC236}">
                <a16:creationId xmlns:a16="http://schemas.microsoft.com/office/drawing/2014/main" id="{A9A229DF-061E-437C-AA7B-B069B9133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7463" y="401988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7" name="Rectangle 63">
            <a:extLst>
              <a:ext uri="{FF2B5EF4-FFF2-40B4-BE49-F238E27FC236}">
                <a16:creationId xmlns:a16="http://schemas.microsoft.com/office/drawing/2014/main" id="{947C1916-1AB3-4D38-806E-F15A96758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163" y="4019885"/>
            <a:ext cx="11112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8" name="Rectangle 64">
            <a:extLst>
              <a:ext uri="{FF2B5EF4-FFF2-40B4-BE49-F238E27FC236}">
                <a16:creationId xmlns:a16="http://schemas.microsoft.com/office/drawing/2014/main" id="{6BE0E8D2-0F03-4174-B39D-1AF0C78BE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8" y="4050051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09" name="Freeform 65">
            <a:extLst>
              <a:ext uri="{FF2B5EF4-FFF2-40B4-BE49-F238E27FC236}">
                <a16:creationId xmlns:a16="http://schemas.microsoft.com/office/drawing/2014/main" id="{10563AFE-1B72-4540-9D8A-6583096A2B08}"/>
              </a:ext>
            </a:extLst>
          </p:cNvPr>
          <p:cNvSpPr>
            <a:spLocks/>
          </p:cNvSpPr>
          <p:nvPr/>
        </p:nvSpPr>
        <p:spPr bwMode="auto">
          <a:xfrm>
            <a:off x="5170488" y="4050048"/>
            <a:ext cx="23812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0" name="Rectangle 66">
            <a:extLst>
              <a:ext uri="{FF2B5EF4-FFF2-40B4-BE49-F238E27FC236}">
                <a16:creationId xmlns:a16="http://schemas.microsoft.com/office/drawing/2014/main" id="{E92AE2D5-067F-46B1-BF15-9E727A657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0" y="4064338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1" name="Rectangle 67">
            <a:extLst>
              <a:ext uri="{FF2B5EF4-FFF2-40B4-BE49-F238E27FC236}">
                <a16:creationId xmlns:a16="http://schemas.microsoft.com/office/drawing/2014/main" id="{8B326269-3CD5-4D87-8343-8C1D9C3D0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100" y="4064338"/>
            <a:ext cx="1428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2" name="Freeform 68">
            <a:extLst>
              <a:ext uri="{FF2B5EF4-FFF2-40B4-BE49-F238E27FC236}">
                <a16:creationId xmlns:a16="http://schemas.microsoft.com/office/drawing/2014/main" id="{8B0994B9-75AA-4340-815C-1D1461454938}"/>
              </a:ext>
            </a:extLst>
          </p:cNvPr>
          <p:cNvSpPr>
            <a:spLocks/>
          </p:cNvSpPr>
          <p:nvPr/>
        </p:nvSpPr>
        <p:spPr bwMode="auto">
          <a:xfrm>
            <a:off x="5294313" y="4080213"/>
            <a:ext cx="25400" cy="28575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3" name="Rectangle 69">
            <a:extLst>
              <a:ext uri="{FF2B5EF4-FFF2-40B4-BE49-F238E27FC236}">
                <a16:creationId xmlns:a16="http://schemas.microsoft.com/office/drawing/2014/main" id="{D968A30A-053C-4D28-8B3D-045729A42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603" y="4094501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4" name="Rectangle 70">
            <a:extLst>
              <a:ext uri="{FF2B5EF4-FFF2-40B4-BE49-F238E27FC236}">
                <a16:creationId xmlns:a16="http://schemas.microsoft.com/office/drawing/2014/main" id="{5715DE15-137F-4C40-8B41-77B28AFBA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0513" y="4124660"/>
            <a:ext cx="11112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5" name="Rectangle 71">
            <a:extLst>
              <a:ext uri="{FF2B5EF4-FFF2-40B4-BE49-F238E27FC236}">
                <a16:creationId xmlns:a16="http://schemas.microsoft.com/office/drawing/2014/main" id="{23AF2BD6-13D7-49D6-9A05-3964C21C4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5" y="412466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6" name="Freeform 72">
            <a:extLst>
              <a:ext uri="{FF2B5EF4-FFF2-40B4-BE49-F238E27FC236}">
                <a16:creationId xmlns:a16="http://schemas.microsoft.com/office/drawing/2014/main" id="{A9F9D99E-8446-429B-AFAE-79841DA0DD03}"/>
              </a:ext>
            </a:extLst>
          </p:cNvPr>
          <p:cNvSpPr>
            <a:spLocks/>
          </p:cNvSpPr>
          <p:nvPr/>
        </p:nvSpPr>
        <p:spPr bwMode="auto">
          <a:xfrm>
            <a:off x="5432428" y="4138948"/>
            <a:ext cx="23813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7" name="Rectangle 73">
            <a:extLst>
              <a:ext uri="{FF2B5EF4-FFF2-40B4-BE49-F238E27FC236}">
                <a16:creationId xmlns:a16="http://schemas.microsoft.com/office/drawing/2014/main" id="{9C2D3C4D-51F0-4C41-BB8B-D8224C4B2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538" y="4154826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8" name="Rectangle 74">
            <a:extLst>
              <a:ext uri="{FF2B5EF4-FFF2-40B4-BE49-F238E27FC236}">
                <a16:creationId xmlns:a16="http://schemas.microsoft.com/office/drawing/2014/main" id="{2E0A217C-3CF6-4991-B8C7-3C35126D1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5453" y="4154826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19" name="Freeform 75">
            <a:extLst>
              <a:ext uri="{FF2B5EF4-FFF2-40B4-BE49-F238E27FC236}">
                <a16:creationId xmlns:a16="http://schemas.microsoft.com/office/drawing/2014/main" id="{EE2F5FA5-A202-4912-B3E3-0DAF1D4A403B}"/>
              </a:ext>
            </a:extLst>
          </p:cNvPr>
          <p:cNvSpPr>
            <a:spLocks/>
          </p:cNvSpPr>
          <p:nvPr/>
        </p:nvSpPr>
        <p:spPr bwMode="auto">
          <a:xfrm>
            <a:off x="5516566" y="4154826"/>
            <a:ext cx="26987" cy="28575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0" name="Rectangle 76">
            <a:extLst>
              <a:ext uri="{FF2B5EF4-FFF2-40B4-BE49-F238E27FC236}">
                <a16:creationId xmlns:a16="http://schemas.microsoft.com/office/drawing/2014/main" id="{5B616A8B-CB44-437A-BA85-3D2E98675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1653" y="4183401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1" name="Freeform 77">
            <a:extLst>
              <a:ext uri="{FF2B5EF4-FFF2-40B4-BE49-F238E27FC236}">
                <a16:creationId xmlns:a16="http://schemas.microsoft.com/office/drawing/2014/main" id="{2301CEE0-83A4-4A52-8088-798E79A0771C}"/>
              </a:ext>
            </a:extLst>
          </p:cNvPr>
          <p:cNvSpPr>
            <a:spLocks/>
          </p:cNvSpPr>
          <p:nvPr/>
        </p:nvSpPr>
        <p:spPr bwMode="auto">
          <a:xfrm>
            <a:off x="5592763" y="4183398"/>
            <a:ext cx="23812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2" name="Freeform 78">
            <a:extLst>
              <a:ext uri="{FF2B5EF4-FFF2-40B4-BE49-F238E27FC236}">
                <a16:creationId xmlns:a16="http://schemas.microsoft.com/office/drawing/2014/main" id="{AC911550-81AC-47B8-A260-46BA681312C6}"/>
              </a:ext>
            </a:extLst>
          </p:cNvPr>
          <p:cNvSpPr>
            <a:spLocks/>
          </p:cNvSpPr>
          <p:nvPr/>
        </p:nvSpPr>
        <p:spPr bwMode="auto">
          <a:xfrm>
            <a:off x="5630863" y="4183398"/>
            <a:ext cx="23812" cy="30162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3" name="Rectangle 79">
            <a:extLst>
              <a:ext uri="{FF2B5EF4-FFF2-40B4-BE49-F238E27FC236}">
                <a16:creationId xmlns:a16="http://schemas.microsoft.com/office/drawing/2014/main" id="{347E6F21-D336-456B-BCD2-722254FAB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4678" y="4183401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4" name="Freeform 80">
            <a:extLst>
              <a:ext uri="{FF2B5EF4-FFF2-40B4-BE49-F238E27FC236}">
                <a16:creationId xmlns:a16="http://schemas.microsoft.com/office/drawing/2014/main" id="{BA078105-C40D-43AB-9384-17FEBE6671D8}"/>
              </a:ext>
            </a:extLst>
          </p:cNvPr>
          <p:cNvSpPr>
            <a:spLocks/>
          </p:cNvSpPr>
          <p:nvPr/>
        </p:nvSpPr>
        <p:spPr bwMode="auto">
          <a:xfrm>
            <a:off x="5716588" y="4199276"/>
            <a:ext cx="25400" cy="28575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5" name="Rectangle 81">
            <a:extLst>
              <a:ext uri="{FF2B5EF4-FFF2-40B4-BE49-F238E27FC236}">
                <a16:creationId xmlns:a16="http://schemas.microsoft.com/office/drawing/2014/main" id="{F507FF97-A976-41A3-8086-596DC5653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00" y="4213560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6" name="Rectangle 82">
            <a:extLst>
              <a:ext uri="{FF2B5EF4-FFF2-40B4-BE49-F238E27FC236}">
                <a16:creationId xmlns:a16="http://schemas.microsoft.com/office/drawing/2014/main" id="{0E197A33-2A0D-4C31-B74F-90A04536B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788" y="4227851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7" name="Freeform 83">
            <a:extLst>
              <a:ext uri="{FF2B5EF4-FFF2-40B4-BE49-F238E27FC236}">
                <a16:creationId xmlns:a16="http://schemas.microsoft.com/office/drawing/2014/main" id="{FCD0CC12-1949-4DD8-8063-06429F5BC3E9}"/>
              </a:ext>
            </a:extLst>
          </p:cNvPr>
          <p:cNvSpPr>
            <a:spLocks/>
          </p:cNvSpPr>
          <p:nvPr/>
        </p:nvSpPr>
        <p:spPr bwMode="auto">
          <a:xfrm>
            <a:off x="5803903" y="4227848"/>
            <a:ext cx="23813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8" name="Rectangle 84">
            <a:extLst>
              <a:ext uri="{FF2B5EF4-FFF2-40B4-BE49-F238E27FC236}">
                <a16:creationId xmlns:a16="http://schemas.microsoft.com/office/drawing/2014/main" id="{64B06E69-725D-45A4-A738-A75825FE8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813" y="4258013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29" name="Rectangle 85">
            <a:extLst>
              <a:ext uri="{FF2B5EF4-FFF2-40B4-BE49-F238E27FC236}">
                <a16:creationId xmlns:a16="http://schemas.microsoft.com/office/drawing/2014/main" id="{F7C6D150-8C9E-47C3-8616-217181A7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925" y="4258013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0" name="Rectangle 86">
            <a:extLst>
              <a:ext uri="{FF2B5EF4-FFF2-40B4-BE49-F238E27FC236}">
                <a16:creationId xmlns:a16="http://schemas.microsoft.com/office/drawing/2014/main" id="{71BFEDAC-2765-4C72-B0AB-2E7F72818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728" y="427388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1" name="Freeform 87">
            <a:extLst>
              <a:ext uri="{FF2B5EF4-FFF2-40B4-BE49-F238E27FC236}">
                <a16:creationId xmlns:a16="http://schemas.microsoft.com/office/drawing/2014/main" id="{FFBA7B09-629E-4E7C-82A5-0B162AC79705}"/>
              </a:ext>
            </a:extLst>
          </p:cNvPr>
          <p:cNvSpPr>
            <a:spLocks/>
          </p:cNvSpPr>
          <p:nvPr/>
        </p:nvSpPr>
        <p:spPr bwMode="auto">
          <a:xfrm>
            <a:off x="5938841" y="4273888"/>
            <a:ext cx="26987" cy="28575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2" name="Rectangle 88">
            <a:extLst>
              <a:ext uri="{FF2B5EF4-FFF2-40B4-BE49-F238E27FC236}">
                <a16:creationId xmlns:a16="http://schemas.microsoft.com/office/drawing/2014/main" id="{F7523B09-83C7-4829-949E-421DC9656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2338" y="4288176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3" name="Rectangle 89">
            <a:extLst>
              <a:ext uri="{FF2B5EF4-FFF2-40B4-BE49-F238E27FC236}">
                <a16:creationId xmlns:a16="http://schemas.microsoft.com/office/drawing/2014/main" id="{0A083E22-7778-4592-BB91-428CA8260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038" y="4288176"/>
            <a:ext cx="11112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4" name="Freeform 90">
            <a:extLst>
              <a:ext uri="{FF2B5EF4-FFF2-40B4-BE49-F238E27FC236}">
                <a16:creationId xmlns:a16="http://schemas.microsoft.com/office/drawing/2014/main" id="{2093DB47-9E26-410F-A505-9B76C04543E6}"/>
              </a:ext>
            </a:extLst>
          </p:cNvPr>
          <p:cNvSpPr>
            <a:spLocks/>
          </p:cNvSpPr>
          <p:nvPr/>
        </p:nvSpPr>
        <p:spPr bwMode="auto">
          <a:xfrm>
            <a:off x="6049966" y="4288173"/>
            <a:ext cx="26987" cy="30162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5" name="Freeform 91">
            <a:extLst>
              <a:ext uri="{FF2B5EF4-FFF2-40B4-BE49-F238E27FC236}">
                <a16:creationId xmlns:a16="http://schemas.microsoft.com/office/drawing/2014/main" id="{A5CAFE7B-E735-44C7-836C-97AF24A71AD4}"/>
              </a:ext>
            </a:extLst>
          </p:cNvPr>
          <p:cNvSpPr>
            <a:spLocks/>
          </p:cNvSpPr>
          <p:nvPr/>
        </p:nvSpPr>
        <p:spPr bwMode="auto">
          <a:xfrm>
            <a:off x="6076953" y="4288173"/>
            <a:ext cx="23813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6" name="Freeform 92">
            <a:extLst>
              <a:ext uri="{FF2B5EF4-FFF2-40B4-BE49-F238E27FC236}">
                <a16:creationId xmlns:a16="http://schemas.microsoft.com/office/drawing/2014/main" id="{53855AC4-DD3F-4997-9247-234A20FD38F3}"/>
              </a:ext>
            </a:extLst>
          </p:cNvPr>
          <p:cNvSpPr>
            <a:spLocks/>
          </p:cNvSpPr>
          <p:nvPr/>
        </p:nvSpPr>
        <p:spPr bwMode="auto">
          <a:xfrm>
            <a:off x="6126163" y="4288173"/>
            <a:ext cx="23812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7" name="Rectangle 93">
            <a:extLst>
              <a:ext uri="{FF2B5EF4-FFF2-40B4-BE49-F238E27FC236}">
                <a16:creationId xmlns:a16="http://schemas.microsoft.com/office/drawing/2014/main" id="{9CEE4AA6-1D81-4F1B-9D31-47A7D002F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863" y="4302463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8" name="Rectangle 94">
            <a:extLst>
              <a:ext uri="{FF2B5EF4-FFF2-40B4-BE49-F238E27FC236}">
                <a16:creationId xmlns:a16="http://schemas.microsoft.com/office/drawing/2014/main" id="{A8CBD85D-F077-4B93-A1E2-76B5BAB50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8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39" name="Rectangle 95">
            <a:extLst>
              <a:ext uri="{FF2B5EF4-FFF2-40B4-BE49-F238E27FC236}">
                <a16:creationId xmlns:a16="http://schemas.microsoft.com/office/drawing/2014/main" id="{1D536032-6BE3-4AA0-B41D-3C767080A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0" name="Rectangle 96">
            <a:extLst>
              <a:ext uri="{FF2B5EF4-FFF2-40B4-BE49-F238E27FC236}">
                <a16:creationId xmlns:a16="http://schemas.microsoft.com/office/drawing/2014/main" id="{2C460B39-FE47-4CB1-9C44-F1382B064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100" y="4318335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1" name="Rectangle 97">
            <a:extLst>
              <a:ext uri="{FF2B5EF4-FFF2-40B4-BE49-F238E27FC236}">
                <a16:creationId xmlns:a16="http://schemas.microsoft.com/office/drawing/2014/main" id="{0FD2B111-5F41-4979-9886-FDFF63A17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2" name="Freeform 98">
            <a:extLst>
              <a:ext uri="{FF2B5EF4-FFF2-40B4-BE49-F238E27FC236}">
                <a16:creationId xmlns:a16="http://schemas.microsoft.com/office/drawing/2014/main" id="{EBCA19A0-9551-437B-804C-188EBE3E9B75}"/>
              </a:ext>
            </a:extLst>
          </p:cNvPr>
          <p:cNvSpPr>
            <a:spLocks/>
          </p:cNvSpPr>
          <p:nvPr/>
        </p:nvSpPr>
        <p:spPr bwMode="auto">
          <a:xfrm>
            <a:off x="6310316" y="4318338"/>
            <a:ext cx="26987" cy="30163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3" name="Rectangle 99">
            <a:extLst>
              <a:ext uri="{FF2B5EF4-FFF2-40B4-BE49-F238E27FC236}">
                <a16:creationId xmlns:a16="http://schemas.microsoft.com/office/drawing/2014/main" id="{60D95E78-1FFB-4B1F-A0A4-F2E166981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303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4" name="Rectangle 100">
            <a:extLst>
              <a:ext uri="{FF2B5EF4-FFF2-40B4-BE49-F238E27FC236}">
                <a16:creationId xmlns:a16="http://schemas.microsoft.com/office/drawing/2014/main" id="{9D927438-775C-4431-A20A-B717E1556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5" name="Rectangle 101">
            <a:extLst>
              <a:ext uri="{FF2B5EF4-FFF2-40B4-BE49-F238E27FC236}">
                <a16:creationId xmlns:a16="http://schemas.microsoft.com/office/drawing/2014/main" id="{CC86B0F0-3F7C-4477-AF96-56501A865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213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6" name="Rectangle 102">
            <a:extLst>
              <a:ext uri="{FF2B5EF4-FFF2-40B4-BE49-F238E27FC236}">
                <a16:creationId xmlns:a16="http://schemas.microsoft.com/office/drawing/2014/main" id="{3FC43E85-C2F6-4048-B33F-E1EEA9D16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28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7" name="Rectangle 103">
            <a:extLst>
              <a:ext uri="{FF2B5EF4-FFF2-40B4-BE49-F238E27FC236}">
                <a16:creationId xmlns:a16="http://schemas.microsoft.com/office/drawing/2014/main" id="{9AC4F0A2-2341-4D6A-8837-67099B086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241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8" name="Rectangle 104">
            <a:extLst>
              <a:ext uri="{FF2B5EF4-FFF2-40B4-BE49-F238E27FC236}">
                <a16:creationId xmlns:a16="http://schemas.microsoft.com/office/drawing/2014/main" id="{E8B38AC4-46F4-4488-86C5-A3C11EE06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450" y="4348501"/>
            <a:ext cx="142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49" name="Rectangle 105">
            <a:extLst>
              <a:ext uri="{FF2B5EF4-FFF2-40B4-BE49-F238E27FC236}">
                <a16:creationId xmlns:a16="http://schemas.microsoft.com/office/drawing/2014/main" id="{AD941A53-328E-4C53-82A3-414E70EAA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38" y="4348501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0" name="Rectangle 106">
            <a:extLst>
              <a:ext uri="{FF2B5EF4-FFF2-40B4-BE49-F238E27FC236}">
                <a16:creationId xmlns:a16="http://schemas.microsoft.com/office/drawing/2014/main" id="{539A642F-059E-4882-9B76-B92B419E9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4348501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1" name="Rectangle 107">
            <a:extLst>
              <a:ext uri="{FF2B5EF4-FFF2-40B4-BE49-F238E27FC236}">
                <a16:creationId xmlns:a16="http://schemas.microsoft.com/office/drawing/2014/main" id="{515FC707-736B-444C-B658-CC72DCCAF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3" y="4348501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2" name="Rectangle 108">
            <a:extLst>
              <a:ext uri="{FF2B5EF4-FFF2-40B4-BE49-F238E27FC236}">
                <a16:creationId xmlns:a16="http://schemas.microsoft.com/office/drawing/2014/main" id="{481030B2-6808-4073-8715-2B3D3233E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0675" y="4348501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3" name="Rectangle 109">
            <a:extLst>
              <a:ext uri="{FF2B5EF4-FFF2-40B4-BE49-F238E27FC236}">
                <a16:creationId xmlns:a16="http://schemas.microsoft.com/office/drawing/2014/main" id="{1AA76D38-ACDD-4006-8F31-5627BBFEE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75" y="4348501"/>
            <a:ext cx="142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4" name="Rectangle 110">
            <a:extLst>
              <a:ext uri="{FF2B5EF4-FFF2-40B4-BE49-F238E27FC236}">
                <a16:creationId xmlns:a16="http://schemas.microsoft.com/office/drawing/2014/main" id="{99A80E43-DDC4-408D-9C2D-574C5493C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5291" y="4348501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5" name="Rectangle 111">
            <a:extLst>
              <a:ext uri="{FF2B5EF4-FFF2-40B4-BE49-F238E27FC236}">
                <a16:creationId xmlns:a16="http://schemas.microsoft.com/office/drawing/2014/main" id="{2988A844-7760-4C8E-A647-7E70C724C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578" y="4348501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6" name="Freeform 112">
            <a:extLst>
              <a:ext uri="{FF2B5EF4-FFF2-40B4-BE49-F238E27FC236}">
                <a16:creationId xmlns:a16="http://schemas.microsoft.com/office/drawing/2014/main" id="{D9162EEF-F265-44F3-A508-40C26F5324E7}"/>
              </a:ext>
            </a:extLst>
          </p:cNvPr>
          <p:cNvSpPr>
            <a:spLocks/>
          </p:cNvSpPr>
          <p:nvPr/>
        </p:nvSpPr>
        <p:spPr bwMode="auto">
          <a:xfrm>
            <a:off x="6819903" y="4348501"/>
            <a:ext cx="23813" cy="28575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7" name="Freeform 113">
            <a:extLst>
              <a:ext uri="{FF2B5EF4-FFF2-40B4-BE49-F238E27FC236}">
                <a16:creationId xmlns:a16="http://schemas.microsoft.com/office/drawing/2014/main" id="{AE488201-5043-41CD-A43B-1B5CE3388F39}"/>
              </a:ext>
            </a:extLst>
          </p:cNvPr>
          <p:cNvSpPr>
            <a:spLocks/>
          </p:cNvSpPr>
          <p:nvPr/>
        </p:nvSpPr>
        <p:spPr bwMode="auto">
          <a:xfrm>
            <a:off x="6819903" y="4348501"/>
            <a:ext cx="23813" cy="28575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8" name="Rectangle 114">
            <a:extLst>
              <a:ext uri="{FF2B5EF4-FFF2-40B4-BE49-F238E27FC236}">
                <a16:creationId xmlns:a16="http://schemas.microsoft.com/office/drawing/2014/main" id="{D0397C3C-9A01-4812-B943-5645C1F18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4513" y="4348501"/>
            <a:ext cx="11112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59" name="Rectangle 115">
            <a:extLst>
              <a:ext uri="{FF2B5EF4-FFF2-40B4-BE49-F238E27FC236}">
                <a16:creationId xmlns:a16="http://schemas.microsoft.com/office/drawing/2014/main" id="{6C96F308-CBDA-4407-9F25-74C772F13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25" y="4348501"/>
            <a:ext cx="142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0" name="Rectangle 116">
            <a:extLst>
              <a:ext uri="{FF2B5EF4-FFF2-40B4-BE49-F238E27FC236}">
                <a16:creationId xmlns:a16="http://schemas.microsoft.com/office/drawing/2014/main" id="{61A2AD03-72C7-4025-8413-BBA9A108C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713" y="4348501"/>
            <a:ext cx="11112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1" name="Rectangle 117">
            <a:extLst>
              <a:ext uri="{FF2B5EF4-FFF2-40B4-BE49-F238E27FC236}">
                <a16:creationId xmlns:a16="http://schemas.microsoft.com/office/drawing/2014/main" id="{EFDD0EA1-DFF9-48EE-A15A-30C9533DF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828" y="4348501"/>
            <a:ext cx="1111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2" name="Rectangle 118">
            <a:extLst>
              <a:ext uri="{FF2B5EF4-FFF2-40B4-BE49-F238E27FC236}">
                <a16:creationId xmlns:a16="http://schemas.microsoft.com/office/drawing/2014/main" id="{A2C50C33-D2A7-448F-8CD2-7F5603E4E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038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3" name="Freeform 119">
            <a:extLst>
              <a:ext uri="{FF2B5EF4-FFF2-40B4-BE49-F238E27FC236}">
                <a16:creationId xmlns:a16="http://schemas.microsoft.com/office/drawing/2014/main" id="{195359C0-9372-49CB-9B49-CF6426A3F268}"/>
              </a:ext>
            </a:extLst>
          </p:cNvPr>
          <p:cNvSpPr>
            <a:spLocks/>
          </p:cNvSpPr>
          <p:nvPr/>
        </p:nvSpPr>
        <p:spPr bwMode="auto">
          <a:xfrm>
            <a:off x="7043738" y="4332623"/>
            <a:ext cx="25400" cy="30162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4" name="Rectangle 120">
            <a:extLst>
              <a:ext uri="{FF2B5EF4-FFF2-40B4-BE49-F238E27FC236}">
                <a16:creationId xmlns:a16="http://schemas.microsoft.com/office/drawing/2014/main" id="{BF3B1787-8147-4B03-B331-9E94EB59B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5653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5" name="Rectangle 121">
            <a:extLst>
              <a:ext uri="{FF2B5EF4-FFF2-40B4-BE49-F238E27FC236}">
                <a16:creationId xmlns:a16="http://schemas.microsoft.com/office/drawing/2014/main" id="{8D67C0B0-8765-4228-8D72-36695490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766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6" name="Rectangle 122">
            <a:extLst>
              <a:ext uri="{FF2B5EF4-FFF2-40B4-BE49-F238E27FC236}">
                <a16:creationId xmlns:a16="http://schemas.microsoft.com/office/drawing/2014/main" id="{9476EE0D-6501-4EA6-9E4D-650EF970C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263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7" name="Rectangle 123">
            <a:extLst>
              <a:ext uri="{FF2B5EF4-FFF2-40B4-BE49-F238E27FC236}">
                <a16:creationId xmlns:a16="http://schemas.microsoft.com/office/drawing/2014/main" id="{DC7372D1-1A6A-46A7-94D8-2FFEF89A1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2963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8" name="Rectangle 124">
            <a:extLst>
              <a:ext uri="{FF2B5EF4-FFF2-40B4-BE49-F238E27FC236}">
                <a16:creationId xmlns:a16="http://schemas.microsoft.com/office/drawing/2014/main" id="{691050FA-45CE-45BE-BBCA-D559FF083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78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69" name="Rectangle 125">
            <a:extLst>
              <a:ext uri="{FF2B5EF4-FFF2-40B4-BE49-F238E27FC236}">
                <a16:creationId xmlns:a16="http://schemas.microsoft.com/office/drawing/2014/main" id="{5E0BE131-C7FD-4F90-A063-F9B451150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5988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0" name="Rectangle 126">
            <a:extLst>
              <a:ext uri="{FF2B5EF4-FFF2-40B4-BE49-F238E27FC236}">
                <a16:creationId xmlns:a16="http://schemas.microsoft.com/office/drawing/2014/main" id="{DE7E4EA4-FFC9-4C57-B57D-FC3104E0C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4332626"/>
            <a:ext cx="1428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1" name="Rectangle 127">
            <a:extLst>
              <a:ext uri="{FF2B5EF4-FFF2-40B4-BE49-F238E27FC236}">
                <a16:creationId xmlns:a16="http://schemas.microsoft.com/office/drawing/2014/main" id="{7AF2CDDA-B575-4DC2-8F1B-BB6666E1D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188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2" name="Rectangle 128">
            <a:extLst>
              <a:ext uri="{FF2B5EF4-FFF2-40B4-BE49-F238E27FC236}">
                <a16:creationId xmlns:a16="http://schemas.microsoft.com/office/drawing/2014/main" id="{04FC0F6F-1DD0-4A90-B866-1D1EA279D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03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3" name="Rectangle 129">
            <a:extLst>
              <a:ext uri="{FF2B5EF4-FFF2-40B4-BE49-F238E27FC236}">
                <a16:creationId xmlns:a16="http://schemas.microsoft.com/office/drawing/2014/main" id="{B7C24B28-DE34-41DA-920E-1E5AF86A1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213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4" name="Rectangle 130">
            <a:extLst>
              <a:ext uri="{FF2B5EF4-FFF2-40B4-BE49-F238E27FC236}">
                <a16:creationId xmlns:a16="http://schemas.microsoft.com/office/drawing/2014/main" id="{6F0B57D3-375F-4913-9197-DFC154870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28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5" name="Rectangle 131">
            <a:extLst>
              <a:ext uri="{FF2B5EF4-FFF2-40B4-BE49-F238E27FC236}">
                <a16:creationId xmlns:a16="http://schemas.microsoft.com/office/drawing/2014/main" id="{E640D83B-2BF8-45CD-87DF-76174352F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241" y="4318335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6" name="Rectangle 132">
            <a:extLst>
              <a:ext uri="{FF2B5EF4-FFF2-40B4-BE49-F238E27FC236}">
                <a16:creationId xmlns:a16="http://schemas.microsoft.com/office/drawing/2014/main" id="{2F2241DD-D9D9-466A-BBE1-8C528A8B0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8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7" name="Rectangle 133">
            <a:extLst>
              <a:ext uri="{FF2B5EF4-FFF2-40B4-BE49-F238E27FC236}">
                <a16:creationId xmlns:a16="http://schemas.microsoft.com/office/drawing/2014/main" id="{B024CC1F-561B-4B0E-BBFC-6D82BB74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438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8" name="Rectangle 134">
            <a:extLst>
              <a:ext uri="{FF2B5EF4-FFF2-40B4-BE49-F238E27FC236}">
                <a16:creationId xmlns:a16="http://schemas.microsoft.com/office/drawing/2014/main" id="{74F4B9D3-7B74-41E1-9E7A-21DF949BB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6350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79" name="Rectangle 135">
            <a:extLst>
              <a:ext uri="{FF2B5EF4-FFF2-40B4-BE49-F238E27FC236}">
                <a16:creationId xmlns:a16="http://schemas.microsoft.com/office/drawing/2014/main" id="{B363671F-BD41-4AE0-B292-3613BF6EA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053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0" name="Rectangle 136">
            <a:extLst>
              <a:ext uri="{FF2B5EF4-FFF2-40B4-BE49-F238E27FC236}">
                <a16:creationId xmlns:a16="http://schemas.microsoft.com/office/drawing/2014/main" id="{DBBAC88A-CE41-421D-A1BF-203821173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75" y="4318335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1" name="Rectangle 137">
            <a:extLst>
              <a:ext uri="{FF2B5EF4-FFF2-40B4-BE49-F238E27FC236}">
                <a16:creationId xmlns:a16="http://schemas.microsoft.com/office/drawing/2014/main" id="{73C2D3C7-C859-429F-B4DF-DD2E3D18C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663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2" name="Rectangle 138">
            <a:extLst>
              <a:ext uri="{FF2B5EF4-FFF2-40B4-BE49-F238E27FC236}">
                <a16:creationId xmlns:a16="http://schemas.microsoft.com/office/drawing/2014/main" id="{343F6D38-CD02-4088-B6B3-7D624D445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575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3" name="Rectangle 139">
            <a:extLst>
              <a:ext uri="{FF2B5EF4-FFF2-40B4-BE49-F238E27FC236}">
                <a16:creationId xmlns:a16="http://schemas.microsoft.com/office/drawing/2014/main" id="{8BB4055E-26DB-4D52-9C96-C09CBDA14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8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4" name="Rectangle 140">
            <a:extLst>
              <a:ext uri="{FF2B5EF4-FFF2-40B4-BE49-F238E27FC236}">
                <a16:creationId xmlns:a16="http://schemas.microsoft.com/office/drawing/2014/main" id="{F363B289-F836-49C6-97F0-D85BC5DE3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5" name="Rectangle 141">
            <a:extLst>
              <a:ext uri="{FF2B5EF4-FFF2-40B4-BE49-F238E27FC236}">
                <a16:creationId xmlns:a16="http://schemas.microsoft.com/office/drawing/2014/main" id="{D4504F22-279A-4D0A-8917-63865A295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1300" y="4318335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6" name="Rectangle 142">
            <a:extLst>
              <a:ext uri="{FF2B5EF4-FFF2-40B4-BE49-F238E27FC236}">
                <a16:creationId xmlns:a16="http://schemas.microsoft.com/office/drawing/2014/main" id="{7890EDDE-B474-4C14-AF6E-B2CDAB050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7" name="Rectangle 143">
            <a:extLst>
              <a:ext uri="{FF2B5EF4-FFF2-40B4-BE49-F238E27FC236}">
                <a16:creationId xmlns:a16="http://schemas.microsoft.com/office/drawing/2014/main" id="{5495890A-5458-453B-ACD3-1ED2D20E2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3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8" name="Rectangle 144">
            <a:extLst>
              <a:ext uri="{FF2B5EF4-FFF2-40B4-BE49-F238E27FC236}">
                <a16:creationId xmlns:a16="http://schemas.microsoft.com/office/drawing/2014/main" id="{1D6C87D3-FA06-4041-A8C1-02014E9DF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825" y="431833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89" name="Rectangle 145">
            <a:extLst>
              <a:ext uri="{FF2B5EF4-FFF2-40B4-BE49-F238E27FC236}">
                <a16:creationId xmlns:a16="http://schemas.microsoft.com/office/drawing/2014/main" id="{CE8DD08D-100A-412E-AD3B-D8C186448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528" y="4318335"/>
            <a:ext cx="111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0" name="Rectangle 146">
            <a:extLst>
              <a:ext uri="{FF2B5EF4-FFF2-40B4-BE49-F238E27FC236}">
                <a16:creationId xmlns:a16="http://schemas.microsoft.com/office/drawing/2014/main" id="{F4646930-2CDC-440B-810C-0C8F33F8F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738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1" name="Rectangle 147">
            <a:extLst>
              <a:ext uri="{FF2B5EF4-FFF2-40B4-BE49-F238E27FC236}">
                <a16:creationId xmlns:a16="http://schemas.microsoft.com/office/drawing/2014/main" id="{36D0A4D9-89ED-4EF3-81DE-31F38B3AB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41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2" name="Rectangle 148">
            <a:extLst>
              <a:ext uri="{FF2B5EF4-FFF2-40B4-BE49-F238E27FC236}">
                <a16:creationId xmlns:a16="http://schemas.microsoft.com/office/drawing/2014/main" id="{00758F6E-2F4A-4100-805E-FB6577742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350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3" name="Rectangle 149">
            <a:extLst>
              <a:ext uri="{FF2B5EF4-FFF2-40B4-BE49-F238E27FC236}">
                <a16:creationId xmlns:a16="http://schemas.microsoft.com/office/drawing/2014/main" id="{FBABB475-EF71-4AB4-93BA-15469DBBA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4" name="Rectangle 150">
            <a:extLst>
              <a:ext uri="{FF2B5EF4-FFF2-40B4-BE49-F238E27FC236}">
                <a16:creationId xmlns:a16="http://schemas.microsoft.com/office/drawing/2014/main" id="{4F82A48F-83EC-473B-B3DC-5FAFD3FFD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963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5" name="Rectangle 151">
            <a:extLst>
              <a:ext uri="{FF2B5EF4-FFF2-40B4-BE49-F238E27FC236}">
                <a16:creationId xmlns:a16="http://schemas.microsoft.com/office/drawing/2014/main" id="{12076AD7-D7ED-4B75-80AA-4053A1557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663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6" name="Rectangle 152">
            <a:extLst>
              <a:ext uri="{FF2B5EF4-FFF2-40B4-BE49-F238E27FC236}">
                <a16:creationId xmlns:a16="http://schemas.microsoft.com/office/drawing/2014/main" id="{B6AF745E-32A8-445D-9469-7833175E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3578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7" name="Rectangle 153">
            <a:extLst>
              <a:ext uri="{FF2B5EF4-FFF2-40B4-BE49-F238E27FC236}">
                <a16:creationId xmlns:a16="http://schemas.microsoft.com/office/drawing/2014/main" id="{789DC739-413A-435E-8DFE-5F9E392DB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4691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8" name="Rectangle 154">
            <a:extLst>
              <a:ext uri="{FF2B5EF4-FFF2-40B4-BE49-F238E27FC236}">
                <a16:creationId xmlns:a16="http://schemas.microsoft.com/office/drawing/2014/main" id="{0A524887-D1D5-4862-A391-399F931C6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188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899" name="Rectangle 155">
            <a:extLst>
              <a:ext uri="{FF2B5EF4-FFF2-40B4-BE49-F238E27FC236}">
                <a16:creationId xmlns:a16="http://schemas.microsoft.com/office/drawing/2014/main" id="{4132B5A4-3362-4D8C-B7EB-1664DE3E9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0888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0" name="Rectangle 156">
            <a:extLst>
              <a:ext uri="{FF2B5EF4-FFF2-40B4-BE49-F238E27FC236}">
                <a16:creationId xmlns:a16="http://schemas.microsoft.com/office/drawing/2014/main" id="{15504709-691D-4BD3-91F9-01268A731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2803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1" name="Rectangle 157">
            <a:extLst>
              <a:ext uri="{FF2B5EF4-FFF2-40B4-BE49-F238E27FC236}">
                <a16:creationId xmlns:a16="http://schemas.microsoft.com/office/drawing/2014/main" id="{D8DF3913-E1BE-4F11-A462-311721419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916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2" name="Rectangle 158">
            <a:extLst>
              <a:ext uri="{FF2B5EF4-FFF2-40B4-BE49-F238E27FC236}">
                <a16:creationId xmlns:a16="http://schemas.microsoft.com/office/drawing/2014/main" id="{498FE06F-78AE-4EE8-A264-839F11705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5825" y="4332626"/>
            <a:ext cx="1428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3" name="Rectangle 159">
            <a:extLst>
              <a:ext uri="{FF2B5EF4-FFF2-40B4-BE49-F238E27FC236}">
                <a16:creationId xmlns:a16="http://schemas.microsoft.com/office/drawing/2014/main" id="{E2B48B3C-4F6B-42D6-8ACC-E5591A8A3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0113" y="4332626"/>
            <a:ext cx="1111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4" name="Rectangle 160">
            <a:extLst>
              <a:ext uri="{FF2B5EF4-FFF2-40B4-BE49-F238E27FC236}">
                <a16:creationId xmlns:a16="http://schemas.microsoft.com/office/drawing/2014/main" id="{83E7EDEB-7E93-47C2-99C1-6FF29AD18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2028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5" name="Rectangle 161">
            <a:extLst>
              <a:ext uri="{FF2B5EF4-FFF2-40B4-BE49-F238E27FC236}">
                <a16:creationId xmlns:a16="http://schemas.microsoft.com/office/drawing/2014/main" id="{3134B668-1260-4E57-9CD9-5E2D8FB9C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3138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6" name="Rectangle 162">
            <a:extLst>
              <a:ext uri="{FF2B5EF4-FFF2-40B4-BE49-F238E27FC236}">
                <a16:creationId xmlns:a16="http://schemas.microsoft.com/office/drawing/2014/main" id="{FD48552C-4054-4727-B756-6A33B855C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5053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7" name="Rectangle 163">
            <a:extLst>
              <a:ext uri="{FF2B5EF4-FFF2-40B4-BE49-F238E27FC236}">
                <a16:creationId xmlns:a16="http://schemas.microsoft.com/office/drawing/2014/main" id="{95E9E210-9F1B-4870-9705-FF783DDA3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6166" y="4332626"/>
            <a:ext cx="142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8" name="Rectangle 164">
            <a:extLst>
              <a:ext uri="{FF2B5EF4-FFF2-40B4-BE49-F238E27FC236}">
                <a16:creationId xmlns:a16="http://schemas.microsoft.com/office/drawing/2014/main" id="{14B3CE86-4B6D-456D-86B3-2A982DFA6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253" y="4332626"/>
            <a:ext cx="1111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09" name="Rectangle 165">
            <a:extLst>
              <a:ext uri="{FF2B5EF4-FFF2-40B4-BE49-F238E27FC236}">
                <a16:creationId xmlns:a16="http://schemas.microsoft.com/office/drawing/2014/main" id="{0C2A9C0C-D6B5-49E0-B016-97B60A350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363" y="4332626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0" name="Rectangle 166">
            <a:extLst>
              <a:ext uri="{FF2B5EF4-FFF2-40B4-BE49-F238E27FC236}">
                <a16:creationId xmlns:a16="http://schemas.microsoft.com/office/drawing/2014/main" id="{E83F452B-0E86-42DB-9CC4-65F7C577D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698" y="4318335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1" name="Rectangle 167">
            <a:extLst>
              <a:ext uri="{FF2B5EF4-FFF2-40B4-BE49-F238E27FC236}">
                <a16:creationId xmlns:a16="http://schemas.microsoft.com/office/drawing/2014/main" id="{B8DA0EE7-4CEF-46FC-AF32-555BAC4A1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398" y="3886535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2" name="Rectangle 168">
            <a:extLst>
              <a:ext uri="{FF2B5EF4-FFF2-40B4-BE49-F238E27FC236}">
                <a16:creationId xmlns:a16="http://schemas.microsoft.com/office/drawing/2014/main" id="{889B3991-6235-4467-B827-6B96AC317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346902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3" name="Rectangle 169">
            <a:extLst>
              <a:ext uri="{FF2B5EF4-FFF2-40B4-BE49-F238E27FC236}">
                <a16:creationId xmlns:a16="http://schemas.microsoft.com/office/drawing/2014/main" id="{B342A9AF-ED3B-42C8-87AC-EBC85AA03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398" y="303722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4" name="Rectangle 170">
            <a:extLst>
              <a:ext uri="{FF2B5EF4-FFF2-40B4-BE49-F238E27FC236}">
                <a16:creationId xmlns:a16="http://schemas.microsoft.com/office/drawing/2014/main" id="{3DF63A65-6173-4FCC-A2BC-AE90DDBC8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2603835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5" name="Rectangle 171">
            <a:extLst>
              <a:ext uri="{FF2B5EF4-FFF2-40B4-BE49-F238E27FC236}">
                <a16:creationId xmlns:a16="http://schemas.microsoft.com/office/drawing/2014/main" id="{DF6D4190-A82C-472C-B989-B9B118D47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218632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6" name="Rectangle 172">
            <a:extLst>
              <a:ext uri="{FF2B5EF4-FFF2-40B4-BE49-F238E27FC236}">
                <a16:creationId xmlns:a16="http://schemas.microsoft.com/office/drawing/2014/main" id="{134F2270-D423-4FC9-AB35-0F3305009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175452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7" name="Rectangle 173">
            <a:extLst>
              <a:ext uri="{FF2B5EF4-FFF2-40B4-BE49-F238E27FC236}">
                <a16:creationId xmlns:a16="http://schemas.microsoft.com/office/drawing/2014/main" id="{C22C5331-9C93-4E78-8FAB-AD3DCF26F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1322723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8" name="Rectangle 174">
            <a:extLst>
              <a:ext uri="{FF2B5EF4-FFF2-40B4-BE49-F238E27FC236}">
                <a16:creationId xmlns:a16="http://schemas.microsoft.com/office/drawing/2014/main" id="{DCC7C0DA-82C7-47B5-A54B-DF9985BAD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905210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19" name="Rectangle 175">
            <a:extLst>
              <a:ext uri="{FF2B5EF4-FFF2-40B4-BE49-F238E27FC236}">
                <a16:creationId xmlns:a16="http://schemas.microsoft.com/office/drawing/2014/main" id="{01B2F5A4-A883-44F8-AD3E-F01221C0B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401" y="473410"/>
            <a:ext cx="2677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0" name="Rectangle 176">
            <a:extLst>
              <a:ext uri="{FF2B5EF4-FFF2-40B4-BE49-F238E27FC236}">
                <a16:creationId xmlns:a16="http://schemas.microsoft.com/office/drawing/2014/main" id="{3D4F5150-C1C8-435A-8806-B401AADE4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190" y="4481848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1" name="Rectangle 177">
            <a:extLst>
              <a:ext uri="{FF2B5EF4-FFF2-40B4-BE49-F238E27FC236}">
                <a16:creationId xmlns:a16="http://schemas.microsoft.com/office/drawing/2014/main" id="{7A231CB9-9105-40DB-BAE7-158374BCC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558" y="4481848"/>
            <a:ext cx="3222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2" name="Rectangle 178">
            <a:extLst>
              <a:ext uri="{FF2B5EF4-FFF2-40B4-BE49-F238E27FC236}">
                <a16:creationId xmlns:a16="http://schemas.microsoft.com/office/drawing/2014/main" id="{900C3100-9C41-47B8-9938-3B5AF0369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1986" y="4481848"/>
            <a:ext cx="42960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3" name="Rectangle 179">
            <a:extLst>
              <a:ext uri="{FF2B5EF4-FFF2-40B4-BE49-F238E27FC236}">
                <a16:creationId xmlns:a16="http://schemas.microsoft.com/office/drawing/2014/main" id="{328465F6-B28A-4DBA-912D-4AB79FA65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757" y="4481848"/>
            <a:ext cx="4296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4" name="Rectangle 180">
            <a:extLst>
              <a:ext uri="{FF2B5EF4-FFF2-40B4-BE49-F238E27FC236}">
                <a16:creationId xmlns:a16="http://schemas.microsoft.com/office/drawing/2014/main" id="{7F6F7ABD-44A2-4228-9E29-548FE11B0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173" y="4481848"/>
            <a:ext cx="42960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5" name="Rectangle 181">
            <a:extLst>
              <a:ext uri="{FF2B5EF4-FFF2-40B4-BE49-F238E27FC236}">
                <a16:creationId xmlns:a16="http://schemas.microsoft.com/office/drawing/2014/main" id="{131ED682-AB6C-488B-8C59-1D6D872D4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455" y="4869198"/>
            <a:ext cx="90544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</a:t>
            </a:r>
            <a:r>
              <a:rPr lang="en-US" altLang="en-US" sz="1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26" name="Rectangle 182">
            <a:extLst>
              <a:ext uri="{FF2B5EF4-FFF2-40B4-BE49-F238E27FC236}">
                <a16:creationId xmlns:a16="http://schemas.microsoft.com/office/drawing/2014/main" id="{571D4315-D097-4581-BB05-4832484AA62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546527" y="2408251"/>
            <a:ext cx="176971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en-US"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Fixation Proportion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42" name="Text Box 198">
            <a:extLst>
              <a:ext uri="{FF2B5EF4-FFF2-40B4-BE49-F238E27FC236}">
                <a16:creationId xmlns:a16="http://schemas.microsoft.com/office/drawing/2014/main" id="{10C15697-2970-4A66-96AB-232E26D1E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3" y="621051"/>
            <a:ext cx="7104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5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Ca…</a:t>
            </a:r>
          </a:p>
        </p:txBody>
      </p:sp>
      <p:sp>
        <p:nvSpPr>
          <p:cNvPr id="1951770" name="Freeform 26">
            <a:extLst>
              <a:ext uri="{FF2B5EF4-FFF2-40B4-BE49-F238E27FC236}">
                <a16:creationId xmlns:a16="http://schemas.microsoft.com/office/drawing/2014/main" id="{305481BF-5613-40A0-8915-699804031E20}"/>
              </a:ext>
            </a:extLst>
          </p:cNvPr>
          <p:cNvSpPr>
            <a:spLocks/>
          </p:cNvSpPr>
          <p:nvPr/>
        </p:nvSpPr>
        <p:spPr bwMode="auto">
          <a:xfrm>
            <a:off x="3919541" y="3676988"/>
            <a:ext cx="4884737" cy="760413"/>
          </a:xfrm>
          <a:custGeom>
            <a:avLst/>
            <a:gdLst>
              <a:gd name="T0" fmla="*/ 6 w 394"/>
              <a:gd name="T1" fmla="*/ 51 h 51"/>
              <a:gd name="T2" fmla="*/ 13 w 394"/>
              <a:gd name="T3" fmla="*/ 51 h 51"/>
              <a:gd name="T4" fmla="*/ 20 w 394"/>
              <a:gd name="T5" fmla="*/ 51 h 51"/>
              <a:gd name="T6" fmla="*/ 27 w 394"/>
              <a:gd name="T7" fmla="*/ 51 h 51"/>
              <a:gd name="T8" fmla="*/ 34 w 394"/>
              <a:gd name="T9" fmla="*/ 51 h 51"/>
              <a:gd name="T10" fmla="*/ 40 w 394"/>
              <a:gd name="T11" fmla="*/ 51 h 51"/>
              <a:gd name="T12" fmla="*/ 47 w 394"/>
              <a:gd name="T13" fmla="*/ 51 h 51"/>
              <a:gd name="T14" fmla="*/ 54 w 394"/>
              <a:gd name="T15" fmla="*/ 48 h 51"/>
              <a:gd name="T16" fmla="*/ 61 w 394"/>
              <a:gd name="T17" fmla="*/ 39 h 51"/>
              <a:gd name="T18" fmla="*/ 68 w 394"/>
              <a:gd name="T19" fmla="*/ 29 h 51"/>
              <a:gd name="T20" fmla="*/ 75 w 394"/>
              <a:gd name="T21" fmla="*/ 19 h 51"/>
              <a:gd name="T22" fmla="*/ 82 w 394"/>
              <a:gd name="T23" fmla="*/ 12 h 51"/>
              <a:gd name="T24" fmla="*/ 88 w 394"/>
              <a:gd name="T25" fmla="*/ 7 h 51"/>
              <a:gd name="T26" fmla="*/ 95 w 394"/>
              <a:gd name="T27" fmla="*/ 4 h 51"/>
              <a:gd name="T28" fmla="*/ 102 w 394"/>
              <a:gd name="T29" fmla="*/ 1 h 51"/>
              <a:gd name="T30" fmla="*/ 109 w 394"/>
              <a:gd name="T31" fmla="*/ 2 h 51"/>
              <a:gd name="T32" fmla="*/ 116 w 394"/>
              <a:gd name="T33" fmla="*/ 6 h 51"/>
              <a:gd name="T34" fmla="*/ 123 w 394"/>
              <a:gd name="T35" fmla="*/ 9 h 51"/>
              <a:gd name="T36" fmla="*/ 130 w 394"/>
              <a:gd name="T37" fmla="*/ 15 h 51"/>
              <a:gd name="T38" fmla="*/ 136 w 394"/>
              <a:gd name="T39" fmla="*/ 18 h 51"/>
              <a:gd name="T40" fmla="*/ 143 w 394"/>
              <a:gd name="T41" fmla="*/ 23 h 51"/>
              <a:gd name="T42" fmla="*/ 150 w 394"/>
              <a:gd name="T43" fmla="*/ 28 h 51"/>
              <a:gd name="T44" fmla="*/ 157 w 394"/>
              <a:gd name="T45" fmla="*/ 32 h 51"/>
              <a:gd name="T46" fmla="*/ 164 w 394"/>
              <a:gd name="T47" fmla="*/ 35 h 51"/>
              <a:gd name="T48" fmla="*/ 171 w 394"/>
              <a:gd name="T49" fmla="*/ 39 h 51"/>
              <a:gd name="T50" fmla="*/ 177 w 394"/>
              <a:gd name="T51" fmla="*/ 41 h 51"/>
              <a:gd name="T52" fmla="*/ 184 w 394"/>
              <a:gd name="T53" fmla="*/ 41 h 51"/>
              <a:gd name="T54" fmla="*/ 191 w 394"/>
              <a:gd name="T55" fmla="*/ 43 h 51"/>
              <a:gd name="T56" fmla="*/ 198 w 394"/>
              <a:gd name="T57" fmla="*/ 43 h 51"/>
              <a:gd name="T58" fmla="*/ 205 w 394"/>
              <a:gd name="T59" fmla="*/ 44 h 51"/>
              <a:gd name="T60" fmla="*/ 212 w 394"/>
              <a:gd name="T61" fmla="*/ 43 h 51"/>
              <a:gd name="T62" fmla="*/ 219 w 394"/>
              <a:gd name="T63" fmla="*/ 43 h 51"/>
              <a:gd name="T64" fmla="*/ 225 w 394"/>
              <a:gd name="T65" fmla="*/ 43 h 51"/>
              <a:gd name="T66" fmla="*/ 232 w 394"/>
              <a:gd name="T67" fmla="*/ 43 h 51"/>
              <a:gd name="T68" fmla="*/ 239 w 394"/>
              <a:gd name="T69" fmla="*/ 43 h 51"/>
              <a:gd name="T70" fmla="*/ 246 w 394"/>
              <a:gd name="T71" fmla="*/ 43 h 51"/>
              <a:gd name="T72" fmla="*/ 253 w 394"/>
              <a:gd name="T73" fmla="*/ 43 h 51"/>
              <a:gd name="T74" fmla="*/ 260 w 394"/>
              <a:gd name="T75" fmla="*/ 43 h 51"/>
              <a:gd name="T76" fmla="*/ 267 w 394"/>
              <a:gd name="T77" fmla="*/ 44 h 51"/>
              <a:gd name="T78" fmla="*/ 273 w 394"/>
              <a:gd name="T79" fmla="*/ 44 h 51"/>
              <a:gd name="T80" fmla="*/ 280 w 394"/>
              <a:gd name="T81" fmla="*/ 44 h 51"/>
              <a:gd name="T82" fmla="*/ 287 w 394"/>
              <a:gd name="T83" fmla="*/ 44 h 51"/>
              <a:gd name="T84" fmla="*/ 294 w 394"/>
              <a:gd name="T85" fmla="*/ 44 h 51"/>
              <a:gd name="T86" fmla="*/ 301 w 394"/>
              <a:gd name="T87" fmla="*/ 44 h 51"/>
              <a:gd name="T88" fmla="*/ 308 w 394"/>
              <a:gd name="T89" fmla="*/ 44 h 51"/>
              <a:gd name="T90" fmla="*/ 315 w 394"/>
              <a:gd name="T91" fmla="*/ 44 h 51"/>
              <a:gd name="T92" fmla="*/ 321 w 394"/>
              <a:gd name="T93" fmla="*/ 44 h 51"/>
              <a:gd name="T94" fmla="*/ 328 w 394"/>
              <a:gd name="T95" fmla="*/ 44 h 51"/>
              <a:gd name="T96" fmla="*/ 335 w 394"/>
              <a:gd name="T97" fmla="*/ 43 h 51"/>
              <a:gd name="T98" fmla="*/ 342 w 394"/>
              <a:gd name="T99" fmla="*/ 43 h 51"/>
              <a:gd name="T100" fmla="*/ 349 w 394"/>
              <a:gd name="T101" fmla="*/ 44 h 51"/>
              <a:gd name="T102" fmla="*/ 356 w 394"/>
              <a:gd name="T103" fmla="*/ 44 h 51"/>
              <a:gd name="T104" fmla="*/ 362 w 394"/>
              <a:gd name="T105" fmla="*/ 44 h 51"/>
              <a:gd name="T106" fmla="*/ 369 w 394"/>
              <a:gd name="T107" fmla="*/ 44 h 51"/>
              <a:gd name="T108" fmla="*/ 376 w 394"/>
              <a:gd name="T109" fmla="*/ 44 h 51"/>
              <a:gd name="T110" fmla="*/ 383 w 394"/>
              <a:gd name="T111" fmla="*/ 44 h 51"/>
              <a:gd name="T112" fmla="*/ 390 w 394"/>
              <a:gd name="T113" fmla="*/ 44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94" h="51">
                <a:moveTo>
                  <a:pt x="0" y="51"/>
                </a:moveTo>
                <a:lnTo>
                  <a:pt x="1" y="51"/>
                </a:lnTo>
                <a:lnTo>
                  <a:pt x="1" y="51"/>
                </a:lnTo>
                <a:lnTo>
                  <a:pt x="2" y="51"/>
                </a:lnTo>
                <a:lnTo>
                  <a:pt x="3" y="51"/>
                </a:lnTo>
                <a:lnTo>
                  <a:pt x="3" y="51"/>
                </a:lnTo>
                <a:lnTo>
                  <a:pt x="4" y="51"/>
                </a:lnTo>
                <a:lnTo>
                  <a:pt x="5" y="51"/>
                </a:lnTo>
                <a:lnTo>
                  <a:pt x="5" y="51"/>
                </a:lnTo>
                <a:lnTo>
                  <a:pt x="6" y="51"/>
                </a:lnTo>
                <a:lnTo>
                  <a:pt x="7" y="51"/>
                </a:lnTo>
                <a:lnTo>
                  <a:pt x="8" y="51"/>
                </a:lnTo>
                <a:lnTo>
                  <a:pt x="8" y="51"/>
                </a:lnTo>
                <a:lnTo>
                  <a:pt x="9" y="51"/>
                </a:lnTo>
                <a:lnTo>
                  <a:pt x="10" y="51"/>
                </a:lnTo>
                <a:lnTo>
                  <a:pt x="10" y="51"/>
                </a:lnTo>
                <a:lnTo>
                  <a:pt x="11" y="51"/>
                </a:lnTo>
                <a:lnTo>
                  <a:pt x="12" y="51"/>
                </a:lnTo>
                <a:lnTo>
                  <a:pt x="12" y="51"/>
                </a:lnTo>
                <a:lnTo>
                  <a:pt x="13" y="51"/>
                </a:lnTo>
                <a:lnTo>
                  <a:pt x="14" y="51"/>
                </a:lnTo>
                <a:lnTo>
                  <a:pt x="14" y="51"/>
                </a:lnTo>
                <a:lnTo>
                  <a:pt x="15" y="51"/>
                </a:lnTo>
                <a:lnTo>
                  <a:pt x="16" y="51"/>
                </a:lnTo>
                <a:lnTo>
                  <a:pt x="16" y="51"/>
                </a:lnTo>
                <a:lnTo>
                  <a:pt x="17" y="51"/>
                </a:lnTo>
                <a:lnTo>
                  <a:pt x="18" y="51"/>
                </a:lnTo>
                <a:lnTo>
                  <a:pt x="19" y="51"/>
                </a:lnTo>
                <a:lnTo>
                  <a:pt x="19" y="51"/>
                </a:lnTo>
                <a:lnTo>
                  <a:pt x="20" y="51"/>
                </a:lnTo>
                <a:lnTo>
                  <a:pt x="21" y="51"/>
                </a:lnTo>
                <a:lnTo>
                  <a:pt x="21" y="51"/>
                </a:lnTo>
                <a:lnTo>
                  <a:pt x="22" y="51"/>
                </a:lnTo>
                <a:lnTo>
                  <a:pt x="23" y="51"/>
                </a:lnTo>
                <a:lnTo>
                  <a:pt x="23" y="51"/>
                </a:lnTo>
                <a:lnTo>
                  <a:pt x="24" y="51"/>
                </a:lnTo>
                <a:lnTo>
                  <a:pt x="25" y="51"/>
                </a:lnTo>
                <a:lnTo>
                  <a:pt x="25" y="51"/>
                </a:lnTo>
                <a:lnTo>
                  <a:pt x="26" y="51"/>
                </a:lnTo>
                <a:lnTo>
                  <a:pt x="27" y="51"/>
                </a:lnTo>
                <a:lnTo>
                  <a:pt x="27" y="51"/>
                </a:lnTo>
                <a:lnTo>
                  <a:pt x="28" y="51"/>
                </a:lnTo>
                <a:lnTo>
                  <a:pt x="29" y="51"/>
                </a:lnTo>
                <a:lnTo>
                  <a:pt x="29" y="51"/>
                </a:lnTo>
                <a:lnTo>
                  <a:pt x="30" y="51"/>
                </a:lnTo>
                <a:lnTo>
                  <a:pt x="31" y="51"/>
                </a:lnTo>
                <a:lnTo>
                  <a:pt x="32" y="51"/>
                </a:lnTo>
                <a:lnTo>
                  <a:pt x="32" y="51"/>
                </a:lnTo>
                <a:lnTo>
                  <a:pt x="33" y="51"/>
                </a:lnTo>
                <a:lnTo>
                  <a:pt x="34" y="51"/>
                </a:lnTo>
                <a:lnTo>
                  <a:pt x="34" y="51"/>
                </a:lnTo>
                <a:lnTo>
                  <a:pt x="35" y="51"/>
                </a:lnTo>
                <a:lnTo>
                  <a:pt x="36" y="51"/>
                </a:lnTo>
                <a:lnTo>
                  <a:pt x="36" y="51"/>
                </a:lnTo>
                <a:lnTo>
                  <a:pt x="37" y="51"/>
                </a:lnTo>
                <a:lnTo>
                  <a:pt x="38" y="51"/>
                </a:lnTo>
                <a:lnTo>
                  <a:pt x="38" y="51"/>
                </a:lnTo>
                <a:lnTo>
                  <a:pt x="39" y="51"/>
                </a:lnTo>
                <a:lnTo>
                  <a:pt x="40" y="51"/>
                </a:lnTo>
                <a:lnTo>
                  <a:pt x="40" y="51"/>
                </a:lnTo>
                <a:lnTo>
                  <a:pt x="41" y="51"/>
                </a:lnTo>
                <a:lnTo>
                  <a:pt x="42" y="51"/>
                </a:lnTo>
                <a:lnTo>
                  <a:pt x="42" y="51"/>
                </a:lnTo>
                <a:lnTo>
                  <a:pt x="43" y="51"/>
                </a:lnTo>
                <a:lnTo>
                  <a:pt x="44" y="51"/>
                </a:lnTo>
                <a:lnTo>
                  <a:pt x="45" y="51"/>
                </a:lnTo>
                <a:lnTo>
                  <a:pt x="45" y="51"/>
                </a:lnTo>
                <a:lnTo>
                  <a:pt x="46" y="51"/>
                </a:lnTo>
                <a:lnTo>
                  <a:pt x="47" y="51"/>
                </a:lnTo>
                <a:lnTo>
                  <a:pt x="47" y="51"/>
                </a:lnTo>
                <a:lnTo>
                  <a:pt x="48" y="51"/>
                </a:lnTo>
                <a:lnTo>
                  <a:pt x="49" y="51"/>
                </a:lnTo>
                <a:lnTo>
                  <a:pt x="49" y="51"/>
                </a:lnTo>
                <a:lnTo>
                  <a:pt x="50" y="51"/>
                </a:lnTo>
                <a:lnTo>
                  <a:pt x="51" y="51"/>
                </a:lnTo>
                <a:lnTo>
                  <a:pt x="51" y="51"/>
                </a:lnTo>
                <a:lnTo>
                  <a:pt x="52" y="49"/>
                </a:lnTo>
                <a:lnTo>
                  <a:pt x="53" y="49"/>
                </a:lnTo>
                <a:lnTo>
                  <a:pt x="53" y="48"/>
                </a:lnTo>
                <a:lnTo>
                  <a:pt x="54" y="48"/>
                </a:lnTo>
                <a:lnTo>
                  <a:pt x="55" y="46"/>
                </a:lnTo>
                <a:lnTo>
                  <a:pt x="56" y="45"/>
                </a:lnTo>
                <a:lnTo>
                  <a:pt x="56" y="45"/>
                </a:lnTo>
                <a:lnTo>
                  <a:pt x="57" y="44"/>
                </a:lnTo>
                <a:lnTo>
                  <a:pt x="58" y="43"/>
                </a:lnTo>
                <a:lnTo>
                  <a:pt x="58" y="42"/>
                </a:lnTo>
                <a:lnTo>
                  <a:pt x="59" y="41"/>
                </a:lnTo>
                <a:lnTo>
                  <a:pt x="60" y="40"/>
                </a:lnTo>
                <a:lnTo>
                  <a:pt x="60" y="39"/>
                </a:lnTo>
                <a:lnTo>
                  <a:pt x="61" y="39"/>
                </a:lnTo>
                <a:lnTo>
                  <a:pt x="62" y="38"/>
                </a:lnTo>
                <a:lnTo>
                  <a:pt x="62" y="36"/>
                </a:lnTo>
                <a:lnTo>
                  <a:pt x="63" y="36"/>
                </a:lnTo>
                <a:lnTo>
                  <a:pt x="64" y="35"/>
                </a:lnTo>
                <a:lnTo>
                  <a:pt x="64" y="34"/>
                </a:lnTo>
                <a:lnTo>
                  <a:pt x="65" y="33"/>
                </a:lnTo>
                <a:lnTo>
                  <a:pt x="66" y="32"/>
                </a:lnTo>
                <a:lnTo>
                  <a:pt x="66" y="31"/>
                </a:lnTo>
                <a:lnTo>
                  <a:pt x="67" y="30"/>
                </a:lnTo>
                <a:lnTo>
                  <a:pt x="68" y="29"/>
                </a:lnTo>
                <a:lnTo>
                  <a:pt x="69" y="28"/>
                </a:lnTo>
                <a:lnTo>
                  <a:pt x="69" y="27"/>
                </a:lnTo>
                <a:lnTo>
                  <a:pt x="70" y="26"/>
                </a:lnTo>
                <a:lnTo>
                  <a:pt x="71" y="25"/>
                </a:lnTo>
                <a:lnTo>
                  <a:pt x="71" y="24"/>
                </a:lnTo>
                <a:lnTo>
                  <a:pt x="72" y="23"/>
                </a:lnTo>
                <a:lnTo>
                  <a:pt x="73" y="22"/>
                </a:lnTo>
                <a:lnTo>
                  <a:pt x="73" y="21"/>
                </a:lnTo>
                <a:lnTo>
                  <a:pt x="74" y="20"/>
                </a:lnTo>
                <a:lnTo>
                  <a:pt x="75" y="19"/>
                </a:lnTo>
                <a:lnTo>
                  <a:pt x="75" y="19"/>
                </a:lnTo>
                <a:lnTo>
                  <a:pt x="76" y="18"/>
                </a:lnTo>
                <a:lnTo>
                  <a:pt x="77" y="17"/>
                </a:lnTo>
                <a:lnTo>
                  <a:pt x="77" y="15"/>
                </a:lnTo>
                <a:lnTo>
                  <a:pt x="78" y="14"/>
                </a:lnTo>
                <a:lnTo>
                  <a:pt x="79" y="14"/>
                </a:lnTo>
                <a:lnTo>
                  <a:pt x="79" y="13"/>
                </a:lnTo>
                <a:lnTo>
                  <a:pt x="80" y="13"/>
                </a:lnTo>
                <a:lnTo>
                  <a:pt x="81" y="12"/>
                </a:lnTo>
                <a:lnTo>
                  <a:pt x="82" y="12"/>
                </a:lnTo>
                <a:lnTo>
                  <a:pt x="82" y="11"/>
                </a:lnTo>
                <a:lnTo>
                  <a:pt x="83" y="11"/>
                </a:lnTo>
                <a:lnTo>
                  <a:pt x="84" y="10"/>
                </a:lnTo>
                <a:lnTo>
                  <a:pt x="84" y="10"/>
                </a:lnTo>
                <a:lnTo>
                  <a:pt x="85" y="9"/>
                </a:lnTo>
                <a:lnTo>
                  <a:pt x="86" y="8"/>
                </a:lnTo>
                <a:lnTo>
                  <a:pt x="86" y="8"/>
                </a:lnTo>
                <a:lnTo>
                  <a:pt x="87" y="7"/>
                </a:lnTo>
                <a:lnTo>
                  <a:pt x="88" y="7"/>
                </a:lnTo>
                <a:lnTo>
                  <a:pt x="88" y="7"/>
                </a:lnTo>
                <a:lnTo>
                  <a:pt x="89" y="7"/>
                </a:lnTo>
                <a:lnTo>
                  <a:pt x="90" y="6"/>
                </a:lnTo>
                <a:lnTo>
                  <a:pt x="90" y="6"/>
                </a:lnTo>
                <a:lnTo>
                  <a:pt x="91" y="6"/>
                </a:lnTo>
                <a:lnTo>
                  <a:pt x="92" y="6"/>
                </a:lnTo>
                <a:lnTo>
                  <a:pt x="93" y="5"/>
                </a:lnTo>
                <a:lnTo>
                  <a:pt x="93" y="4"/>
                </a:lnTo>
                <a:lnTo>
                  <a:pt x="94" y="4"/>
                </a:lnTo>
                <a:lnTo>
                  <a:pt x="95" y="4"/>
                </a:lnTo>
                <a:lnTo>
                  <a:pt x="95" y="4"/>
                </a:lnTo>
                <a:lnTo>
                  <a:pt x="96" y="3"/>
                </a:lnTo>
                <a:lnTo>
                  <a:pt x="97" y="3"/>
                </a:lnTo>
                <a:lnTo>
                  <a:pt x="97" y="3"/>
                </a:lnTo>
                <a:lnTo>
                  <a:pt x="98" y="3"/>
                </a:lnTo>
                <a:lnTo>
                  <a:pt x="99" y="2"/>
                </a:lnTo>
                <a:lnTo>
                  <a:pt x="99" y="2"/>
                </a:lnTo>
                <a:lnTo>
                  <a:pt x="100" y="2"/>
                </a:lnTo>
                <a:lnTo>
                  <a:pt x="101" y="2"/>
                </a:lnTo>
                <a:lnTo>
                  <a:pt x="101" y="1"/>
                </a:lnTo>
                <a:lnTo>
                  <a:pt x="102" y="1"/>
                </a:lnTo>
                <a:lnTo>
                  <a:pt x="103" y="1"/>
                </a:lnTo>
                <a:lnTo>
                  <a:pt x="103" y="1"/>
                </a:lnTo>
                <a:lnTo>
                  <a:pt x="104" y="0"/>
                </a:lnTo>
                <a:lnTo>
                  <a:pt x="105" y="1"/>
                </a:lnTo>
                <a:lnTo>
                  <a:pt x="106" y="1"/>
                </a:lnTo>
                <a:lnTo>
                  <a:pt x="106" y="1"/>
                </a:lnTo>
                <a:lnTo>
                  <a:pt x="107" y="1"/>
                </a:lnTo>
                <a:lnTo>
                  <a:pt x="108" y="1"/>
                </a:lnTo>
                <a:lnTo>
                  <a:pt x="108" y="1"/>
                </a:lnTo>
                <a:lnTo>
                  <a:pt x="109" y="2"/>
                </a:lnTo>
                <a:lnTo>
                  <a:pt x="110" y="2"/>
                </a:lnTo>
                <a:lnTo>
                  <a:pt x="110" y="3"/>
                </a:lnTo>
                <a:lnTo>
                  <a:pt x="111" y="3"/>
                </a:lnTo>
                <a:lnTo>
                  <a:pt x="112" y="4"/>
                </a:lnTo>
                <a:lnTo>
                  <a:pt x="112" y="4"/>
                </a:lnTo>
                <a:lnTo>
                  <a:pt x="113" y="4"/>
                </a:lnTo>
                <a:lnTo>
                  <a:pt x="114" y="5"/>
                </a:lnTo>
                <a:lnTo>
                  <a:pt x="114" y="5"/>
                </a:lnTo>
                <a:lnTo>
                  <a:pt x="115" y="5"/>
                </a:lnTo>
                <a:lnTo>
                  <a:pt x="116" y="6"/>
                </a:lnTo>
                <a:lnTo>
                  <a:pt x="116" y="6"/>
                </a:lnTo>
                <a:lnTo>
                  <a:pt x="117" y="6"/>
                </a:lnTo>
                <a:lnTo>
                  <a:pt x="118" y="7"/>
                </a:lnTo>
                <a:lnTo>
                  <a:pt x="119" y="7"/>
                </a:lnTo>
                <a:lnTo>
                  <a:pt x="119" y="7"/>
                </a:lnTo>
                <a:lnTo>
                  <a:pt x="120" y="7"/>
                </a:lnTo>
                <a:lnTo>
                  <a:pt x="121" y="8"/>
                </a:lnTo>
                <a:lnTo>
                  <a:pt x="121" y="8"/>
                </a:lnTo>
                <a:lnTo>
                  <a:pt x="122" y="9"/>
                </a:lnTo>
                <a:lnTo>
                  <a:pt x="123" y="9"/>
                </a:lnTo>
                <a:lnTo>
                  <a:pt x="123" y="10"/>
                </a:lnTo>
                <a:lnTo>
                  <a:pt x="124" y="11"/>
                </a:lnTo>
                <a:lnTo>
                  <a:pt x="125" y="11"/>
                </a:lnTo>
                <a:lnTo>
                  <a:pt x="125" y="12"/>
                </a:lnTo>
                <a:lnTo>
                  <a:pt x="126" y="12"/>
                </a:lnTo>
                <a:lnTo>
                  <a:pt x="127" y="12"/>
                </a:lnTo>
                <a:lnTo>
                  <a:pt x="127" y="13"/>
                </a:lnTo>
                <a:lnTo>
                  <a:pt x="128" y="14"/>
                </a:lnTo>
                <a:lnTo>
                  <a:pt x="129" y="14"/>
                </a:lnTo>
                <a:lnTo>
                  <a:pt x="130" y="15"/>
                </a:lnTo>
                <a:lnTo>
                  <a:pt x="130" y="15"/>
                </a:lnTo>
                <a:lnTo>
                  <a:pt x="131" y="16"/>
                </a:lnTo>
                <a:lnTo>
                  <a:pt x="132" y="16"/>
                </a:lnTo>
                <a:lnTo>
                  <a:pt x="132" y="17"/>
                </a:lnTo>
                <a:lnTo>
                  <a:pt x="133" y="17"/>
                </a:lnTo>
                <a:lnTo>
                  <a:pt x="134" y="17"/>
                </a:lnTo>
                <a:lnTo>
                  <a:pt x="134" y="17"/>
                </a:lnTo>
                <a:lnTo>
                  <a:pt x="135" y="18"/>
                </a:lnTo>
                <a:lnTo>
                  <a:pt x="136" y="17"/>
                </a:lnTo>
                <a:lnTo>
                  <a:pt x="136" y="18"/>
                </a:lnTo>
                <a:lnTo>
                  <a:pt x="137" y="19"/>
                </a:lnTo>
                <a:lnTo>
                  <a:pt x="138" y="20"/>
                </a:lnTo>
                <a:lnTo>
                  <a:pt x="138" y="20"/>
                </a:lnTo>
                <a:lnTo>
                  <a:pt x="139" y="21"/>
                </a:lnTo>
                <a:lnTo>
                  <a:pt x="140" y="21"/>
                </a:lnTo>
                <a:lnTo>
                  <a:pt x="140" y="22"/>
                </a:lnTo>
                <a:lnTo>
                  <a:pt x="141" y="22"/>
                </a:lnTo>
                <a:lnTo>
                  <a:pt x="142" y="23"/>
                </a:lnTo>
                <a:lnTo>
                  <a:pt x="143" y="23"/>
                </a:lnTo>
                <a:lnTo>
                  <a:pt x="143" y="23"/>
                </a:lnTo>
                <a:lnTo>
                  <a:pt x="144" y="24"/>
                </a:lnTo>
                <a:lnTo>
                  <a:pt x="145" y="24"/>
                </a:lnTo>
                <a:lnTo>
                  <a:pt x="145" y="25"/>
                </a:lnTo>
                <a:lnTo>
                  <a:pt x="146" y="25"/>
                </a:lnTo>
                <a:lnTo>
                  <a:pt x="147" y="26"/>
                </a:lnTo>
                <a:lnTo>
                  <a:pt x="147" y="27"/>
                </a:lnTo>
                <a:lnTo>
                  <a:pt x="148" y="27"/>
                </a:lnTo>
                <a:lnTo>
                  <a:pt x="149" y="27"/>
                </a:lnTo>
                <a:lnTo>
                  <a:pt x="149" y="27"/>
                </a:lnTo>
                <a:lnTo>
                  <a:pt x="150" y="28"/>
                </a:lnTo>
                <a:lnTo>
                  <a:pt x="151" y="28"/>
                </a:lnTo>
                <a:lnTo>
                  <a:pt x="151" y="28"/>
                </a:lnTo>
                <a:lnTo>
                  <a:pt x="152" y="29"/>
                </a:lnTo>
                <a:lnTo>
                  <a:pt x="153" y="29"/>
                </a:lnTo>
                <a:lnTo>
                  <a:pt x="153" y="29"/>
                </a:lnTo>
                <a:lnTo>
                  <a:pt x="154" y="30"/>
                </a:lnTo>
                <a:lnTo>
                  <a:pt x="155" y="30"/>
                </a:lnTo>
                <a:lnTo>
                  <a:pt x="156" y="31"/>
                </a:lnTo>
                <a:lnTo>
                  <a:pt x="156" y="31"/>
                </a:lnTo>
                <a:lnTo>
                  <a:pt x="157" y="32"/>
                </a:lnTo>
                <a:lnTo>
                  <a:pt x="158" y="32"/>
                </a:lnTo>
                <a:lnTo>
                  <a:pt x="158" y="33"/>
                </a:lnTo>
                <a:lnTo>
                  <a:pt x="159" y="33"/>
                </a:lnTo>
                <a:lnTo>
                  <a:pt x="160" y="33"/>
                </a:lnTo>
                <a:lnTo>
                  <a:pt x="160" y="33"/>
                </a:lnTo>
                <a:lnTo>
                  <a:pt x="161" y="34"/>
                </a:lnTo>
                <a:lnTo>
                  <a:pt x="162" y="34"/>
                </a:lnTo>
                <a:lnTo>
                  <a:pt x="162" y="35"/>
                </a:lnTo>
                <a:lnTo>
                  <a:pt x="163" y="35"/>
                </a:lnTo>
                <a:lnTo>
                  <a:pt x="164" y="35"/>
                </a:lnTo>
                <a:lnTo>
                  <a:pt x="164" y="36"/>
                </a:lnTo>
                <a:lnTo>
                  <a:pt x="165" y="37"/>
                </a:lnTo>
                <a:lnTo>
                  <a:pt x="166" y="38"/>
                </a:lnTo>
                <a:lnTo>
                  <a:pt x="167" y="38"/>
                </a:lnTo>
                <a:lnTo>
                  <a:pt x="167" y="38"/>
                </a:lnTo>
                <a:lnTo>
                  <a:pt x="168" y="38"/>
                </a:lnTo>
                <a:lnTo>
                  <a:pt x="169" y="39"/>
                </a:lnTo>
                <a:lnTo>
                  <a:pt x="169" y="39"/>
                </a:lnTo>
                <a:lnTo>
                  <a:pt x="170" y="39"/>
                </a:lnTo>
                <a:lnTo>
                  <a:pt x="171" y="39"/>
                </a:lnTo>
                <a:lnTo>
                  <a:pt x="171" y="39"/>
                </a:lnTo>
                <a:lnTo>
                  <a:pt x="172" y="39"/>
                </a:lnTo>
                <a:lnTo>
                  <a:pt x="173" y="39"/>
                </a:lnTo>
                <a:lnTo>
                  <a:pt x="173" y="39"/>
                </a:lnTo>
                <a:lnTo>
                  <a:pt x="174" y="39"/>
                </a:lnTo>
                <a:lnTo>
                  <a:pt x="175" y="39"/>
                </a:lnTo>
                <a:lnTo>
                  <a:pt x="175" y="39"/>
                </a:lnTo>
                <a:lnTo>
                  <a:pt x="176" y="40"/>
                </a:lnTo>
                <a:lnTo>
                  <a:pt x="177" y="40"/>
                </a:lnTo>
                <a:lnTo>
                  <a:pt x="177" y="41"/>
                </a:lnTo>
                <a:lnTo>
                  <a:pt x="178" y="41"/>
                </a:lnTo>
                <a:lnTo>
                  <a:pt x="179" y="41"/>
                </a:lnTo>
                <a:lnTo>
                  <a:pt x="180" y="41"/>
                </a:lnTo>
                <a:lnTo>
                  <a:pt x="180" y="41"/>
                </a:lnTo>
                <a:lnTo>
                  <a:pt x="181" y="41"/>
                </a:lnTo>
                <a:lnTo>
                  <a:pt x="182" y="41"/>
                </a:lnTo>
                <a:lnTo>
                  <a:pt x="182" y="41"/>
                </a:lnTo>
                <a:lnTo>
                  <a:pt x="183" y="41"/>
                </a:lnTo>
                <a:lnTo>
                  <a:pt x="184" y="41"/>
                </a:lnTo>
                <a:lnTo>
                  <a:pt x="184" y="41"/>
                </a:lnTo>
                <a:lnTo>
                  <a:pt x="185" y="41"/>
                </a:lnTo>
                <a:lnTo>
                  <a:pt x="186" y="41"/>
                </a:lnTo>
                <a:lnTo>
                  <a:pt x="186" y="41"/>
                </a:lnTo>
                <a:lnTo>
                  <a:pt x="187" y="41"/>
                </a:lnTo>
                <a:lnTo>
                  <a:pt x="188" y="42"/>
                </a:lnTo>
                <a:lnTo>
                  <a:pt x="188" y="42"/>
                </a:lnTo>
                <a:lnTo>
                  <a:pt x="189" y="43"/>
                </a:lnTo>
                <a:lnTo>
                  <a:pt x="190" y="43"/>
                </a:lnTo>
                <a:lnTo>
                  <a:pt x="190" y="43"/>
                </a:lnTo>
                <a:lnTo>
                  <a:pt x="191" y="43"/>
                </a:lnTo>
                <a:lnTo>
                  <a:pt x="192" y="43"/>
                </a:lnTo>
                <a:lnTo>
                  <a:pt x="193" y="43"/>
                </a:lnTo>
                <a:lnTo>
                  <a:pt x="193" y="43"/>
                </a:lnTo>
                <a:lnTo>
                  <a:pt x="194" y="43"/>
                </a:lnTo>
                <a:lnTo>
                  <a:pt x="195" y="43"/>
                </a:lnTo>
                <a:lnTo>
                  <a:pt x="195" y="43"/>
                </a:lnTo>
                <a:lnTo>
                  <a:pt x="196" y="43"/>
                </a:lnTo>
                <a:lnTo>
                  <a:pt x="197" y="43"/>
                </a:lnTo>
                <a:lnTo>
                  <a:pt x="197" y="43"/>
                </a:lnTo>
                <a:lnTo>
                  <a:pt x="198" y="43"/>
                </a:lnTo>
                <a:lnTo>
                  <a:pt x="199" y="43"/>
                </a:lnTo>
                <a:lnTo>
                  <a:pt x="199" y="43"/>
                </a:lnTo>
                <a:lnTo>
                  <a:pt x="200" y="43"/>
                </a:lnTo>
                <a:lnTo>
                  <a:pt x="201" y="43"/>
                </a:lnTo>
                <a:lnTo>
                  <a:pt x="201" y="43"/>
                </a:lnTo>
                <a:lnTo>
                  <a:pt x="202" y="43"/>
                </a:lnTo>
                <a:lnTo>
                  <a:pt x="203" y="43"/>
                </a:lnTo>
                <a:lnTo>
                  <a:pt x="204" y="44"/>
                </a:lnTo>
                <a:lnTo>
                  <a:pt x="204" y="44"/>
                </a:lnTo>
                <a:lnTo>
                  <a:pt x="205" y="44"/>
                </a:lnTo>
                <a:lnTo>
                  <a:pt x="206" y="44"/>
                </a:lnTo>
                <a:lnTo>
                  <a:pt x="206" y="44"/>
                </a:lnTo>
                <a:lnTo>
                  <a:pt x="207" y="43"/>
                </a:lnTo>
                <a:lnTo>
                  <a:pt x="208" y="43"/>
                </a:lnTo>
                <a:lnTo>
                  <a:pt x="208" y="43"/>
                </a:lnTo>
                <a:lnTo>
                  <a:pt x="209" y="44"/>
                </a:lnTo>
                <a:lnTo>
                  <a:pt x="210" y="44"/>
                </a:lnTo>
                <a:lnTo>
                  <a:pt x="210" y="43"/>
                </a:lnTo>
                <a:lnTo>
                  <a:pt x="211" y="43"/>
                </a:lnTo>
                <a:lnTo>
                  <a:pt x="212" y="43"/>
                </a:lnTo>
                <a:lnTo>
                  <a:pt x="212" y="43"/>
                </a:lnTo>
                <a:lnTo>
                  <a:pt x="213" y="43"/>
                </a:lnTo>
                <a:lnTo>
                  <a:pt x="214" y="43"/>
                </a:lnTo>
                <a:lnTo>
                  <a:pt x="214" y="43"/>
                </a:lnTo>
                <a:lnTo>
                  <a:pt x="215" y="43"/>
                </a:lnTo>
                <a:lnTo>
                  <a:pt x="216" y="43"/>
                </a:lnTo>
                <a:lnTo>
                  <a:pt x="217" y="43"/>
                </a:lnTo>
                <a:lnTo>
                  <a:pt x="217" y="44"/>
                </a:lnTo>
                <a:lnTo>
                  <a:pt x="218" y="43"/>
                </a:lnTo>
                <a:lnTo>
                  <a:pt x="219" y="43"/>
                </a:lnTo>
                <a:lnTo>
                  <a:pt x="219" y="43"/>
                </a:lnTo>
                <a:lnTo>
                  <a:pt x="220" y="43"/>
                </a:lnTo>
                <a:lnTo>
                  <a:pt x="221" y="43"/>
                </a:lnTo>
                <a:lnTo>
                  <a:pt x="221" y="44"/>
                </a:lnTo>
                <a:lnTo>
                  <a:pt x="222" y="43"/>
                </a:lnTo>
                <a:lnTo>
                  <a:pt x="223" y="44"/>
                </a:lnTo>
                <a:lnTo>
                  <a:pt x="223" y="43"/>
                </a:lnTo>
                <a:lnTo>
                  <a:pt x="224" y="43"/>
                </a:lnTo>
                <a:lnTo>
                  <a:pt x="225" y="43"/>
                </a:lnTo>
                <a:lnTo>
                  <a:pt x="225" y="43"/>
                </a:lnTo>
                <a:lnTo>
                  <a:pt x="226" y="43"/>
                </a:lnTo>
                <a:lnTo>
                  <a:pt x="227" y="43"/>
                </a:lnTo>
                <a:lnTo>
                  <a:pt x="227" y="43"/>
                </a:lnTo>
                <a:lnTo>
                  <a:pt x="228" y="43"/>
                </a:lnTo>
                <a:lnTo>
                  <a:pt x="229" y="43"/>
                </a:lnTo>
                <a:lnTo>
                  <a:pt x="230" y="43"/>
                </a:lnTo>
                <a:lnTo>
                  <a:pt x="230" y="43"/>
                </a:lnTo>
                <a:lnTo>
                  <a:pt x="231" y="43"/>
                </a:lnTo>
                <a:lnTo>
                  <a:pt x="232" y="43"/>
                </a:lnTo>
                <a:lnTo>
                  <a:pt x="232" y="43"/>
                </a:lnTo>
                <a:lnTo>
                  <a:pt x="233" y="43"/>
                </a:lnTo>
                <a:lnTo>
                  <a:pt x="234" y="43"/>
                </a:lnTo>
                <a:lnTo>
                  <a:pt x="234" y="43"/>
                </a:lnTo>
                <a:lnTo>
                  <a:pt x="235" y="43"/>
                </a:lnTo>
                <a:lnTo>
                  <a:pt x="236" y="43"/>
                </a:lnTo>
                <a:lnTo>
                  <a:pt x="236" y="43"/>
                </a:lnTo>
                <a:lnTo>
                  <a:pt x="237" y="43"/>
                </a:lnTo>
                <a:lnTo>
                  <a:pt x="238" y="43"/>
                </a:lnTo>
                <a:lnTo>
                  <a:pt x="238" y="43"/>
                </a:lnTo>
                <a:lnTo>
                  <a:pt x="239" y="43"/>
                </a:lnTo>
                <a:lnTo>
                  <a:pt x="240" y="43"/>
                </a:lnTo>
                <a:lnTo>
                  <a:pt x="241" y="43"/>
                </a:lnTo>
                <a:lnTo>
                  <a:pt x="241" y="43"/>
                </a:lnTo>
                <a:lnTo>
                  <a:pt x="242" y="43"/>
                </a:lnTo>
                <a:lnTo>
                  <a:pt x="243" y="43"/>
                </a:lnTo>
                <a:lnTo>
                  <a:pt x="243" y="43"/>
                </a:lnTo>
                <a:lnTo>
                  <a:pt x="244" y="43"/>
                </a:lnTo>
                <a:lnTo>
                  <a:pt x="245" y="43"/>
                </a:lnTo>
                <a:lnTo>
                  <a:pt x="245" y="43"/>
                </a:lnTo>
                <a:lnTo>
                  <a:pt x="246" y="43"/>
                </a:lnTo>
                <a:lnTo>
                  <a:pt x="247" y="43"/>
                </a:lnTo>
                <a:lnTo>
                  <a:pt x="247" y="43"/>
                </a:lnTo>
                <a:lnTo>
                  <a:pt x="248" y="43"/>
                </a:lnTo>
                <a:lnTo>
                  <a:pt x="249" y="43"/>
                </a:lnTo>
                <a:lnTo>
                  <a:pt x="249" y="43"/>
                </a:lnTo>
                <a:lnTo>
                  <a:pt x="250" y="43"/>
                </a:lnTo>
                <a:lnTo>
                  <a:pt x="251" y="43"/>
                </a:lnTo>
                <a:lnTo>
                  <a:pt x="251" y="43"/>
                </a:lnTo>
                <a:lnTo>
                  <a:pt x="252" y="43"/>
                </a:lnTo>
                <a:lnTo>
                  <a:pt x="253" y="43"/>
                </a:lnTo>
                <a:lnTo>
                  <a:pt x="254" y="43"/>
                </a:lnTo>
                <a:lnTo>
                  <a:pt x="254" y="43"/>
                </a:lnTo>
                <a:lnTo>
                  <a:pt x="255" y="43"/>
                </a:lnTo>
                <a:lnTo>
                  <a:pt x="256" y="43"/>
                </a:lnTo>
                <a:lnTo>
                  <a:pt x="256" y="43"/>
                </a:lnTo>
                <a:lnTo>
                  <a:pt x="257" y="43"/>
                </a:lnTo>
                <a:lnTo>
                  <a:pt x="258" y="43"/>
                </a:lnTo>
                <a:lnTo>
                  <a:pt x="258" y="43"/>
                </a:lnTo>
                <a:lnTo>
                  <a:pt x="259" y="43"/>
                </a:lnTo>
                <a:lnTo>
                  <a:pt x="260" y="43"/>
                </a:lnTo>
                <a:lnTo>
                  <a:pt x="260" y="43"/>
                </a:lnTo>
                <a:lnTo>
                  <a:pt x="261" y="44"/>
                </a:lnTo>
                <a:lnTo>
                  <a:pt x="262" y="44"/>
                </a:lnTo>
                <a:lnTo>
                  <a:pt x="262" y="44"/>
                </a:lnTo>
                <a:lnTo>
                  <a:pt x="263" y="44"/>
                </a:lnTo>
                <a:lnTo>
                  <a:pt x="264" y="44"/>
                </a:lnTo>
                <a:lnTo>
                  <a:pt x="264" y="44"/>
                </a:lnTo>
                <a:lnTo>
                  <a:pt x="265" y="44"/>
                </a:lnTo>
                <a:lnTo>
                  <a:pt x="266" y="44"/>
                </a:lnTo>
                <a:lnTo>
                  <a:pt x="267" y="44"/>
                </a:lnTo>
                <a:lnTo>
                  <a:pt x="267" y="44"/>
                </a:lnTo>
                <a:lnTo>
                  <a:pt x="268" y="44"/>
                </a:lnTo>
                <a:lnTo>
                  <a:pt x="269" y="44"/>
                </a:lnTo>
                <a:lnTo>
                  <a:pt x="269" y="44"/>
                </a:lnTo>
                <a:lnTo>
                  <a:pt x="270" y="44"/>
                </a:lnTo>
                <a:lnTo>
                  <a:pt x="271" y="44"/>
                </a:lnTo>
                <a:lnTo>
                  <a:pt x="271" y="44"/>
                </a:lnTo>
                <a:lnTo>
                  <a:pt x="272" y="44"/>
                </a:lnTo>
                <a:lnTo>
                  <a:pt x="273" y="44"/>
                </a:lnTo>
                <a:lnTo>
                  <a:pt x="273" y="44"/>
                </a:lnTo>
                <a:lnTo>
                  <a:pt x="274" y="44"/>
                </a:lnTo>
                <a:lnTo>
                  <a:pt x="275" y="44"/>
                </a:lnTo>
                <a:lnTo>
                  <a:pt x="275" y="44"/>
                </a:lnTo>
                <a:lnTo>
                  <a:pt x="276" y="44"/>
                </a:lnTo>
                <a:lnTo>
                  <a:pt x="277" y="44"/>
                </a:lnTo>
                <a:lnTo>
                  <a:pt x="278" y="44"/>
                </a:lnTo>
                <a:lnTo>
                  <a:pt x="278" y="44"/>
                </a:lnTo>
                <a:lnTo>
                  <a:pt x="279" y="44"/>
                </a:lnTo>
                <a:lnTo>
                  <a:pt x="280" y="44"/>
                </a:lnTo>
                <a:lnTo>
                  <a:pt x="280" y="44"/>
                </a:lnTo>
                <a:lnTo>
                  <a:pt x="281" y="44"/>
                </a:lnTo>
                <a:lnTo>
                  <a:pt x="282" y="44"/>
                </a:lnTo>
                <a:lnTo>
                  <a:pt x="282" y="44"/>
                </a:lnTo>
                <a:lnTo>
                  <a:pt x="283" y="44"/>
                </a:lnTo>
                <a:lnTo>
                  <a:pt x="284" y="44"/>
                </a:lnTo>
                <a:lnTo>
                  <a:pt x="284" y="44"/>
                </a:lnTo>
                <a:lnTo>
                  <a:pt x="285" y="44"/>
                </a:lnTo>
                <a:lnTo>
                  <a:pt x="286" y="44"/>
                </a:lnTo>
                <a:lnTo>
                  <a:pt x="286" y="44"/>
                </a:lnTo>
                <a:lnTo>
                  <a:pt x="287" y="44"/>
                </a:lnTo>
                <a:lnTo>
                  <a:pt x="288" y="44"/>
                </a:lnTo>
                <a:lnTo>
                  <a:pt x="288" y="44"/>
                </a:lnTo>
                <a:lnTo>
                  <a:pt x="289" y="44"/>
                </a:lnTo>
                <a:lnTo>
                  <a:pt x="290" y="44"/>
                </a:lnTo>
                <a:lnTo>
                  <a:pt x="291" y="44"/>
                </a:lnTo>
                <a:lnTo>
                  <a:pt x="291" y="44"/>
                </a:lnTo>
                <a:lnTo>
                  <a:pt x="292" y="44"/>
                </a:lnTo>
                <a:lnTo>
                  <a:pt x="293" y="44"/>
                </a:lnTo>
                <a:lnTo>
                  <a:pt x="293" y="44"/>
                </a:lnTo>
                <a:lnTo>
                  <a:pt x="294" y="44"/>
                </a:lnTo>
                <a:lnTo>
                  <a:pt x="295" y="44"/>
                </a:lnTo>
                <a:lnTo>
                  <a:pt x="295" y="44"/>
                </a:lnTo>
                <a:lnTo>
                  <a:pt x="296" y="44"/>
                </a:lnTo>
                <a:lnTo>
                  <a:pt x="297" y="44"/>
                </a:lnTo>
                <a:lnTo>
                  <a:pt x="297" y="44"/>
                </a:lnTo>
                <a:lnTo>
                  <a:pt x="298" y="44"/>
                </a:lnTo>
                <a:lnTo>
                  <a:pt x="299" y="44"/>
                </a:lnTo>
                <a:lnTo>
                  <a:pt x="299" y="44"/>
                </a:lnTo>
                <a:lnTo>
                  <a:pt x="300" y="44"/>
                </a:lnTo>
                <a:lnTo>
                  <a:pt x="301" y="44"/>
                </a:lnTo>
                <a:lnTo>
                  <a:pt x="301" y="44"/>
                </a:lnTo>
                <a:lnTo>
                  <a:pt x="302" y="44"/>
                </a:lnTo>
                <a:lnTo>
                  <a:pt x="303" y="44"/>
                </a:lnTo>
                <a:lnTo>
                  <a:pt x="304" y="44"/>
                </a:lnTo>
                <a:lnTo>
                  <a:pt x="304" y="44"/>
                </a:lnTo>
                <a:lnTo>
                  <a:pt x="305" y="44"/>
                </a:lnTo>
                <a:lnTo>
                  <a:pt x="306" y="44"/>
                </a:lnTo>
                <a:lnTo>
                  <a:pt x="306" y="44"/>
                </a:lnTo>
                <a:lnTo>
                  <a:pt x="307" y="44"/>
                </a:lnTo>
                <a:lnTo>
                  <a:pt x="308" y="44"/>
                </a:lnTo>
                <a:lnTo>
                  <a:pt x="308" y="44"/>
                </a:lnTo>
                <a:lnTo>
                  <a:pt x="309" y="44"/>
                </a:lnTo>
                <a:lnTo>
                  <a:pt x="310" y="44"/>
                </a:lnTo>
                <a:lnTo>
                  <a:pt x="310" y="44"/>
                </a:lnTo>
                <a:lnTo>
                  <a:pt x="311" y="44"/>
                </a:lnTo>
                <a:lnTo>
                  <a:pt x="312" y="44"/>
                </a:lnTo>
                <a:lnTo>
                  <a:pt x="312" y="44"/>
                </a:lnTo>
                <a:lnTo>
                  <a:pt x="313" y="44"/>
                </a:lnTo>
                <a:lnTo>
                  <a:pt x="314" y="44"/>
                </a:lnTo>
                <a:lnTo>
                  <a:pt x="315" y="44"/>
                </a:lnTo>
                <a:lnTo>
                  <a:pt x="315" y="44"/>
                </a:lnTo>
                <a:lnTo>
                  <a:pt x="316" y="44"/>
                </a:lnTo>
                <a:lnTo>
                  <a:pt x="317" y="44"/>
                </a:lnTo>
                <a:lnTo>
                  <a:pt x="317" y="44"/>
                </a:lnTo>
                <a:lnTo>
                  <a:pt x="318" y="44"/>
                </a:lnTo>
                <a:lnTo>
                  <a:pt x="319" y="44"/>
                </a:lnTo>
                <a:lnTo>
                  <a:pt x="319" y="44"/>
                </a:lnTo>
                <a:lnTo>
                  <a:pt x="320" y="44"/>
                </a:lnTo>
                <a:lnTo>
                  <a:pt x="321" y="44"/>
                </a:lnTo>
                <a:lnTo>
                  <a:pt x="321" y="44"/>
                </a:lnTo>
                <a:lnTo>
                  <a:pt x="322" y="44"/>
                </a:lnTo>
                <a:lnTo>
                  <a:pt x="323" y="44"/>
                </a:lnTo>
                <a:lnTo>
                  <a:pt x="323" y="44"/>
                </a:lnTo>
                <a:lnTo>
                  <a:pt x="324" y="44"/>
                </a:lnTo>
                <a:lnTo>
                  <a:pt x="325" y="44"/>
                </a:lnTo>
                <a:lnTo>
                  <a:pt x="325" y="44"/>
                </a:lnTo>
                <a:lnTo>
                  <a:pt x="326" y="44"/>
                </a:lnTo>
                <a:lnTo>
                  <a:pt x="327" y="44"/>
                </a:lnTo>
                <a:lnTo>
                  <a:pt x="328" y="44"/>
                </a:lnTo>
                <a:lnTo>
                  <a:pt x="328" y="44"/>
                </a:lnTo>
                <a:lnTo>
                  <a:pt x="329" y="44"/>
                </a:lnTo>
                <a:lnTo>
                  <a:pt x="330" y="44"/>
                </a:lnTo>
                <a:lnTo>
                  <a:pt x="330" y="44"/>
                </a:lnTo>
                <a:lnTo>
                  <a:pt x="331" y="44"/>
                </a:lnTo>
                <a:lnTo>
                  <a:pt x="332" y="44"/>
                </a:lnTo>
                <a:lnTo>
                  <a:pt x="332" y="44"/>
                </a:lnTo>
                <a:lnTo>
                  <a:pt x="333" y="44"/>
                </a:lnTo>
                <a:lnTo>
                  <a:pt x="334" y="43"/>
                </a:lnTo>
                <a:lnTo>
                  <a:pt x="334" y="43"/>
                </a:lnTo>
                <a:lnTo>
                  <a:pt x="335" y="43"/>
                </a:lnTo>
                <a:lnTo>
                  <a:pt x="336" y="44"/>
                </a:lnTo>
                <a:lnTo>
                  <a:pt x="336" y="43"/>
                </a:lnTo>
                <a:lnTo>
                  <a:pt x="337" y="43"/>
                </a:lnTo>
                <a:lnTo>
                  <a:pt x="338" y="43"/>
                </a:lnTo>
                <a:lnTo>
                  <a:pt x="338" y="43"/>
                </a:lnTo>
                <a:lnTo>
                  <a:pt x="339" y="43"/>
                </a:lnTo>
                <a:lnTo>
                  <a:pt x="340" y="43"/>
                </a:lnTo>
                <a:lnTo>
                  <a:pt x="341" y="43"/>
                </a:lnTo>
                <a:lnTo>
                  <a:pt x="341" y="43"/>
                </a:lnTo>
                <a:lnTo>
                  <a:pt x="342" y="43"/>
                </a:lnTo>
                <a:lnTo>
                  <a:pt x="343" y="43"/>
                </a:lnTo>
                <a:lnTo>
                  <a:pt x="343" y="43"/>
                </a:lnTo>
                <a:lnTo>
                  <a:pt x="344" y="44"/>
                </a:lnTo>
                <a:lnTo>
                  <a:pt x="345" y="44"/>
                </a:lnTo>
                <a:lnTo>
                  <a:pt x="345" y="44"/>
                </a:lnTo>
                <a:lnTo>
                  <a:pt x="346" y="44"/>
                </a:lnTo>
                <a:lnTo>
                  <a:pt x="347" y="44"/>
                </a:lnTo>
                <a:lnTo>
                  <a:pt x="347" y="44"/>
                </a:lnTo>
                <a:lnTo>
                  <a:pt x="348" y="44"/>
                </a:lnTo>
                <a:lnTo>
                  <a:pt x="349" y="44"/>
                </a:lnTo>
                <a:lnTo>
                  <a:pt x="349" y="44"/>
                </a:lnTo>
                <a:lnTo>
                  <a:pt x="350" y="44"/>
                </a:lnTo>
                <a:lnTo>
                  <a:pt x="351" y="44"/>
                </a:lnTo>
                <a:lnTo>
                  <a:pt x="352" y="44"/>
                </a:lnTo>
                <a:lnTo>
                  <a:pt x="352" y="44"/>
                </a:lnTo>
                <a:lnTo>
                  <a:pt x="353" y="44"/>
                </a:lnTo>
                <a:lnTo>
                  <a:pt x="354" y="44"/>
                </a:lnTo>
                <a:lnTo>
                  <a:pt x="354" y="44"/>
                </a:lnTo>
                <a:lnTo>
                  <a:pt x="355" y="44"/>
                </a:lnTo>
                <a:lnTo>
                  <a:pt x="356" y="44"/>
                </a:lnTo>
                <a:lnTo>
                  <a:pt x="356" y="44"/>
                </a:lnTo>
                <a:lnTo>
                  <a:pt x="357" y="44"/>
                </a:lnTo>
                <a:lnTo>
                  <a:pt x="358" y="44"/>
                </a:lnTo>
                <a:lnTo>
                  <a:pt x="358" y="44"/>
                </a:lnTo>
                <a:lnTo>
                  <a:pt x="359" y="44"/>
                </a:lnTo>
                <a:lnTo>
                  <a:pt x="360" y="44"/>
                </a:lnTo>
                <a:lnTo>
                  <a:pt x="360" y="44"/>
                </a:lnTo>
                <a:lnTo>
                  <a:pt x="361" y="44"/>
                </a:lnTo>
                <a:lnTo>
                  <a:pt x="362" y="44"/>
                </a:lnTo>
                <a:lnTo>
                  <a:pt x="362" y="44"/>
                </a:lnTo>
                <a:lnTo>
                  <a:pt x="363" y="44"/>
                </a:lnTo>
                <a:lnTo>
                  <a:pt x="364" y="44"/>
                </a:lnTo>
                <a:lnTo>
                  <a:pt x="365" y="44"/>
                </a:lnTo>
                <a:lnTo>
                  <a:pt x="365" y="44"/>
                </a:lnTo>
                <a:lnTo>
                  <a:pt x="366" y="44"/>
                </a:lnTo>
                <a:lnTo>
                  <a:pt x="367" y="44"/>
                </a:lnTo>
                <a:lnTo>
                  <a:pt x="367" y="44"/>
                </a:lnTo>
                <a:lnTo>
                  <a:pt x="368" y="44"/>
                </a:lnTo>
                <a:lnTo>
                  <a:pt x="369" y="44"/>
                </a:lnTo>
                <a:lnTo>
                  <a:pt x="369" y="44"/>
                </a:lnTo>
                <a:lnTo>
                  <a:pt x="370" y="44"/>
                </a:lnTo>
                <a:lnTo>
                  <a:pt x="371" y="44"/>
                </a:lnTo>
                <a:lnTo>
                  <a:pt x="371" y="44"/>
                </a:lnTo>
                <a:lnTo>
                  <a:pt x="372" y="44"/>
                </a:lnTo>
                <a:lnTo>
                  <a:pt x="373" y="44"/>
                </a:lnTo>
                <a:lnTo>
                  <a:pt x="373" y="44"/>
                </a:lnTo>
                <a:lnTo>
                  <a:pt x="374" y="44"/>
                </a:lnTo>
                <a:lnTo>
                  <a:pt x="375" y="44"/>
                </a:lnTo>
                <a:lnTo>
                  <a:pt x="375" y="44"/>
                </a:lnTo>
                <a:lnTo>
                  <a:pt x="376" y="44"/>
                </a:lnTo>
                <a:lnTo>
                  <a:pt x="377" y="44"/>
                </a:lnTo>
                <a:lnTo>
                  <a:pt x="378" y="44"/>
                </a:lnTo>
                <a:lnTo>
                  <a:pt x="378" y="44"/>
                </a:lnTo>
                <a:lnTo>
                  <a:pt x="379" y="44"/>
                </a:lnTo>
                <a:lnTo>
                  <a:pt x="380" y="44"/>
                </a:lnTo>
                <a:lnTo>
                  <a:pt x="380" y="44"/>
                </a:lnTo>
                <a:lnTo>
                  <a:pt x="381" y="44"/>
                </a:lnTo>
                <a:lnTo>
                  <a:pt x="382" y="44"/>
                </a:lnTo>
                <a:lnTo>
                  <a:pt x="382" y="44"/>
                </a:lnTo>
                <a:lnTo>
                  <a:pt x="383" y="44"/>
                </a:lnTo>
                <a:lnTo>
                  <a:pt x="384" y="44"/>
                </a:lnTo>
                <a:lnTo>
                  <a:pt x="384" y="44"/>
                </a:lnTo>
                <a:lnTo>
                  <a:pt x="385" y="44"/>
                </a:lnTo>
                <a:lnTo>
                  <a:pt x="386" y="44"/>
                </a:lnTo>
                <a:lnTo>
                  <a:pt x="386" y="44"/>
                </a:lnTo>
                <a:lnTo>
                  <a:pt x="387" y="44"/>
                </a:lnTo>
                <a:lnTo>
                  <a:pt x="388" y="44"/>
                </a:lnTo>
                <a:lnTo>
                  <a:pt x="389" y="44"/>
                </a:lnTo>
                <a:lnTo>
                  <a:pt x="389" y="44"/>
                </a:lnTo>
                <a:lnTo>
                  <a:pt x="390" y="44"/>
                </a:lnTo>
                <a:lnTo>
                  <a:pt x="391" y="44"/>
                </a:lnTo>
                <a:lnTo>
                  <a:pt x="391" y="44"/>
                </a:lnTo>
                <a:lnTo>
                  <a:pt x="392" y="44"/>
                </a:lnTo>
                <a:lnTo>
                  <a:pt x="393" y="44"/>
                </a:lnTo>
                <a:lnTo>
                  <a:pt x="393" y="44"/>
                </a:lnTo>
                <a:lnTo>
                  <a:pt x="394" y="44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1956" name="Rectangle 212">
            <a:extLst>
              <a:ext uri="{FF2B5EF4-FFF2-40B4-BE49-F238E27FC236}">
                <a16:creationId xmlns:a16="http://schemas.microsoft.com/office/drawing/2014/main" id="{F4DA7A5A-2025-49E3-9AF5-A010E85B8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825" y="2328684"/>
            <a:ext cx="320675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Freeform 25">
            <a:extLst>
              <a:ext uri="{FF2B5EF4-FFF2-40B4-BE49-F238E27FC236}">
                <a16:creationId xmlns:a16="http://schemas.microsoft.com/office/drawing/2014/main" id="{8B21B66F-C36B-439B-ADD6-37B9C554ECC0}"/>
              </a:ext>
            </a:extLst>
          </p:cNvPr>
          <p:cNvSpPr>
            <a:spLocks/>
          </p:cNvSpPr>
          <p:nvPr/>
        </p:nvSpPr>
        <p:spPr bwMode="auto">
          <a:xfrm>
            <a:off x="3919624" y="3929242"/>
            <a:ext cx="4884737" cy="492125"/>
          </a:xfrm>
          <a:custGeom>
            <a:avLst/>
            <a:gdLst>
              <a:gd name="T0" fmla="*/ 6 w 394"/>
              <a:gd name="T1" fmla="*/ 33 h 33"/>
              <a:gd name="T2" fmla="*/ 13 w 394"/>
              <a:gd name="T3" fmla="*/ 33 h 33"/>
              <a:gd name="T4" fmla="*/ 20 w 394"/>
              <a:gd name="T5" fmla="*/ 33 h 33"/>
              <a:gd name="T6" fmla="*/ 27 w 394"/>
              <a:gd name="T7" fmla="*/ 33 h 33"/>
              <a:gd name="T8" fmla="*/ 34 w 394"/>
              <a:gd name="T9" fmla="*/ 33 h 33"/>
              <a:gd name="T10" fmla="*/ 40 w 394"/>
              <a:gd name="T11" fmla="*/ 33 h 33"/>
              <a:gd name="T12" fmla="*/ 47 w 394"/>
              <a:gd name="T13" fmla="*/ 33 h 33"/>
              <a:gd name="T14" fmla="*/ 54 w 394"/>
              <a:gd name="T15" fmla="*/ 31 h 33"/>
              <a:gd name="T16" fmla="*/ 61 w 394"/>
              <a:gd name="T17" fmla="*/ 26 h 33"/>
              <a:gd name="T18" fmla="*/ 68 w 394"/>
              <a:gd name="T19" fmla="*/ 19 h 33"/>
              <a:gd name="T20" fmla="*/ 75 w 394"/>
              <a:gd name="T21" fmla="*/ 14 h 33"/>
              <a:gd name="T22" fmla="*/ 82 w 394"/>
              <a:gd name="T23" fmla="*/ 11 h 33"/>
              <a:gd name="T24" fmla="*/ 88 w 394"/>
              <a:gd name="T25" fmla="*/ 6 h 33"/>
              <a:gd name="T26" fmla="*/ 95 w 394"/>
              <a:gd name="T27" fmla="*/ 3 h 33"/>
              <a:gd name="T28" fmla="*/ 102 w 394"/>
              <a:gd name="T29" fmla="*/ 1 h 33"/>
              <a:gd name="T30" fmla="*/ 109 w 394"/>
              <a:gd name="T31" fmla="*/ 1 h 33"/>
              <a:gd name="T32" fmla="*/ 116 w 394"/>
              <a:gd name="T33" fmla="*/ 0 h 33"/>
              <a:gd name="T34" fmla="*/ 123 w 394"/>
              <a:gd name="T35" fmla="*/ 0 h 33"/>
              <a:gd name="T36" fmla="*/ 130 w 394"/>
              <a:gd name="T37" fmla="*/ 1 h 33"/>
              <a:gd name="T38" fmla="*/ 136 w 394"/>
              <a:gd name="T39" fmla="*/ 4 h 33"/>
              <a:gd name="T40" fmla="*/ 143 w 394"/>
              <a:gd name="T41" fmla="*/ 6 h 33"/>
              <a:gd name="T42" fmla="*/ 150 w 394"/>
              <a:gd name="T43" fmla="*/ 7 h 33"/>
              <a:gd name="T44" fmla="*/ 157 w 394"/>
              <a:gd name="T45" fmla="*/ 11 h 33"/>
              <a:gd name="T46" fmla="*/ 164 w 394"/>
              <a:gd name="T47" fmla="*/ 12 h 33"/>
              <a:gd name="T48" fmla="*/ 171 w 394"/>
              <a:gd name="T49" fmla="*/ 14 h 33"/>
              <a:gd name="T50" fmla="*/ 177 w 394"/>
              <a:gd name="T51" fmla="*/ 17 h 33"/>
              <a:gd name="T52" fmla="*/ 184 w 394"/>
              <a:gd name="T53" fmla="*/ 18 h 33"/>
              <a:gd name="T54" fmla="*/ 191 w 394"/>
              <a:gd name="T55" fmla="*/ 20 h 33"/>
              <a:gd name="T56" fmla="*/ 198 w 394"/>
              <a:gd name="T57" fmla="*/ 21 h 33"/>
              <a:gd name="T58" fmla="*/ 205 w 394"/>
              <a:gd name="T59" fmla="*/ 22 h 33"/>
              <a:gd name="T60" fmla="*/ 212 w 394"/>
              <a:gd name="T61" fmla="*/ 22 h 33"/>
              <a:gd name="T62" fmla="*/ 219 w 394"/>
              <a:gd name="T63" fmla="*/ 23 h 33"/>
              <a:gd name="T64" fmla="*/ 225 w 394"/>
              <a:gd name="T65" fmla="*/ 24 h 33"/>
              <a:gd name="T66" fmla="*/ 232 w 394"/>
              <a:gd name="T67" fmla="*/ 24 h 33"/>
              <a:gd name="T68" fmla="*/ 239 w 394"/>
              <a:gd name="T69" fmla="*/ 24 h 33"/>
              <a:gd name="T70" fmla="*/ 246 w 394"/>
              <a:gd name="T71" fmla="*/ 24 h 33"/>
              <a:gd name="T72" fmla="*/ 253 w 394"/>
              <a:gd name="T73" fmla="*/ 24 h 33"/>
              <a:gd name="T74" fmla="*/ 260 w 394"/>
              <a:gd name="T75" fmla="*/ 25 h 33"/>
              <a:gd name="T76" fmla="*/ 267 w 394"/>
              <a:gd name="T77" fmla="*/ 25 h 33"/>
              <a:gd name="T78" fmla="*/ 273 w 394"/>
              <a:gd name="T79" fmla="*/ 25 h 33"/>
              <a:gd name="T80" fmla="*/ 280 w 394"/>
              <a:gd name="T81" fmla="*/ 25 h 33"/>
              <a:gd name="T82" fmla="*/ 287 w 394"/>
              <a:gd name="T83" fmla="*/ 25 h 33"/>
              <a:gd name="T84" fmla="*/ 294 w 394"/>
              <a:gd name="T85" fmla="*/ 25 h 33"/>
              <a:gd name="T86" fmla="*/ 301 w 394"/>
              <a:gd name="T87" fmla="*/ 26 h 33"/>
              <a:gd name="T88" fmla="*/ 308 w 394"/>
              <a:gd name="T89" fmla="*/ 26 h 33"/>
              <a:gd name="T90" fmla="*/ 315 w 394"/>
              <a:gd name="T91" fmla="*/ 26 h 33"/>
              <a:gd name="T92" fmla="*/ 321 w 394"/>
              <a:gd name="T93" fmla="*/ 26 h 33"/>
              <a:gd name="T94" fmla="*/ 328 w 394"/>
              <a:gd name="T95" fmla="*/ 26 h 33"/>
              <a:gd name="T96" fmla="*/ 335 w 394"/>
              <a:gd name="T97" fmla="*/ 26 h 33"/>
              <a:gd name="T98" fmla="*/ 342 w 394"/>
              <a:gd name="T99" fmla="*/ 26 h 33"/>
              <a:gd name="T100" fmla="*/ 349 w 394"/>
              <a:gd name="T101" fmla="*/ 26 h 33"/>
              <a:gd name="T102" fmla="*/ 356 w 394"/>
              <a:gd name="T103" fmla="*/ 25 h 33"/>
              <a:gd name="T104" fmla="*/ 362 w 394"/>
              <a:gd name="T105" fmla="*/ 25 h 33"/>
              <a:gd name="T106" fmla="*/ 369 w 394"/>
              <a:gd name="T107" fmla="*/ 26 h 33"/>
              <a:gd name="T108" fmla="*/ 376 w 394"/>
              <a:gd name="T109" fmla="*/ 26 h 33"/>
              <a:gd name="T110" fmla="*/ 383 w 394"/>
              <a:gd name="T111" fmla="*/ 26 h 33"/>
              <a:gd name="T112" fmla="*/ 390 w 394"/>
              <a:gd name="T113" fmla="*/ 26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94" h="33">
                <a:moveTo>
                  <a:pt x="0" y="33"/>
                </a:moveTo>
                <a:lnTo>
                  <a:pt x="1" y="33"/>
                </a:lnTo>
                <a:lnTo>
                  <a:pt x="1" y="33"/>
                </a:lnTo>
                <a:lnTo>
                  <a:pt x="2" y="33"/>
                </a:lnTo>
                <a:lnTo>
                  <a:pt x="3" y="33"/>
                </a:lnTo>
                <a:lnTo>
                  <a:pt x="3" y="33"/>
                </a:lnTo>
                <a:lnTo>
                  <a:pt x="4" y="33"/>
                </a:lnTo>
                <a:lnTo>
                  <a:pt x="5" y="33"/>
                </a:lnTo>
                <a:lnTo>
                  <a:pt x="5" y="33"/>
                </a:lnTo>
                <a:lnTo>
                  <a:pt x="6" y="33"/>
                </a:lnTo>
                <a:lnTo>
                  <a:pt x="7" y="33"/>
                </a:lnTo>
                <a:lnTo>
                  <a:pt x="8" y="33"/>
                </a:lnTo>
                <a:lnTo>
                  <a:pt x="8" y="33"/>
                </a:lnTo>
                <a:lnTo>
                  <a:pt x="9" y="33"/>
                </a:lnTo>
                <a:lnTo>
                  <a:pt x="10" y="33"/>
                </a:lnTo>
                <a:lnTo>
                  <a:pt x="10" y="33"/>
                </a:lnTo>
                <a:lnTo>
                  <a:pt x="11" y="33"/>
                </a:lnTo>
                <a:lnTo>
                  <a:pt x="12" y="33"/>
                </a:lnTo>
                <a:lnTo>
                  <a:pt x="12" y="33"/>
                </a:lnTo>
                <a:lnTo>
                  <a:pt x="13" y="33"/>
                </a:lnTo>
                <a:lnTo>
                  <a:pt x="14" y="33"/>
                </a:lnTo>
                <a:lnTo>
                  <a:pt x="14" y="33"/>
                </a:lnTo>
                <a:lnTo>
                  <a:pt x="15" y="33"/>
                </a:lnTo>
                <a:lnTo>
                  <a:pt x="16" y="33"/>
                </a:lnTo>
                <a:lnTo>
                  <a:pt x="16" y="33"/>
                </a:lnTo>
                <a:lnTo>
                  <a:pt x="17" y="33"/>
                </a:lnTo>
                <a:lnTo>
                  <a:pt x="18" y="33"/>
                </a:lnTo>
                <a:lnTo>
                  <a:pt x="19" y="33"/>
                </a:lnTo>
                <a:lnTo>
                  <a:pt x="19" y="33"/>
                </a:lnTo>
                <a:lnTo>
                  <a:pt x="20" y="33"/>
                </a:lnTo>
                <a:lnTo>
                  <a:pt x="21" y="33"/>
                </a:lnTo>
                <a:lnTo>
                  <a:pt x="21" y="33"/>
                </a:lnTo>
                <a:lnTo>
                  <a:pt x="22" y="33"/>
                </a:lnTo>
                <a:lnTo>
                  <a:pt x="23" y="33"/>
                </a:lnTo>
                <a:lnTo>
                  <a:pt x="23" y="33"/>
                </a:lnTo>
                <a:lnTo>
                  <a:pt x="24" y="33"/>
                </a:lnTo>
                <a:lnTo>
                  <a:pt x="25" y="33"/>
                </a:lnTo>
                <a:lnTo>
                  <a:pt x="25" y="33"/>
                </a:lnTo>
                <a:lnTo>
                  <a:pt x="26" y="33"/>
                </a:lnTo>
                <a:lnTo>
                  <a:pt x="27" y="33"/>
                </a:lnTo>
                <a:lnTo>
                  <a:pt x="27" y="33"/>
                </a:lnTo>
                <a:lnTo>
                  <a:pt x="28" y="33"/>
                </a:lnTo>
                <a:lnTo>
                  <a:pt x="29" y="33"/>
                </a:lnTo>
                <a:lnTo>
                  <a:pt x="29" y="33"/>
                </a:lnTo>
                <a:lnTo>
                  <a:pt x="30" y="33"/>
                </a:lnTo>
                <a:lnTo>
                  <a:pt x="31" y="33"/>
                </a:lnTo>
                <a:lnTo>
                  <a:pt x="32" y="33"/>
                </a:lnTo>
                <a:lnTo>
                  <a:pt x="32" y="33"/>
                </a:lnTo>
                <a:lnTo>
                  <a:pt x="33" y="33"/>
                </a:lnTo>
                <a:lnTo>
                  <a:pt x="34" y="33"/>
                </a:lnTo>
                <a:lnTo>
                  <a:pt x="34" y="33"/>
                </a:lnTo>
                <a:lnTo>
                  <a:pt x="35" y="33"/>
                </a:lnTo>
                <a:lnTo>
                  <a:pt x="36" y="33"/>
                </a:lnTo>
                <a:lnTo>
                  <a:pt x="36" y="33"/>
                </a:lnTo>
                <a:lnTo>
                  <a:pt x="37" y="33"/>
                </a:lnTo>
                <a:lnTo>
                  <a:pt x="38" y="33"/>
                </a:lnTo>
                <a:lnTo>
                  <a:pt x="38" y="33"/>
                </a:lnTo>
                <a:lnTo>
                  <a:pt x="39" y="33"/>
                </a:lnTo>
                <a:lnTo>
                  <a:pt x="40" y="33"/>
                </a:lnTo>
                <a:lnTo>
                  <a:pt x="40" y="33"/>
                </a:lnTo>
                <a:lnTo>
                  <a:pt x="41" y="33"/>
                </a:lnTo>
                <a:lnTo>
                  <a:pt x="42" y="33"/>
                </a:lnTo>
                <a:lnTo>
                  <a:pt x="42" y="33"/>
                </a:lnTo>
                <a:lnTo>
                  <a:pt x="43" y="33"/>
                </a:lnTo>
                <a:lnTo>
                  <a:pt x="44" y="33"/>
                </a:lnTo>
                <a:lnTo>
                  <a:pt x="45" y="33"/>
                </a:lnTo>
                <a:lnTo>
                  <a:pt x="45" y="33"/>
                </a:lnTo>
                <a:lnTo>
                  <a:pt x="46" y="33"/>
                </a:lnTo>
                <a:lnTo>
                  <a:pt x="47" y="33"/>
                </a:lnTo>
                <a:lnTo>
                  <a:pt x="47" y="33"/>
                </a:lnTo>
                <a:lnTo>
                  <a:pt x="48" y="33"/>
                </a:lnTo>
                <a:lnTo>
                  <a:pt x="49" y="33"/>
                </a:lnTo>
                <a:lnTo>
                  <a:pt x="49" y="33"/>
                </a:lnTo>
                <a:lnTo>
                  <a:pt x="50" y="33"/>
                </a:lnTo>
                <a:lnTo>
                  <a:pt x="51" y="33"/>
                </a:lnTo>
                <a:lnTo>
                  <a:pt x="51" y="33"/>
                </a:lnTo>
                <a:lnTo>
                  <a:pt x="52" y="33"/>
                </a:lnTo>
                <a:lnTo>
                  <a:pt x="53" y="33"/>
                </a:lnTo>
                <a:lnTo>
                  <a:pt x="53" y="32"/>
                </a:lnTo>
                <a:lnTo>
                  <a:pt x="54" y="31"/>
                </a:lnTo>
                <a:lnTo>
                  <a:pt x="55" y="31"/>
                </a:lnTo>
                <a:lnTo>
                  <a:pt x="56" y="30"/>
                </a:lnTo>
                <a:lnTo>
                  <a:pt x="56" y="30"/>
                </a:lnTo>
                <a:lnTo>
                  <a:pt x="57" y="29"/>
                </a:lnTo>
                <a:lnTo>
                  <a:pt x="58" y="28"/>
                </a:lnTo>
                <a:lnTo>
                  <a:pt x="58" y="28"/>
                </a:lnTo>
                <a:lnTo>
                  <a:pt x="59" y="27"/>
                </a:lnTo>
                <a:lnTo>
                  <a:pt x="60" y="27"/>
                </a:lnTo>
                <a:lnTo>
                  <a:pt x="60" y="26"/>
                </a:lnTo>
                <a:lnTo>
                  <a:pt x="61" y="26"/>
                </a:lnTo>
                <a:lnTo>
                  <a:pt x="62" y="25"/>
                </a:lnTo>
                <a:lnTo>
                  <a:pt x="62" y="24"/>
                </a:lnTo>
                <a:lnTo>
                  <a:pt x="63" y="24"/>
                </a:lnTo>
                <a:lnTo>
                  <a:pt x="64" y="23"/>
                </a:lnTo>
                <a:lnTo>
                  <a:pt x="64" y="23"/>
                </a:lnTo>
                <a:lnTo>
                  <a:pt x="65" y="23"/>
                </a:lnTo>
                <a:lnTo>
                  <a:pt x="66" y="22"/>
                </a:lnTo>
                <a:lnTo>
                  <a:pt x="66" y="21"/>
                </a:lnTo>
                <a:lnTo>
                  <a:pt x="67" y="20"/>
                </a:lnTo>
                <a:lnTo>
                  <a:pt x="68" y="19"/>
                </a:lnTo>
                <a:lnTo>
                  <a:pt x="69" y="19"/>
                </a:lnTo>
                <a:lnTo>
                  <a:pt x="69" y="18"/>
                </a:lnTo>
                <a:lnTo>
                  <a:pt x="70" y="17"/>
                </a:lnTo>
                <a:lnTo>
                  <a:pt x="71" y="17"/>
                </a:lnTo>
                <a:lnTo>
                  <a:pt x="71" y="16"/>
                </a:lnTo>
                <a:lnTo>
                  <a:pt x="72" y="16"/>
                </a:lnTo>
                <a:lnTo>
                  <a:pt x="73" y="15"/>
                </a:lnTo>
                <a:lnTo>
                  <a:pt x="73" y="15"/>
                </a:lnTo>
                <a:lnTo>
                  <a:pt x="74" y="14"/>
                </a:lnTo>
                <a:lnTo>
                  <a:pt x="75" y="14"/>
                </a:lnTo>
                <a:lnTo>
                  <a:pt x="75" y="14"/>
                </a:lnTo>
                <a:lnTo>
                  <a:pt x="76" y="14"/>
                </a:lnTo>
                <a:lnTo>
                  <a:pt x="77" y="13"/>
                </a:lnTo>
                <a:lnTo>
                  <a:pt x="77" y="13"/>
                </a:lnTo>
                <a:lnTo>
                  <a:pt x="78" y="13"/>
                </a:lnTo>
                <a:lnTo>
                  <a:pt x="79" y="12"/>
                </a:lnTo>
                <a:lnTo>
                  <a:pt x="79" y="12"/>
                </a:lnTo>
                <a:lnTo>
                  <a:pt x="80" y="11"/>
                </a:lnTo>
                <a:lnTo>
                  <a:pt x="81" y="11"/>
                </a:lnTo>
                <a:lnTo>
                  <a:pt x="82" y="11"/>
                </a:lnTo>
                <a:lnTo>
                  <a:pt x="82" y="11"/>
                </a:lnTo>
                <a:lnTo>
                  <a:pt x="83" y="10"/>
                </a:lnTo>
                <a:lnTo>
                  <a:pt x="84" y="10"/>
                </a:lnTo>
                <a:lnTo>
                  <a:pt x="84" y="9"/>
                </a:lnTo>
                <a:lnTo>
                  <a:pt x="85" y="9"/>
                </a:lnTo>
                <a:lnTo>
                  <a:pt x="86" y="8"/>
                </a:lnTo>
                <a:lnTo>
                  <a:pt x="86" y="8"/>
                </a:lnTo>
                <a:lnTo>
                  <a:pt x="87" y="7"/>
                </a:lnTo>
                <a:lnTo>
                  <a:pt x="88" y="7"/>
                </a:lnTo>
                <a:lnTo>
                  <a:pt x="88" y="6"/>
                </a:lnTo>
                <a:lnTo>
                  <a:pt x="89" y="6"/>
                </a:lnTo>
                <a:lnTo>
                  <a:pt x="90" y="5"/>
                </a:lnTo>
                <a:lnTo>
                  <a:pt x="90" y="4"/>
                </a:lnTo>
                <a:lnTo>
                  <a:pt x="91" y="4"/>
                </a:lnTo>
                <a:lnTo>
                  <a:pt x="92" y="4"/>
                </a:lnTo>
                <a:lnTo>
                  <a:pt x="93" y="3"/>
                </a:lnTo>
                <a:lnTo>
                  <a:pt x="93" y="3"/>
                </a:lnTo>
                <a:lnTo>
                  <a:pt x="94" y="3"/>
                </a:lnTo>
                <a:lnTo>
                  <a:pt x="95" y="3"/>
                </a:lnTo>
                <a:lnTo>
                  <a:pt x="95" y="3"/>
                </a:lnTo>
                <a:lnTo>
                  <a:pt x="96" y="2"/>
                </a:lnTo>
                <a:lnTo>
                  <a:pt x="97" y="2"/>
                </a:lnTo>
                <a:lnTo>
                  <a:pt x="97" y="2"/>
                </a:lnTo>
                <a:lnTo>
                  <a:pt x="98" y="1"/>
                </a:lnTo>
                <a:lnTo>
                  <a:pt x="99" y="1"/>
                </a:lnTo>
                <a:lnTo>
                  <a:pt x="99" y="2"/>
                </a:lnTo>
                <a:lnTo>
                  <a:pt x="100" y="1"/>
                </a:lnTo>
                <a:lnTo>
                  <a:pt x="101" y="1"/>
                </a:lnTo>
                <a:lnTo>
                  <a:pt x="101" y="1"/>
                </a:lnTo>
                <a:lnTo>
                  <a:pt x="102" y="1"/>
                </a:lnTo>
                <a:lnTo>
                  <a:pt x="103" y="0"/>
                </a:lnTo>
                <a:lnTo>
                  <a:pt x="103" y="0"/>
                </a:lnTo>
                <a:lnTo>
                  <a:pt x="104" y="0"/>
                </a:lnTo>
                <a:lnTo>
                  <a:pt x="105" y="0"/>
                </a:lnTo>
                <a:lnTo>
                  <a:pt x="106" y="0"/>
                </a:lnTo>
                <a:lnTo>
                  <a:pt x="106" y="0"/>
                </a:lnTo>
                <a:lnTo>
                  <a:pt x="107" y="1"/>
                </a:lnTo>
                <a:lnTo>
                  <a:pt x="108" y="1"/>
                </a:lnTo>
                <a:lnTo>
                  <a:pt x="108" y="1"/>
                </a:lnTo>
                <a:lnTo>
                  <a:pt x="109" y="1"/>
                </a:lnTo>
                <a:lnTo>
                  <a:pt x="110" y="1"/>
                </a:lnTo>
                <a:lnTo>
                  <a:pt x="110" y="1"/>
                </a:lnTo>
                <a:lnTo>
                  <a:pt x="111" y="1"/>
                </a:lnTo>
                <a:lnTo>
                  <a:pt x="112" y="1"/>
                </a:lnTo>
                <a:lnTo>
                  <a:pt x="112" y="1"/>
                </a:lnTo>
                <a:lnTo>
                  <a:pt x="113" y="1"/>
                </a:lnTo>
                <a:lnTo>
                  <a:pt x="114" y="0"/>
                </a:lnTo>
                <a:lnTo>
                  <a:pt x="114" y="0"/>
                </a:lnTo>
                <a:lnTo>
                  <a:pt x="115" y="0"/>
                </a:lnTo>
                <a:lnTo>
                  <a:pt x="116" y="0"/>
                </a:lnTo>
                <a:lnTo>
                  <a:pt x="116" y="0"/>
                </a:lnTo>
                <a:lnTo>
                  <a:pt x="117" y="0"/>
                </a:lnTo>
                <a:lnTo>
                  <a:pt x="118" y="0"/>
                </a:lnTo>
                <a:lnTo>
                  <a:pt x="119" y="0"/>
                </a:lnTo>
                <a:lnTo>
                  <a:pt x="119" y="0"/>
                </a:lnTo>
                <a:lnTo>
                  <a:pt x="120" y="0"/>
                </a:lnTo>
                <a:lnTo>
                  <a:pt x="121" y="0"/>
                </a:lnTo>
                <a:lnTo>
                  <a:pt x="121" y="0"/>
                </a:lnTo>
                <a:lnTo>
                  <a:pt x="122" y="0"/>
                </a:lnTo>
                <a:lnTo>
                  <a:pt x="123" y="0"/>
                </a:lnTo>
                <a:lnTo>
                  <a:pt x="123" y="0"/>
                </a:lnTo>
                <a:lnTo>
                  <a:pt x="124" y="0"/>
                </a:lnTo>
                <a:lnTo>
                  <a:pt x="125" y="1"/>
                </a:lnTo>
                <a:lnTo>
                  <a:pt x="125" y="0"/>
                </a:lnTo>
                <a:lnTo>
                  <a:pt x="126" y="0"/>
                </a:lnTo>
                <a:lnTo>
                  <a:pt x="127" y="0"/>
                </a:lnTo>
                <a:lnTo>
                  <a:pt x="127" y="1"/>
                </a:lnTo>
                <a:lnTo>
                  <a:pt x="128" y="1"/>
                </a:lnTo>
                <a:lnTo>
                  <a:pt x="129" y="2"/>
                </a:lnTo>
                <a:lnTo>
                  <a:pt x="130" y="1"/>
                </a:lnTo>
                <a:lnTo>
                  <a:pt x="130" y="1"/>
                </a:lnTo>
                <a:lnTo>
                  <a:pt x="131" y="2"/>
                </a:lnTo>
                <a:lnTo>
                  <a:pt x="132" y="2"/>
                </a:lnTo>
                <a:lnTo>
                  <a:pt x="132" y="2"/>
                </a:lnTo>
                <a:lnTo>
                  <a:pt x="133" y="2"/>
                </a:lnTo>
                <a:lnTo>
                  <a:pt x="134" y="3"/>
                </a:lnTo>
                <a:lnTo>
                  <a:pt x="134" y="3"/>
                </a:lnTo>
                <a:lnTo>
                  <a:pt x="135" y="4"/>
                </a:lnTo>
                <a:lnTo>
                  <a:pt x="136" y="4"/>
                </a:lnTo>
                <a:lnTo>
                  <a:pt x="136" y="4"/>
                </a:lnTo>
                <a:lnTo>
                  <a:pt x="137" y="4"/>
                </a:lnTo>
                <a:lnTo>
                  <a:pt x="138" y="5"/>
                </a:lnTo>
                <a:lnTo>
                  <a:pt x="138" y="5"/>
                </a:lnTo>
                <a:lnTo>
                  <a:pt x="139" y="6"/>
                </a:lnTo>
                <a:lnTo>
                  <a:pt x="140" y="6"/>
                </a:lnTo>
                <a:lnTo>
                  <a:pt x="140" y="6"/>
                </a:lnTo>
                <a:lnTo>
                  <a:pt x="141" y="6"/>
                </a:lnTo>
                <a:lnTo>
                  <a:pt x="142" y="6"/>
                </a:lnTo>
                <a:lnTo>
                  <a:pt x="143" y="6"/>
                </a:lnTo>
                <a:lnTo>
                  <a:pt x="143" y="6"/>
                </a:lnTo>
                <a:lnTo>
                  <a:pt x="144" y="7"/>
                </a:lnTo>
                <a:lnTo>
                  <a:pt x="145" y="7"/>
                </a:lnTo>
                <a:lnTo>
                  <a:pt x="145" y="7"/>
                </a:lnTo>
                <a:lnTo>
                  <a:pt x="146" y="7"/>
                </a:lnTo>
                <a:lnTo>
                  <a:pt x="147" y="7"/>
                </a:lnTo>
                <a:lnTo>
                  <a:pt x="147" y="7"/>
                </a:lnTo>
                <a:lnTo>
                  <a:pt x="148" y="7"/>
                </a:lnTo>
                <a:lnTo>
                  <a:pt x="149" y="7"/>
                </a:lnTo>
                <a:lnTo>
                  <a:pt x="149" y="7"/>
                </a:lnTo>
                <a:lnTo>
                  <a:pt x="150" y="7"/>
                </a:lnTo>
                <a:lnTo>
                  <a:pt x="151" y="8"/>
                </a:lnTo>
                <a:lnTo>
                  <a:pt x="151" y="8"/>
                </a:lnTo>
                <a:lnTo>
                  <a:pt x="152" y="8"/>
                </a:lnTo>
                <a:lnTo>
                  <a:pt x="153" y="9"/>
                </a:lnTo>
                <a:lnTo>
                  <a:pt x="153" y="9"/>
                </a:lnTo>
                <a:lnTo>
                  <a:pt x="154" y="10"/>
                </a:lnTo>
                <a:lnTo>
                  <a:pt x="155" y="10"/>
                </a:lnTo>
                <a:lnTo>
                  <a:pt x="156" y="10"/>
                </a:lnTo>
                <a:lnTo>
                  <a:pt x="156" y="10"/>
                </a:lnTo>
                <a:lnTo>
                  <a:pt x="157" y="11"/>
                </a:lnTo>
                <a:lnTo>
                  <a:pt x="158" y="11"/>
                </a:lnTo>
                <a:lnTo>
                  <a:pt x="158" y="11"/>
                </a:lnTo>
                <a:lnTo>
                  <a:pt x="159" y="11"/>
                </a:lnTo>
                <a:lnTo>
                  <a:pt x="160" y="11"/>
                </a:lnTo>
                <a:lnTo>
                  <a:pt x="160" y="12"/>
                </a:lnTo>
                <a:lnTo>
                  <a:pt x="161" y="12"/>
                </a:lnTo>
                <a:lnTo>
                  <a:pt x="162" y="12"/>
                </a:lnTo>
                <a:lnTo>
                  <a:pt x="162" y="12"/>
                </a:lnTo>
                <a:lnTo>
                  <a:pt x="163" y="12"/>
                </a:lnTo>
                <a:lnTo>
                  <a:pt x="164" y="12"/>
                </a:lnTo>
                <a:lnTo>
                  <a:pt x="164" y="13"/>
                </a:lnTo>
                <a:lnTo>
                  <a:pt x="165" y="13"/>
                </a:lnTo>
                <a:lnTo>
                  <a:pt x="166" y="13"/>
                </a:lnTo>
                <a:lnTo>
                  <a:pt x="167" y="13"/>
                </a:lnTo>
                <a:lnTo>
                  <a:pt x="167" y="13"/>
                </a:lnTo>
                <a:lnTo>
                  <a:pt x="168" y="13"/>
                </a:lnTo>
                <a:lnTo>
                  <a:pt x="169" y="13"/>
                </a:lnTo>
                <a:lnTo>
                  <a:pt x="169" y="14"/>
                </a:lnTo>
                <a:lnTo>
                  <a:pt x="170" y="14"/>
                </a:lnTo>
                <a:lnTo>
                  <a:pt x="171" y="14"/>
                </a:lnTo>
                <a:lnTo>
                  <a:pt x="171" y="14"/>
                </a:lnTo>
                <a:lnTo>
                  <a:pt x="172" y="14"/>
                </a:lnTo>
                <a:lnTo>
                  <a:pt x="173" y="15"/>
                </a:lnTo>
                <a:lnTo>
                  <a:pt x="173" y="15"/>
                </a:lnTo>
                <a:lnTo>
                  <a:pt x="174" y="16"/>
                </a:lnTo>
                <a:lnTo>
                  <a:pt x="175" y="16"/>
                </a:lnTo>
                <a:lnTo>
                  <a:pt x="175" y="16"/>
                </a:lnTo>
                <a:lnTo>
                  <a:pt x="176" y="16"/>
                </a:lnTo>
                <a:lnTo>
                  <a:pt x="177" y="17"/>
                </a:lnTo>
                <a:lnTo>
                  <a:pt x="177" y="17"/>
                </a:lnTo>
                <a:lnTo>
                  <a:pt x="178" y="17"/>
                </a:lnTo>
                <a:lnTo>
                  <a:pt x="179" y="17"/>
                </a:lnTo>
                <a:lnTo>
                  <a:pt x="180" y="17"/>
                </a:lnTo>
                <a:lnTo>
                  <a:pt x="180" y="17"/>
                </a:lnTo>
                <a:lnTo>
                  <a:pt x="181" y="18"/>
                </a:lnTo>
                <a:lnTo>
                  <a:pt x="182" y="18"/>
                </a:lnTo>
                <a:lnTo>
                  <a:pt x="182" y="18"/>
                </a:lnTo>
                <a:lnTo>
                  <a:pt x="183" y="18"/>
                </a:lnTo>
                <a:lnTo>
                  <a:pt x="184" y="18"/>
                </a:lnTo>
                <a:lnTo>
                  <a:pt x="184" y="18"/>
                </a:lnTo>
                <a:lnTo>
                  <a:pt x="185" y="19"/>
                </a:lnTo>
                <a:lnTo>
                  <a:pt x="186" y="19"/>
                </a:lnTo>
                <a:lnTo>
                  <a:pt x="186" y="19"/>
                </a:lnTo>
                <a:lnTo>
                  <a:pt x="187" y="19"/>
                </a:lnTo>
                <a:lnTo>
                  <a:pt x="188" y="19"/>
                </a:lnTo>
                <a:lnTo>
                  <a:pt x="188" y="19"/>
                </a:lnTo>
                <a:lnTo>
                  <a:pt x="189" y="20"/>
                </a:lnTo>
                <a:lnTo>
                  <a:pt x="190" y="20"/>
                </a:lnTo>
                <a:lnTo>
                  <a:pt x="190" y="20"/>
                </a:lnTo>
                <a:lnTo>
                  <a:pt x="191" y="20"/>
                </a:lnTo>
                <a:lnTo>
                  <a:pt x="192" y="20"/>
                </a:lnTo>
                <a:lnTo>
                  <a:pt x="193" y="20"/>
                </a:lnTo>
                <a:lnTo>
                  <a:pt x="193" y="21"/>
                </a:lnTo>
                <a:lnTo>
                  <a:pt x="194" y="21"/>
                </a:lnTo>
                <a:lnTo>
                  <a:pt x="195" y="21"/>
                </a:lnTo>
                <a:lnTo>
                  <a:pt x="195" y="21"/>
                </a:lnTo>
                <a:lnTo>
                  <a:pt x="196" y="21"/>
                </a:lnTo>
                <a:lnTo>
                  <a:pt x="197" y="21"/>
                </a:lnTo>
                <a:lnTo>
                  <a:pt x="197" y="21"/>
                </a:lnTo>
                <a:lnTo>
                  <a:pt x="198" y="21"/>
                </a:lnTo>
                <a:lnTo>
                  <a:pt x="199" y="20"/>
                </a:lnTo>
                <a:lnTo>
                  <a:pt x="199" y="21"/>
                </a:lnTo>
                <a:lnTo>
                  <a:pt x="200" y="21"/>
                </a:lnTo>
                <a:lnTo>
                  <a:pt x="201" y="21"/>
                </a:lnTo>
                <a:lnTo>
                  <a:pt x="201" y="21"/>
                </a:lnTo>
                <a:lnTo>
                  <a:pt x="202" y="21"/>
                </a:lnTo>
                <a:lnTo>
                  <a:pt x="203" y="21"/>
                </a:lnTo>
                <a:lnTo>
                  <a:pt x="204" y="22"/>
                </a:lnTo>
                <a:lnTo>
                  <a:pt x="204" y="22"/>
                </a:lnTo>
                <a:lnTo>
                  <a:pt x="205" y="22"/>
                </a:lnTo>
                <a:lnTo>
                  <a:pt x="206" y="22"/>
                </a:lnTo>
                <a:lnTo>
                  <a:pt x="206" y="22"/>
                </a:lnTo>
                <a:lnTo>
                  <a:pt x="207" y="22"/>
                </a:lnTo>
                <a:lnTo>
                  <a:pt x="208" y="22"/>
                </a:lnTo>
                <a:lnTo>
                  <a:pt x="208" y="22"/>
                </a:lnTo>
                <a:lnTo>
                  <a:pt x="209" y="22"/>
                </a:lnTo>
                <a:lnTo>
                  <a:pt x="210" y="22"/>
                </a:lnTo>
                <a:lnTo>
                  <a:pt x="210" y="22"/>
                </a:lnTo>
                <a:lnTo>
                  <a:pt x="211" y="22"/>
                </a:lnTo>
                <a:lnTo>
                  <a:pt x="212" y="22"/>
                </a:lnTo>
                <a:lnTo>
                  <a:pt x="212" y="22"/>
                </a:lnTo>
                <a:lnTo>
                  <a:pt x="213" y="22"/>
                </a:lnTo>
                <a:lnTo>
                  <a:pt x="214" y="22"/>
                </a:lnTo>
                <a:lnTo>
                  <a:pt x="214" y="22"/>
                </a:lnTo>
                <a:lnTo>
                  <a:pt x="215" y="23"/>
                </a:lnTo>
                <a:lnTo>
                  <a:pt x="216" y="23"/>
                </a:lnTo>
                <a:lnTo>
                  <a:pt x="217" y="23"/>
                </a:lnTo>
                <a:lnTo>
                  <a:pt x="217" y="23"/>
                </a:lnTo>
                <a:lnTo>
                  <a:pt x="218" y="23"/>
                </a:lnTo>
                <a:lnTo>
                  <a:pt x="219" y="23"/>
                </a:lnTo>
                <a:lnTo>
                  <a:pt x="219" y="23"/>
                </a:lnTo>
                <a:lnTo>
                  <a:pt x="220" y="23"/>
                </a:lnTo>
                <a:lnTo>
                  <a:pt x="221" y="23"/>
                </a:lnTo>
                <a:lnTo>
                  <a:pt x="221" y="23"/>
                </a:lnTo>
                <a:lnTo>
                  <a:pt x="222" y="23"/>
                </a:lnTo>
                <a:lnTo>
                  <a:pt x="223" y="23"/>
                </a:lnTo>
                <a:lnTo>
                  <a:pt x="223" y="23"/>
                </a:lnTo>
                <a:lnTo>
                  <a:pt x="224" y="24"/>
                </a:lnTo>
                <a:lnTo>
                  <a:pt x="225" y="24"/>
                </a:lnTo>
                <a:lnTo>
                  <a:pt x="225" y="24"/>
                </a:lnTo>
                <a:lnTo>
                  <a:pt x="226" y="24"/>
                </a:lnTo>
                <a:lnTo>
                  <a:pt x="227" y="24"/>
                </a:lnTo>
                <a:lnTo>
                  <a:pt x="227" y="24"/>
                </a:lnTo>
                <a:lnTo>
                  <a:pt x="228" y="24"/>
                </a:lnTo>
                <a:lnTo>
                  <a:pt x="229" y="24"/>
                </a:lnTo>
                <a:lnTo>
                  <a:pt x="230" y="24"/>
                </a:lnTo>
                <a:lnTo>
                  <a:pt x="230" y="24"/>
                </a:lnTo>
                <a:lnTo>
                  <a:pt x="231" y="24"/>
                </a:lnTo>
                <a:lnTo>
                  <a:pt x="232" y="24"/>
                </a:lnTo>
                <a:lnTo>
                  <a:pt x="232" y="24"/>
                </a:lnTo>
                <a:lnTo>
                  <a:pt x="233" y="24"/>
                </a:lnTo>
                <a:lnTo>
                  <a:pt x="234" y="24"/>
                </a:lnTo>
                <a:lnTo>
                  <a:pt x="234" y="24"/>
                </a:lnTo>
                <a:lnTo>
                  <a:pt x="235" y="24"/>
                </a:lnTo>
                <a:lnTo>
                  <a:pt x="236" y="24"/>
                </a:lnTo>
                <a:lnTo>
                  <a:pt x="236" y="24"/>
                </a:lnTo>
                <a:lnTo>
                  <a:pt x="237" y="24"/>
                </a:lnTo>
                <a:lnTo>
                  <a:pt x="238" y="24"/>
                </a:lnTo>
                <a:lnTo>
                  <a:pt x="238" y="24"/>
                </a:lnTo>
                <a:lnTo>
                  <a:pt x="239" y="24"/>
                </a:lnTo>
                <a:lnTo>
                  <a:pt x="240" y="24"/>
                </a:lnTo>
                <a:lnTo>
                  <a:pt x="241" y="24"/>
                </a:lnTo>
                <a:lnTo>
                  <a:pt x="241" y="24"/>
                </a:lnTo>
                <a:lnTo>
                  <a:pt x="242" y="24"/>
                </a:lnTo>
                <a:lnTo>
                  <a:pt x="243" y="24"/>
                </a:lnTo>
                <a:lnTo>
                  <a:pt x="243" y="24"/>
                </a:lnTo>
                <a:lnTo>
                  <a:pt x="244" y="24"/>
                </a:lnTo>
                <a:lnTo>
                  <a:pt x="245" y="24"/>
                </a:lnTo>
                <a:lnTo>
                  <a:pt x="245" y="24"/>
                </a:lnTo>
                <a:lnTo>
                  <a:pt x="246" y="24"/>
                </a:lnTo>
                <a:lnTo>
                  <a:pt x="247" y="24"/>
                </a:lnTo>
                <a:lnTo>
                  <a:pt x="247" y="24"/>
                </a:lnTo>
                <a:lnTo>
                  <a:pt x="248" y="24"/>
                </a:lnTo>
                <a:lnTo>
                  <a:pt x="249" y="24"/>
                </a:lnTo>
                <a:lnTo>
                  <a:pt x="249" y="24"/>
                </a:lnTo>
                <a:lnTo>
                  <a:pt x="250" y="24"/>
                </a:lnTo>
                <a:lnTo>
                  <a:pt x="251" y="24"/>
                </a:lnTo>
                <a:lnTo>
                  <a:pt x="251" y="24"/>
                </a:lnTo>
                <a:lnTo>
                  <a:pt x="252" y="24"/>
                </a:lnTo>
                <a:lnTo>
                  <a:pt x="253" y="24"/>
                </a:lnTo>
                <a:lnTo>
                  <a:pt x="254" y="24"/>
                </a:lnTo>
                <a:lnTo>
                  <a:pt x="254" y="24"/>
                </a:lnTo>
                <a:lnTo>
                  <a:pt x="255" y="24"/>
                </a:lnTo>
                <a:lnTo>
                  <a:pt x="256" y="25"/>
                </a:lnTo>
                <a:lnTo>
                  <a:pt x="256" y="25"/>
                </a:lnTo>
                <a:lnTo>
                  <a:pt x="257" y="25"/>
                </a:lnTo>
                <a:lnTo>
                  <a:pt x="258" y="25"/>
                </a:lnTo>
                <a:lnTo>
                  <a:pt x="258" y="25"/>
                </a:lnTo>
                <a:lnTo>
                  <a:pt x="259" y="25"/>
                </a:lnTo>
                <a:lnTo>
                  <a:pt x="260" y="25"/>
                </a:lnTo>
                <a:lnTo>
                  <a:pt x="260" y="25"/>
                </a:lnTo>
                <a:lnTo>
                  <a:pt x="261" y="25"/>
                </a:lnTo>
                <a:lnTo>
                  <a:pt x="262" y="25"/>
                </a:lnTo>
                <a:lnTo>
                  <a:pt x="262" y="25"/>
                </a:lnTo>
                <a:lnTo>
                  <a:pt x="263" y="25"/>
                </a:lnTo>
                <a:lnTo>
                  <a:pt x="264" y="25"/>
                </a:lnTo>
                <a:lnTo>
                  <a:pt x="264" y="25"/>
                </a:lnTo>
                <a:lnTo>
                  <a:pt x="265" y="25"/>
                </a:lnTo>
                <a:lnTo>
                  <a:pt x="266" y="25"/>
                </a:lnTo>
                <a:lnTo>
                  <a:pt x="267" y="25"/>
                </a:lnTo>
                <a:lnTo>
                  <a:pt x="267" y="25"/>
                </a:lnTo>
                <a:lnTo>
                  <a:pt x="268" y="25"/>
                </a:lnTo>
                <a:lnTo>
                  <a:pt x="269" y="25"/>
                </a:lnTo>
                <a:lnTo>
                  <a:pt x="269" y="25"/>
                </a:lnTo>
                <a:lnTo>
                  <a:pt x="270" y="25"/>
                </a:lnTo>
                <a:lnTo>
                  <a:pt x="271" y="25"/>
                </a:lnTo>
                <a:lnTo>
                  <a:pt x="271" y="25"/>
                </a:lnTo>
                <a:lnTo>
                  <a:pt x="272" y="25"/>
                </a:lnTo>
                <a:lnTo>
                  <a:pt x="273" y="25"/>
                </a:lnTo>
                <a:lnTo>
                  <a:pt x="273" y="25"/>
                </a:lnTo>
                <a:lnTo>
                  <a:pt x="274" y="25"/>
                </a:lnTo>
                <a:lnTo>
                  <a:pt x="275" y="25"/>
                </a:lnTo>
                <a:lnTo>
                  <a:pt x="275" y="25"/>
                </a:lnTo>
                <a:lnTo>
                  <a:pt x="276" y="25"/>
                </a:lnTo>
                <a:lnTo>
                  <a:pt x="277" y="25"/>
                </a:lnTo>
                <a:lnTo>
                  <a:pt x="278" y="25"/>
                </a:lnTo>
                <a:lnTo>
                  <a:pt x="278" y="25"/>
                </a:lnTo>
                <a:lnTo>
                  <a:pt x="279" y="25"/>
                </a:lnTo>
                <a:lnTo>
                  <a:pt x="280" y="25"/>
                </a:lnTo>
                <a:lnTo>
                  <a:pt x="280" y="25"/>
                </a:lnTo>
                <a:lnTo>
                  <a:pt x="281" y="25"/>
                </a:lnTo>
                <a:lnTo>
                  <a:pt x="282" y="25"/>
                </a:lnTo>
                <a:lnTo>
                  <a:pt x="282" y="25"/>
                </a:lnTo>
                <a:lnTo>
                  <a:pt x="283" y="25"/>
                </a:lnTo>
                <a:lnTo>
                  <a:pt x="284" y="25"/>
                </a:lnTo>
                <a:lnTo>
                  <a:pt x="284" y="25"/>
                </a:lnTo>
                <a:lnTo>
                  <a:pt x="285" y="25"/>
                </a:lnTo>
                <a:lnTo>
                  <a:pt x="286" y="25"/>
                </a:lnTo>
                <a:lnTo>
                  <a:pt x="286" y="25"/>
                </a:lnTo>
                <a:lnTo>
                  <a:pt x="287" y="25"/>
                </a:lnTo>
                <a:lnTo>
                  <a:pt x="288" y="25"/>
                </a:lnTo>
                <a:lnTo>
                  <a:pt x="288" y="25"/>
                </a:lnTo>
                <a:lnTo>
                  <a:pt x="289" y="25"/>
                </a:lnTo>
                <a:lnTo>
                  <a:pt x="290" y="25"/>
                </a:lnTo>
                <a:lnTo>
                  <a:pt x="291" y="25"/>
                </a:lnTo>
                <a:lnTo>
                  <a:pt x="291" y="25"/>
                </a:lnTo>
                <a:lnTo>
                  <a:pt x="292" y="25"/>
                </a:lnTo>
                <a:lnTo>
                  <a:pt x="293" y="25"/>
                </a:lnTo>
                <a:lnTo>
                  <a:pt x="293" y="25"/>
                </a:lnTo>
                <a:lnTo>
                  <a:pt x="294" y="25"/>
                </a:lnTo>
                <a:lnTo>
                  <a:pt x="295" y="25"/>
                </a:lnTo>
                <a:lnTo>
                  <a:pt x="295" y="26"/>
                </a:lnTo>
                <a:lnTo>
                  <a:pt x="296" y="26"/>
                </a:lnTo>
                <a:lnTo>
                  <a:pt x="297" y="26"/>
                </a:lnTo>
                <a:lnTo>
                  <a:pt x="297" y="26"/>
                </a:lnTo>
                <a:lnTo>
                  <a:pt x="298" y="26"/>
                </a:lnTo>
                <a:lnTo>
                  <a:pt x="299" y="26"/>
                </a:lnTo>
                <a:lnTo>
                  <a:pt x="299" y="26"/>
                </a:lnTo>
                <a:lnTo>
                  <a:pt x="300" y="26"/>
                </a:lnTo>
                <a:lnTo>
                  <a:pt x="301" y="26"/>
                </a:lnTo>
                <a:lnTo>
                  <a:pt x="301" y="26"/>
                </a:lnTo>
                <a:lnTo>
                  <a:pt x="302" y="26"/>
                </a:lnTo>
                <a:lnTo>
                  <a:pt x="303" y="26"/>
                </a:lnTo>
                <a:lnTo>
                  <a:pt x="304" y="26"/>
                </a:lnTo>
                <a:lnTo>
                  <a:pt x="304" y="26"/>
                </a:lnTo>
                <a:lnTo>
                  <a:pt x="305" y="26"/>
                </a:lnTo>
                <a:lnTo>
                  <a:pt x="306" y="26"/>
                </a:lnTo>
                <a:lnTo>
                  <a:pt x="306" y="26"/>
                </a:lnTo>
                <a:lnTo>
                  <a:pt x="307" y="26"/>
                </a:lnTo>
                <a:lnTo>
                  <a:pt x="308" y="26"/>
                </a:lnTo>
                <a:lnTo>
                  <a:pt x="308" y="26"/>
                </a:lnTo>
                <a:lnTo>
                  <a:pt x="309" y="26"/>
                </a:lnTo>
                <a:lnTo>
                  <a:pt x="310" y="26"/>
                </a:lnTo>
                <a:lnTo>
                  <a:pt x="310" y="26"/>
                </a:lnTo>
                <a:lnTo>
                  <a:pt x="311" y="26"/>
                </a:lnTo>
                <a:lnTo>
                  <a:pt x="312" y="26"/>
                </a:lnTo>
                <a:lnTo>
                  <a:pt x="312" y="26"/>
                </a:lnTo>
                <a:lnTo>
                  <a:pt x="313" y="26"/>
                </a:lnTo>
                <a:lnTo>
                  <a:pt x="314" y="26"/>
                </a:lnTo>
                <a:lnTo>
                  <a:pt x="315" y="26"/>
                </a:lnTo>
                <a:lnTo>
                  <a:pt x="315" y="26"/>
                </a:lnTo>
                <a:lnTo>
                  <a:pt x="316" y="26"/>
                </a:lnTo>
                <a:lnTo>
                  <a:pt x="317" y="26"/>
                </a:lnTo>
                <a:lnTo>
                  <a:pt x="317" y="26"/>
                </a:lnTo>
                <a:lnTo>
                  <a:pt x="318" y="26"/>
                </a:lnTo>
                <a:lnTo>
                  <a:pt x="319" y="26"/>
                </a:lnTo>
                <a:lnTo>
                  <a:pt x="319" y="26"/>
                </a:lnTo>
                <a:lnTo>
                  <a:pt x="320" y="26"/>
                </a:lnTo>
                <a:lnTo>
                  <a:pt x="321" y="26"/>
                </a:lnTo>
                <a:lnTo>
                  <a:pt x="321" y="26"/>
                </a:lnTo>
                <a:lnTo>
                  <a:pt x="322" y="26"/>
                </a:lnTo>
                <a:lnTo>
                  <a:pt x="323" y="26"/>
                </a:lnTo>
                <a:lnTo>
                  <a:pt x="323" y="26"/>
                </a:lnTo>
                <a:lnTo>
                  <a:pt x="324" y="26"/>
                </a:lnTo>
                <a:lnTo>
                  <a:pt x="325" y="26"/>
                </a:lnTo>
                <a:lnTo>
                  <a:pt x="325" y="26"/>
                </a:lnTo>
                <a:lnTo>
                  <a:pt x="326" y="26"/>
                </a:lnTo>
                <a:lnTo>
                  <a:pt x="327" y="26"/>
                </a:lnTo>
                <a:lnTo>
                  <a:pt x="328" y="26"/>
                </a:lnTo>
                <a:lnTo>
                  <a:pt x="328" y="26"/>
                </a:lnTo>
                <a:lnTo>
                  <a:pt x="329" y="26"/>
                </a:lnTo>
                <a:lnTo>
                  <a:pt x="330" y="26"/>
                </a:lnTo>
                <a:lnTo>
                  <a:pt x="330" y="26"/>
                </a:lnTo>
                <a:lnTo>
                  <a:pt x="331" y="26"/>
                </a:lnTo>
                <a:lnTo>
                  <a:pt x="332" y="26"/>
                </a:lnTo>
                <a:lnTo>
                  <a:pt x="332" y="26"/>
                </a:lnTo>
                <a:lnTo>
                  <a:pt x="333" y="26"/>
                </a:lnTo>
                <a:lnTo>
                  <a:pt x="334" y="26"/>
                </a:lnTo>
                <a:lnTo>
                  <a:pt x="334" y="26"/>
                </a:lnTo>
                <a:lnTo>
                  <a:pt x="335" y="26"/>
                </a:lnTo>
                <a:lnTo>
                  <a:pt x="336" y="26"/>
                </a:lnTo>
                <a:lnTo>
                  <a:pt x="336" y="26"/>
                </a:lnTo>
                <a:lnTo>
                  <a:pt x="337" y="26"/>
                </a:lnTo>
                <a:lnTo>
                  <a:pt x="338" y="26"/>
                </a:lnTo>
                <a:lnTo>
                  <a:pt x="338" y="26"/>
                </a:lnTo>
                <a:lnTo>
                  <a:pt x="339" y="26"/>
                </a:lnTo>
                <a:lnTo>
                  <a:pt x="340" y="26"/>
                </a:lnTo>
                <a:lnTo>
                  <a:pt x="341" y="26"/>
                </a:lnTo>
                <a:lnTo>
                  <a:pt x="341" y="26"/>
                </a:lnTo>
                <a:lnTo>
                  <a:pt x="342" y="26"/>
                </a:lnTo>
                <a:lnTo>
                  <a:pt x="343" y="26"/>
                </a:lnTo>
                <a:lnTo>
                  <a:pt x="343" y="26"/>
                </a:lnTo>
                <a:lnTo>
                  <a:pt x="344" y="26"/>
                </a:lnTo>
                <a:lnTo>
                  <a:pt x="345" y="26"/>
                </a:lnTo>
                <a:lnTo>
                  <a:pt x="345" y="26"/>
                </a:lnTo>
                <a:lnTo>
                  <a:pt x="346" y="26"/>
                </a:lnTo>
                <a:lnTo>
                  <a:pt x="347" y="26"/>
                </a:lnTo>
                <a:lnTo>
                  <a:pt x="347" y="26"/>
                </a:lnTo>
                <a:lnTo>
                  <a:pt x="348" y="26"/>
                </a:lnTo>
                <a:lnTo>
                  <a:pt x="349" y="26"/>
                </a:lnTo>
                <a:lnTo>
                  <a:pt x="349" y="26"/>
                </a:lnTo>
                <a:lnTo>
                  <a:pt x="350" y="26"/>
                </a:lnTo>
                <a:lnTo>
                  <a:pt x="351" y="26"/>
                </a:lnTo>
                <a:lnTo>
                  <a:pt x="352" y="26"/>
                </a:lnTo>
                <a:lnTo>
                  <a:pt x="352" y="26"/>
                </a:lnTo>
                <a:lnTo>
                  <a:pt x="353" y="26"/>
                </a:lnTo>
                <a:lnTo>
                  <a:pt x="354" y="26"/>
                </a:lnTo>
                <a:lnTo>
                  <a:pt x="354" y="26"/>
                </a:lnTo>
                <a:lnTo>
                  <a:pt x="355" y="26"/>
                </a:lnTo>
                <a:lnTo>
                  <a:pt x="356" y="25"/>
                </a:lnTo>
                <a:lnTo>
                  <a:pt x="356" y="25"/>
                </a:lnTo>
                <a:lnTo>
                  <a:pt x="357" y="25"/>
                </a:lnTo>
                <a:lnTo>
                  <a:pt x="358" y="25"/>
                </a:lnTo>
                <a:lnTo>
                  <a:pt x="358" y="25"/>
                </a:lnTo>
                <a:lnTo>
                  <a:pt x="359" y="25"/>
                </a:lnTo>
                <a:lnTo>
                  <a:pt x="360" y="25"/>
                </a:lnTo>
                <a:lnTo>
                  <a:pt x="360" y="25"/>
                </a:lnTo>
                <a:lnTo>
                  <a:pt x="361" y="25"/>
                </a:lnTo>
                <a:lnTo>
                  <a:pt x="362" y="25"/>
                </a:lnTo>
                <a:lnTo>
                  <a:pt x="362" y="25"/>
                </a:lnTo>
                <a:lnTo>
                  <a:pt x="363" y="25"/>
                </a:lnTo>
                <a:lnTo>
                  <a:pt x="364" y="25"/>
                </a:lnTo>
                <a:lnTo>
                  <a:pt x="365" y="25"/>
                </a:lnTo>
                <a:lnTo>
                  <a:pt x="365" y="25"/>
                </a:lnTo>
                <a:lnTo>
                  <a:pt x="366" y="25"/>
                </a:lnTo>
                <a:lnTo>
                  <a:pt x="367" y="25"/>
                </a:lnTo>
                <a:lnTo>
                  <a:pt x="367" y="25"/>
                </a:lnTo>
                <a:lnTo>
                  <a:pt x="368" y="25"/>
                </a:lnTo>
                <a:lnTo>
                  <a:pt x="369" y="25"/>
                </a:lnTo>
                <a:lnTo>
                  <a:pt x="369" y="26"/>
                </a:lnTo>
                <a:lnTo>
                  <a:pt x="370" y="26"/>
                </a:lnTo>
                <a:lnTo>
                  <a:pt x="371" y="26"/>
                </a:lnTo>
                <a:lnTo>
                  <a:pt x="371" y="26"/>
                </a:lnTo>
                <a:lnTo>
                  <a:pt x="372" y="26"/>
                </a:lnTo>
                <a:lnTo>
                  <a:pt x="373" y="26"/>
                </a:lnTo>
                <a:lnTo>
                  <a:pt x="373" y="26"/>
                </a:lnTo>
                <a:lnTo>
                  <a:pt x="374" y="26"/>
                </a:lnTo>
                <a:lnTo>
                  <a:pt x="375" y="26"/>
                </a:lnTo>
                <a:lnTo>
                  <a:pt x="375" y="26"/>
                </a:lnTo>
                <a:lnTo>
                  <a:pt x="376" y="26"/>
                </a:lnTo>
                <a:lnTo>
                  <a:pt x="377" y="26"/>
                </a:lnTo>
                <a:lnTo>
                  <a:pt x="378" y="26"/>
                </a:lnTo>
                <a:lnTo>
                  <a:pt x="378" y="26"/>
                </a:lnTo>
                <a:lnTo>
                  <a:pt x="379" y="26"/>
                </a:lnTo>
                <a:lnTo>
                  <a:pt x="380" y="26"/>
                </a:lnTo>
                <a:lnTo>
                  <a:pt x="380" y="26"/>
                </a:lnTo>
                <a:lnTo>
                  <a:pt x="381" y="26"/>
                </a:lnTo>
                <a:lnTo>
                  <a:pt x="382" y="26"/>
                </a:lnTo>
                <a:lnTo>
                  <a:pt x="382" y="26"/>
                </a:lnTo>
                <a:lnTo>
                  <a:pt x="383" y="26"/>
                </a:lnTo>
                <a:lnTo>
                  <a:pt x="384" y="26"/>
                </a:lnTo>
                <a:lnTo>
                  <a:pt x="384" y="26"/>
                </a:lnTo>
                <a:lnTo>
                  <a:pt x="385" y="26"/>
                </a:lnTo>
                <a:lnTo>
                  <a:pt x="386" y="26"/>
                </a:lnTo>
                <a:lnTo>
                  <a:pt x="386" y="26"/>
                </a:lnTo>
                <a:lnTo>
                  <a:pt x="387" y="26"/>
                </a:lnTo>
                <a:lnTo>
                  <a:pt x="388" y="26"/>
                </a:lnTo>
                <a:lnTo>
                  <a:pt x="389" y="26"/>
                </a:lnTo>
                <a:lnTo>
                  <a:pt x="389" y="26"/>
                </a:lnTo>
                <a:lnTo>
                  <a:pt x="390" y="26"/>
                </a:lnTo>
                <a:lnTo>
                  <a:pt x="391" y="26"/>
                </a:lnTo>
                <a:lnTo>
                  <a:pt x="391" y="26"/>
                </a:lnTo>
                <a:lnTo>
                  <a:pt x="392" y="26"/>
                </a:lnTo>
                <a:lnTo>
                  <a:pt x="393" y="26"/>
                </a:lnTo>
                <a:lnTo>
                  <a:pt x="393" y="26"/>
                </a:lnTo>
                <a:lnTo>
                  <a:pt x="394" y="26"/>
                </a:lnTo>
              </a:path>
            </a:pathLst>
          </a:custGeom>
          <a:noFill/>
          <a:ln w="28575" cmpd="sng">
            <a:solidFill>
              <a:srgbClr val="00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2" name="Text Box 198">
            <a:extLst>
              <a:ext uri="{FF2B5EF4-FFF2-40B4-BE49-F238E27FC236}">
                <a16:creationId xmlns:a16="http://schemas.microsoft.com/office/drawing/2014/main" id="{7FEDB08E-7938-4338-9DC9-C62BA9123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664" y="621051"/>
            <a:ext cx="2616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5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1F929-883C-BA1C-BEE8-B26FDC9C1D1D}"/>
              </a:ext>
            </a:extLst>
          </p:cNvPr>
          <p:cNvSpPr txBox="1"/>
          <p:nvPr/>
        </p:nvSpPr>
        <p:spPr>
          <a:xfrm>
            <a:off x="1468440" y="5499424"/>
            <a:ext cx="11572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latin typeface="Arial" panose="020B0604020202020204" pitchFamily="34" charset="0"/>
              </a:rPr>
              <a:t>Amount and duration of fixations show processes involved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07F04-8C70-D372-1F50-2BDE48BEC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305" y="2994426"/>
            <a:ext cx="706435" cy="706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8FE09A-B21B-F534-067F-B20A5DD75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483" y="2839657"/>
            <a:ext cx="888138" cy="88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E25EE-4155-A814-0D19-65A87DFC2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482" y="2530575"/>
            <a:ext cx="706435" cy="706435"/>
          </a:xfrm>
          <a:prstGeom prst="rect">
            <a:avLst/>
          </a:prstGeom>
        </p:spPr>
      </p:pic>
      <p:pic>
        <p:nvPicPr>
          <p:cNvPr id="8" name="Picture 7" descr="A cartoon of a person running&#10;&#10;Description automatically generated">
            <a:extLst>
              <a:ext uri="{FF2B5EF4-FFF2-40B4-BE49-F238E27FC236}">
                <a16:creationId xmlns:a16="http://schemas.microsoft.com/office/drawing/2014/main" id="{68FF714E-A930-FAC5-7CB5-874DA80C5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677" y="3357180"/>
            <a:ext cx="675861" cy="8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Children Need to Read Efficiently</a:t>
            </a:r>
          </a:p>
        </p:txBody>
      </p:sp>
      <p:pic>
        <p:nvPicPr>
          <p:cNvPr id="6" name="Picture 5" descr="A person lying on the floor reading a book&#10;&#10;Description automatically generated">
            <a:extLst>
              <a:ext uri="{FF2B5EF4-FFF2-40B4-BE49-F238E27FC236}">
                <a16:creationId xmlns:a16="http://schemas.microsoft.com/office/drawing/2014/main" id="{EB44E9D9-2617-36BD-7FBB-C65AD0DEB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918" y="2867457"/>
            <a:ext cx="4694322" cy="312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35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A8DDC3-4085-8272-0DFB-FD3C03DC1391}"/>
              </a:ext>
            </a:extLst>
          </p:cNvPr>
          <p:cNvSpPr txBox="1">
            <a:spLocks/>
          </p:cNvSpPr>
          <p:nvPr/>
        </p:nvSpPr>
        <p:spPr>
          <a:xfrm>
            <a:off x="170329" y="0"/>
            <a:ext cx="12278473" cy="18915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lnSpc>
                <a:spcPct val="90000"/>
              </a:lnSpc>
            </a:pPr>
            <a:r>
              <a:rPr lang="en-US" altLang="en-US" sz="3700" dirty="0">
                <a:latin typeface="Arial" panose="020B0604020202020204" pitchFamily="34" charset="0"/>
              </a:rPr>
              <a:t>VWP Captures Written Lexical Access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(Hendrickson et al., 2022;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Apfelbaum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al., 2022; Gregg et al., 2023)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8" name="Title 1">
            <a:extLst>
              <a:ext uri="{FF2B5EF4-FFF2-40B4-BE49-F238E27FC236}">
                <a16:creationId xmlns:a16="http://schemas.microsoft.com/office/drawing/2014/main" id="{E343258F-5B6D-C2BC-CBBE-5BF8DD342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29" y="459860"/>
            <a:ext cx="10487679" cy="116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altLang="en-US" sz="4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714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A8DDC3-4085-8272-0DFB-FD3C03DC1391}"/>
              </a:ext>
            </a:extLst>
          </p:cNvPr>
          <p:cNvSpPr txBox="1">
            <a:spLocks/>
          </p:cNvSpPr>
          <p:nvPr/>
        </p:nvSpPr>
        <p:spPr>
          <a:xfrm>
            <a:off x="170329" y="0"/>
            <a:ext cx="12278473" cy="18915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lnSpc>
                <a:spcPct val="90000"/>
              </a:lnSpc>
            </a:pPr>
            <a:r>
              <a:rPr lang="en-US" altLang="en-US" sz="3700" dirty="0">
                <a:latin typeface="Arial" panose="020B0604020202020204" pitchFamily="34" charset="0"/>
              </a:rPr>
              <a:t>VWP Captures Written Lexical Access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8" name="Title 1">
            <a:extLst>
              <a:ext uri="{FF2B5EF4-FFF2-40B4-BE49-F238E27FC236}">
                <a16:creationId xmlns:a16="http://schemas.microsoft.com/office/drawing/2014/main" id="{E343258F-5B6D-C2BC-CBBE-5BF8DD342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29" y="459860"/>
            <a:ext cx="10487679" cy="116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39A92-004B-B6E5-C2F2-C6B847914C81}"/>
              </a:ext>
            </a:extLst>
          </p:cNvPr>
          <p:cNvSpPr/>
          <p:nvPr/>
        </p:nvSpPr>
        <p:spPr>
          <a:xfrm>
            <a:off x="8610600" y="4092898"/>
            <a:ext cx="966952" cy="1856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5E0207-9F09-B92F-4D40-A0803573D623}"/>
              </a:ext>
            </a:extLst>
          </p:cNvPr>
          <p:cNvSpPr/>
          <p:nvPr/>
        </p:nvSpPr>
        <p:spPr>
          <a:xfrm>
            <a:off x="4486183" y="3053052"/>
            <a:ext cx="738960" cy="37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C1D4E-1898-8728-DBF5-66334F839960}"/>
              </a:ext>
            </a:extLst>
          </p:cNvPr>
          <p:cNvSpPr txBox="1"/>
          <p:nvPr/>
        </p:nvSpPr>
        <p:spPr>
          <a:xfrm>
            <a:off x="4659084" y="3059668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EA59D-C79F-D765-675F-235D0B4982D1}"/>
              </a:ext>
            </a:extLst>
          </p:cNvPr>
          <p:cNvSpPr/>
          <p:nvPr/>
        </p:nvSpPr>
        <p:spPr>
          <a:xfrm>
            <a:off x="1935111" y="1358560"/>
            <a:ext cx="2365830" cy="19857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96644-4E96-6E70-28F6-3746BB0EEC78}"/>
              </a:ext>
            </a:extLst>
          </p:cNvPr>
          <p:cNvSpPr/>
          <p:nvPr/>
        </p:nvSpPr>
        <p:spPr>
          <a:xfrm>
            <a:off x="6717429" y="3773715"/>
            <a:ext cx="526069" cy="592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white cat and a person running and a bag&#10;&#10;Description automatically generated">
            <a:extLst>
              <a:ext uri="{FF2B5EF4-FFF2-40B4-BE49-F238E27FC236}">
                <a16:creationId xmlns:a16="http://schemas.microsoft.com/office/drawing/2014/main" id="{7D06E667-B425-9D90-9852-FA6A4E6D5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7" t="4734" r="4060" b="5534"/>
          <a:stretch/>
        </p:blipFill>
        <p:spPr>
          <a:xfrm>
            <a:off x="2090057" y="1524060"/>
            <a:ext cx="1930400" cy="1640053"/>
          </a:xfrm>
          <a:prstGeom prst="rect">
            <a:avLst/>
          </a:prstGeom>
        </p:spPr>
      </p:pic>
      <p:pic>
        <p:nvPicPr>
          <p:cNvPr id="8197" name="Google Shape;355;p44">
            <a:extLst>
              <a:ext uri="{FF2B5EF4-FFF2-40B4-BE49-F238E27FC236}">
                <a16:creationId xmlns:a16="http://schemas.microsoft.com/office/drawing/2014/main" id="{74434149-828F-968E-8CF2-22AEF621703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29" y="2425565"/>
            <a:ext cx="6748090" cy="38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white cat and a person running and a bag&#10;&#10;Description automatically generated">
            <a:extLst>
              <a:ext uri="{FF2B5EF4-FFF2-40B4-BE49-F238E27FC236}">
                <a16:creationId xmlns:a16="http://schemas.microsoft.com/office/drawing/2014/main" id="{7C6407F4-8A5E-A913-F169-E4706EBA1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2" t="5270" r="2724" b="6465"/>
          <a:stretch/>
        </p:blipFill>
        <p:spPr>
          <a:xfrm>
            <a:off x="7141029" y="4366235"/>
            <a:ext cx="2089099" cy="17393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8A503B5-47E1-A5E4-9F5F-0BAC9E6CA785}"/>
              </a:ext>
            </a:extLst>
          </p:cNvPr>
          <p:cNvSpPr/>
          <p:nvPr/>
        </p:nvSpPr>
        <p:spPr>
          <a:xfrm>
            <a:off x="8038141" y="5105275"/>
            <a:ext cx="290284" cy="380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14736A-0482-17CC-4FE9-A711F34FB290}"/>
              </a:ext>
            </a:extLst>
          </p:cNvPr>
          <p:cNvSpPr/>
          <p:nvPr/>
        </p:nvSpPr>
        <p:spPr>
          <a:xfrm>
            <a:off x="6325543" y="4017762"/>
            <a:ext cx="360172" cy="479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6D1A0A-3BA8-5A10-B227-088F2C932A94}"/>
              </a:ext>
            </a:extLst>
          </p:cNvPr>
          <p:cNvSpPr/>
          <p:nvPr/>
        </p:nvSpPr>
        <p:spPr>
          <a:xfrm>
            <a:off x="4193426" y="3189449"/>
            <a:ext cx="581774" cy="479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C30961-6CC1-EFA6-6502-56591A47B1F6}"/>
              </a:ext>
            </a:extLst>
          </p:cNvPr>
          <p:cNvSpPr txBox="1"/>
          <p:nvPr/>
        </p:nvSpPr>
        <p:spPr>
          <a:xfrm>
            <a:off x="4316798" y="3350881"/>
            <a:ext cx="683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0D490-3C7B-BC17-8D74-916FA754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44450"/>
            <a:ext cx="11296650" cy="7683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900" dirty="0">
                <a:cs typeface="Arial Black" panose="020B0604020202020204" pitchFamily="34" charset="0"/>
              </a:rPr>
              <a:t>Written Lexical Processing Develops</a:t>
            </a:r>
            <a:endParaRPr lang="en-US" sz="2000" dirty="0">
              <a:cs typeface="Arial Black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F6F66-A8F1-7AC9-DE25-C082A40C1F27}"/>
              </a:ext>
            </a:extLst>
          </p:cNvPr>
          <p:cNvSpPr txBox="1"/>
          <p:nvPr/>
        </p:nvSpPr>
        <p:spPr>
          <a:xfrm>
            <a:off x="8245434" y="336550"/>
            <a:ext cx="6216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cs typeface="Arial Black" panose="020B0604020202020204" pitchFamily="34" charset="0"/>
              </a:rPr>
              <a:t>(</a:t>
            </a:r>
            <a:r>
              <a:rPr lang="en-US" sz="1800" dirty="0" err="1">
                <a:cs typeface="Arial Black" panose="020B0604020202020204" pitchFamily="34" charset="0"/>
              </a:rPr>
              <a:t>Apfelbaum</a:t>
            </a:r>
            <a:r>
              <a:rPr lang="en-US" sz="1800" dirty="0">
                <a:cs typeface="Arial Black" panose="020B0604020202020204" pitchFamily="34" charset="0"/>
              </a:rPr>
              <a:t> et al., 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321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A sign on a wall&#10;&#10;Description automatically generated with low confidence">
            <a:extLst>
              <a:ext uri="{FF2B5EF4-FFF2-40B4-BE49-F238E27FC236}">
                <a16:creationId xmlns:a16="http://schemas.microsoft.com/office/drawing/2014/main" id="{096C3DE1-DA1D-9B00-9A1E-B95338C26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419" y="247650"/>
            <a:ext cx="23129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2A1FB87-BB2B-536F-3633-A36EC4AC0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956029"/>
              </p:ext>
            </p:extLst>
          </p:nvPr>
        </p:nvGraphicFramePr>
        <p:xfrm>
          <a:off x="10644188" y="0"/>
          <a:ext cx="1547814" cy="2011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27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 marL="91400" marR="91400" marT="45713" marB="45713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91400" marR="91400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27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1400" marR="91400" marT="45713" marB="45713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1400" marR="91400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27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1400" marR="91400" marT="45713" marB="45713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1400" marR="91400"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27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1400" marR="91400" marT="45713" marB="45713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1400" marR="91400"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27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1400" marR="91400" marT="45713" marB="45713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1400" marR="91400"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27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1400" marR="91400" marT="45713" marB="45713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258</a:t>
                      </a:r>
                    </a:p>
                  </a:txBody>
                  <a:tcPr marL="91400" marR="91400" marT="45713" marB="457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242" name="Picture 7" descr="A graph of colored lines&#10;&#10;Description automatically generated">
            <a:extLst>
              <a:ext uri="{FF2B5EF4-FFF2-40B4-BE49-F238E27FC236}">
                <a16:creationId xmlns:a16="http://schemas.microsoft.com/office/drawing/2014/main" id="{20AFF5C6-9366-61F3-039A-992537572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3"/>
          <a:stretch/>
        </p:blipFill>
        <p:spPr bwMode="auto">
          <a:xfrm>
            <a:off x="0" y="1745673"/>
            <a:ext cx="6299200" cy="415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3" name="Picture 9" descr="A graph of colored lines&#10;&#10;Description automatically generated">
            <a:extLst>
              <a:ext uri="{FF2B5EF4-FFF2-40B4-BE49-F238E27FC236}">
                <a16:creationId xmlns:a16="http://schemas.microsoft.com/office/drawing/2014/main" id="{5115D049-57D3-D772-1488-B80083961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3"/>
          <a:stretch/>
        </p:blipFill>
        <p:spPr bwMode="auto">
          <a:xfrm>
            <a:off x="5969000" y="1663121"/>
            <a:ext cx="6223000" cy="415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AA5F52-CBFF-A5A9-CD23-38FB6A89ECC6}"/>
              </a:ext>
            </a:extLst>
          </p:cNvPr>
          <p:cNvSpPr txBox="1"/>
          <p:nvPr/>
        </p:nvSpPr>
        <p:spPr>
          <a:xfrm>
            <a:off x="757990" y="1422174"/>
            <a:ext cx="489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</a:rPr>
              <a:t>Timecourse</a:t>
            </a:r>
            <a:r>
              <a:rPr lang="en-US" dirty="0">
                <a:latin typeface="Arial" panose="020B0604020202020204" pitchFamily="34" charset="0"/>
              </a:rPr>
              <a:t> of Target Fixations By Grade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0FA4-B5CE-D9DD-79AA-2BB9EE0D4A7A}"/>
              </a:ext>
            </a:extLst>
          </p:cNvPr>
          <p:cNvSpPr txBox="1"/>
          <p:nvPr/>
        </p:nvSpPr>
        <p:spPr>
          <a:xfrm>
            <a:off x="6299200" y="1376341"/>
            <a:ext cx="465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</a:rPr>
              <a:t>Timecourse</a:t>
            </a:r>
            <a:r>
              <a:rPr lang="en-US" dirty="0">
                <a:latin typeface="Arial" panose="020B0604020202020204" pitchFamily="34" charset="0"/>
              </a:rPr>
              <a:t> of Cohort Fixations By Grade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28501A-B95E-0BD1-0685-A2E4E4F46F78}"/>
              </a:ext>
            </a:extLst>
          </p:cNvPr>
          <p:cNvSpPr txBox="1">
            <a:spLocks/>
          </p:cNvSpPr>
          <p:nvPr/>
        </p:nvSpPr>
        <p:spPr bwMode="auto">
          <a:xfrm>
            <a:off x="57150" y="44450"/>
            <a:ext cx="112966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900">
                <a:cs typeface="Arial Black" panose="020B0604020202020204" pitchFamily="34" charset="0"/>
              </a:rPr>
              <a:t>Written Lexical Processing Develops</a:t>
            </a:r>
            <a:endParaRPr lang="en-US" sz="2000" dirty="0"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20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63421-37A0-731B-E5AA-DF69B7AD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6788"/>
            <a:ext cx="13201650" cy="2852737"/>
          </a:xfrm>
        </p:spPr>
        <p:txBody>
          <a:bodyPr/>
          <a:lstStyle/>
          <a:p>
            <a:r>
              <a:rPr lang="en-US" sz="4000" i="1" dirty="0"/>
              <a:t>To What Extent Does Efficient Lexical Access Drive Changes in Real-World Reading Behavior? </a:t>
            </a:r>
          </a:p>
        </p:txBody>
      </p:sp>
    </p:spTree>
    <p:extLst>
      <p:ext uri="{BB962C8B-B14F-4D97-AF65-F5344CB8AC3E}">
        <p14:creationId xmlns:p14="http://schemas.microsoft.com/office/powerpoint/2010/main" val="38052713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63421-37A0-731B-E5AA-DF69B7AD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6788"/>
            <a:ext cx="13201650" cy="2852737"/>
          </a:xfrm>
        </p:spPr>
        <p:txBody>
          <a:bodyPr/>
          <a:lstStyle/>
          <a:p>
            <a:r>
              <a:rPr lang="en-US" sz="4300" i="1" dirty="0"/>
              <a:t>What’s the Link to Real-World Reading Behavior</a:t>
            </a:r>
            <a:r>
              <a:rPr lang="en-US" sz="4500" i="1" dirty="0"/>
              <a:t>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18E58-2B45-190A-CC67-6D291090B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03688"/>
            <a:ext cx="10515600" cy="15001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Need to map experimental measures to a tangible process</a:t>
            </a:r>
          </a:p>
        </p:txBody>
      </p:sp>
    </p:spTree>
    <p:extLst>
      <p:ext uri="{BB962C8B-B14F-4D97-AF65-F5344CB8AC3E}">
        <p14:creationId xmlns:p14="http://schemas.microsoft.com/office/powerpoint/2010/main" val="1803788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9DF34-F86D-3657-4C25-EC07B2ED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74" y="1140032"/>
            <a:ext cx="10277104" cy="4013860"/>
          </a:xfrm>
        </p:spPr>
        <p:txBody>
          <a:bodyPr/>
          <a:lstStyle/>
          <a:p>
            <a:r>
              <a:rPr lang="en-US" sz="4000" dirty="0"/>
              <a:t>Reading Speed is One Real-World Behavior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29931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9DF34-F86D-3657-4C25-EC07B2ED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74" y="1140032"/>
            <a:ext cx="10277104" cy="4013860"/>
          </a:xfrm>
        </p:spPr>
        <p:txBody>
          <a:bodyPr/>
          <a:lstStyle/>
          <a:p>
            <a:r>
              <a:rPr lang="en-US" sz="4000" dirty="0"/>
              <a:t>Reading Speed is One Real-World Behavior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A3B07-39EE-B964-6BF3-32253A929F9A}"/>
              </a:ext>
            </a:extLst>
          </p:cNvPr>
          <p:cNvSpPr txBox="1"/>
          <p:nvPr/>
        </p:nvSpPr>
        <p:spPr>
          <a:xfrm>
            <a:off x="1428751" y="3700463"/>
            <a:ext cx="9650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What is an alternative way to index speed, besides fluency?</a:t>
            </a:r>
          </a:p>
        </p:txBody>
      </p:sp>
    </p:spTree>
    <p:extLst>
      <p:ext uri="{BB962C8B-B14F-4D97-AF65-F5344CB8AC3E}">
        <p14:creationId xmlns:p14="http://schemas.microsoft.com/office/powerpoint/2010/main" val="2148265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77295D85-4D3B-F0BD-963A-8912CEFE6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045" y="191911"/>
            <a:ext cx="10515600" cy="1325563"/>
          </a:xfrm>
        </p:spPr>
        <p:txBody>
          <a:bodyPr/>
          <a:lstStyle/>
          <a:p>
            <a:r>
              <a:rPr lang="en-US" altLang="en-US" sz="4000" dirty="0"/>
              <a:t>Eye-Movements Capture Reading Speed</a:t>
            </a:r>
          </a:p>
        </p:txBody>
      </p:sp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A581B3D9-5E72-E658-372B-77852F3C9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8969" y="1690688"/>
            <a:ext cx="6829690" cy="4351338"/>
          </a:xfrm>
        </p:spPr>
        <p:txBody>
          <a:bodyPr/>
          <a:lstStyle/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213C7-65DE-35FB-E79F-6A78AD256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13" t="16572" r="17500" b="25075"/>
          <a:stretch/>
        </p:blipFill>
        <p:spPr>
          <a:xfrm>
            <a:off x="7578409" y="1259320"/>
            <a:ext cx="4244622" cy="52140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3F9F19-DA0D-55EA-7F3B-340B18E45752}"/>
              </a:ext>
            </a:extLst>
          </p:cNvPr>
          <p:cNvSpPr txBox="1"/>
          <p:nvPr/>
        </p:nvSpPr>
        <p:spPr>
          <a:xfrm>
            <a:off x="8610898" y="6296757"/>
            <a:ext cx="302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</a:rPr>
              <a:t>Reichle</a:t>
            </a:r>
            <a:r>
              <a:rPr lang="en-US" dirty="0">
                <a:latin typeface="Arial" panose="020B0604020202020204" pitchFamily="34" charset="0"/>
              </a:rPr>
              <a:t> et al., 2003)</a:t>
            </a:r>
          </a:p>
        </p:txBody>
      </p:sp>
    </p:spTree>
    <p:extLst>
      <p:ext uri="{BB962C8B-B14F-4D97-AF65-F5344CB8AC3E}">
        <p14:creationId xmlns:p14="http://schemas.microsoft.com/office/powerpoint/2010/main" val="3032202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77295D85-4D3B-F0BD-963A-8912CEFE6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045" y="191911"/>
            <a:ext cx="10515600" cy="1325563"/>
          </a:xfrm>
        </p:spPr>
        <p:txBody>
          <a:bodyPr/>
          <a:lstStyle/>
          <a:p>
            <a:r>
              <a:rPr lang="en-US" altLang="en-US" sz="4000" dirty="0"/>
              <a:t>Eye-Movements Capture Reading Speed</a:t>
            </a:r>
          </a:p>
        </p:txBody>
      </p:sp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A581B3D9-5E72-E658-372B-77852F3C9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8969" y="1690688"/>
            <a:ext cx="6829690" cy="4351338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Capture timing differences without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requiring a verbal response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or other skills</a:t>
            </a:r>
          </a:p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213C7-65DE-35FB-E79F-6A78AD256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13" t="16572" r="17500" b="25075"/>
          <a:stretch/>
        </p:blipFill>
        <p:spPr>
          <a:xfrm>
            <a:off x="7578409" y="1259320"/>
            <a:ext cx="4244622" cy="52140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3F9F19-DA0D-55EA-7F3B-340B18E45752}"/>
              </a:ext>
            </a:extLst>
          </p:cNvPr>
          <p:cNvSpPr txBox="1"/>
          <p:nvPr/>
        </p:nvSpPr>
        <p:spPr>
          <a:xfrm>
            <a:off x="8610898" y="6296757"/>
            <a:ext cx="286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</a:rPr>
              <a:t>Reichle</a:t>
            </a:r>
            <a:r>
              <a:rPr lang="en-US" dirty="0">
                <a:latin typeface="Arial" panose="020B0604020202020204" pitchFamily="34" charset="0"/>
              </a:rPr>
              <a:t> et al., 2003)</a:t>
            </a:r>
          </a:p>
        </p:txBody>
      </p:sp>
    </p:spTree>
    <p:extLst>
      <p:ext uri="{BB962C8B-B14F-4D97-AF65-F5344CB8AC3E}">
        <p14:creationId xmlns:p14="http://schemas.microsoft.com/office/powerpoint/2010/main" val="4201925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Children Need to Read Efficiently</a:t>
            </a:r>
          </a:p>
        </p:txBody>
      </p:sp>
      <p:pic>
        <p:nvPicPr>
          <p:cNvPr id="6" name="Picture 5" descr="A person lying on the floor reading a book&#10;&#10;Description automatically generated">
            <a:extLst>
              <a:ext uri="{FF2B5EF4-FFF2-40B4-BE49-F238E27FC236}">
                <a16:creationId xmlns:a16="http://schemas.microsoft.com/office/drawing/2014/main" id="{EB44E9D9-2617-36BD-7FBB-C65AD0DEB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918" y="2867457"/>
            <a:ext cx="4694322" cy="31295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1722DE-CA70-DB23-4653-AF2DDE3E3B8D}"/>
              </a:ext>
            </a:extLst>
          </p:cNvPr>
          <p:cNvSpPr txBox="1"/>
          <p:nvPr/>
        </p:nvSpPr>
        <p:spPr>
          <a:xfrm>
            <a:off x="1100137" y="1755852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What does efficiency mean, really? </a:t>
            </a:r>
          </a:p>
        </p:txBody>
      </p:sp>
    </p:spTree>
    <p:extLst>
      <p:ext uri="{BB962C8B-B14F-4D97-AF65-F5344CB8AC3E}">
        <p14:creationId xmlns:p14="http://schemas.microsoft.com/office/powerpoint/2010/main" val="1026671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77295D85-4D3B-F0BD-963A-8912CEFE6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045" y="191911"/>
            <a:ext cx="10515600" cy="1325563"/>
          </a:xfrm>
        </p:spPr>
        <p:txBody>
          <a:bodyPr/>
          <a:lstStyle/>
          <a:p>
            <a:r>
              <a:rPr lang="en-US" altLang="en-US" sz="4000" dirty="0"/>
              <a:t>Eye-Movements Capture Reading Speed</a:t>
            </a:r>
          </a:p>
        </p:txBody>
      </p:sp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A581B3D9-5E72-E658-372B-77852F3C9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8969" y="1690688"/>
            <a:ext cx="6829690" cy="4351338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Capture timing differences without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requiring a verbal response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or other skills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Timing differences indicate cognitive constructs</a:t>
            </a:r>
          </a:p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213C7-65DE-35FB-E79F-6A78AD256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13" t="16572" r="17500" b="25075"/>
          <a:stretch/>
        </p:blipFill>
        <p:spPr>
          <a:xfrm>
            <a:off x="7578409" y="1259320"/>
            <a:ext cx="4244622" cy="52140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3F9F19-DA0D-55EA-7F3B-340B18E45752}"/>
              </a:ext>
            </a:extLst>
          </p:cNvPr>
          <p:cNvSpPr txBox="1"/>
          <p:nvPr/>
        </p:nvSpPr>
        <p:spPr>
          <a:xfrm>
            <a:off x="8610898" y="6296757"/>
            <a:ext cx="289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</a:rPr>
              <a:t>Reichle</a:t>
            </a:r>
            <a:r>
              <a:rPr lang="en-US" dirty="0">
                <a:latin typeface="Arial" panose="020B0604020202020204" pitchFamily="34" charset="0"/>
              </a:rPr>
              <a:t> et al., 2003)</a:t>
            </a:r>
          </a:p>
        </p:txBody>
      </p:sp>
    </p:spTree>
    <p:extLst>
      <p:ext uri="{BB962C8B-B14F-4D97-AF65-F5344CB8AC3E}">
        <p14:creationId xmlns:p14="http://schemas.microsoft.com/office/powerpoint/2010/main" val="470358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77295D85-4D3B-F0BD-963A-8912CEFE6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045" y="191911"/>
            <a:ext cx="10515600" cy="1325563"/>
          </a:xfrm>
        </p:spPr>
        <p:txBody>
          <a:bodyPr/>
          <a:lstStyle/>
          <a:p>
            <a:r>
              <a:rPr lang="en-US" altLang="en-US" sz="4000" dirty="0"/>
              <a:t>Eye-Movements Capture Reading Speed</a:t>
            </a:r>
          </a:p>
        </p:txBody>
      </p:sp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A581B3D9-5E72-E658-372B-77852F3C9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8969" y="1690688"/>
            <a:ext cx="6829690" cy="4351338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Capture timing differences without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requiring a verbal response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or other skills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Timing differences indicate cognitive constructs</a:t>
            </a:r>
          </a:p>
          <a:p>
            <a:pPr marL="457200" lvl="1" indent="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altLang="en-US" dirty="0">
                <a:cs typeface="Arial" panose="020B0604020202020204" pitchFamily="34" charset="0"/>
              </a:rPr>
              <a:t>c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aptures which cognitive operations were the bottleneck of those timing differences. </a:t>
            </a:r>
          </a:p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213C7-65DE-35FB-E79F-6A78AD256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13" t="16572" r="17500" b="25075"/>
          <a:stretch/>
        </p:blipFill>
        <p:spPr>
          <a:xfrm>
            <a:off x="7578409" y="1259320"/>
            <a:ext cx="4244622" cy="52140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3F9F19-DA0D-55EA-7F3B-340B18E45752}"/>
              </a:ext>
            </a:extLst>
          </p:cNvPr>
          <p:cNvSpPr txBox="1"/>
          <p:nvPr/>
        </p:nvSpPr>
        <p:spPr>
          <a:xfrm>
            <a:off x="8610898" y="6296757"/>
            <a:ext cx="274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</a:rPr>
              <a:t>Reichle</a:t>
            </a:r>
            <a:r>
              <a:rPr lang="en-US" dirty="0">
                <a:latin typeface="Arial" panose="020B0604020202020204" pitchFamily="34" charset="0"/>
              </a:rPr>
              <a:t> et al., 2003)</a:t>
            </a:r>
          </a:p>
        </p:txBody>
      </p:sp>
    </p:spTree>
    <p:extLst>
      <p:ext uri="{BB962C8B-B14F-4D97-AF65-F5344CB8AC3E}">
        <p14:creationId xmlns:p14="http://schemas.microsoft.com/office/powerpoint/2010/main" val="264786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77295D85-4D3B-F0BD-963A-8912CEFE6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045" y="191911"/>
            <a:ext cx="10515600" cy="1325563"/>
          </a:xfrm>
        </p:spPr>
        <p:txBody>
          <a:bodyPr/>
          <a:lstStyle/>
          <a:p>
            <a:r>
              <a:rPr lang="en-US" altLang="en-US" sz="4000" dirty="0"/>
              <a:t>Eye-Movements Capture Reading Speed</a:t>
            </a:r>
          </a:p>
        </p:txBody>
      </p:sp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A581B3D9-5E72-E658-372B-77852F3C9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8969" y="1690688"/>
            <a:ext cx="5610726" cy="2864671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Lexical Access</a:t>
            </a: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2" name="Round Same Side Corner Rectangle 2">
            <a:extLst>
              <a:ext uri="{FF2B5EF4-FFF2-40B4-BE49-F238E27FC236}">
                <a16:creationId xmlns:a16="http://schemas.microsoft.com/office/drawing/2014/main" id="{1CF737AA-86C8-D34F-DF13-A5E0E7707E43}"/>
              </a:ext>
            </a:extLst>
          </p:cNvPr>
          <p:cNvSpPr/>
          <p:nvPr/>
        </p:nvSpPr>
        <p:spPr>
          <a:xfrm>
            <a:off x="7792420" y="1517474"/>
            <a:ext cx="3455946" cy="3178175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5C8560-6E22-9356-0D81-0A64F46AE386}"/>
              </a:ext>
            </a:extLst>
          </p:cNvPr>
          <p:cNvSpPr/>
          <p:nvPr/>
        </p:nvSpPr>
        <p:spPr>
          <a:xfrm>
            <a:off x="8032952" y="1870873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0AC72-887C-E5E4-949B-05B50301F706}"/>
              </a:ext>
            </a:extLst>
          </p:cNvPr>
          <p:cNvSpPr txBox="1"/>
          <p:nvPr/>
        </p:nvSpPr>
        <p:spPr>
          <a:xfrm>
            <a:off x="8259418" y="2381445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57A424-E279-85D7-F566-EC87F0C49AB3}"/>
              </a:ext>
            </a:extLst>
          </p:cNvPr>
          <p:cNvSpPr/>
          <p:nvPr/>
        </p:nvSpPr>
        <p:spPr>
          <a:xfrm>
            <a:off x="8978026" y="2381445"/>
            <a:ext cx="413353" cy="46159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7853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77295D85-4D3B-F0BD-963A-8912CEFE6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044" y="191911"/>
            <a:ext cx="11602155" cy="1325563"/>
          </a:xfrm>
        </p:spPr>
        <p:txBody>
          <a:bodyPr/>
          <a:lstStyle/>
          <a:p>
            <a:r>
              <a:rPr lang="en-US" altLang="en-US" sz="4000" dirty="0"/>
              <a:t>Eye-Movements Capture Reading Speed</a:t>
            </a:r>
          </a:p>
        </p:txBody>
      </p:sp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A581B3D9-5E72-E658-372B-77852F3C9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8969" y="1690688"/>
            <a:ext cx="5610726" cy="2864671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Lexical Access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First Fixation (FD) </a:t>
            </a:r>
          </a:p>
          <a:p>
            <a:pPr marL="0" indent="0"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2" name="Round Same Side Corner Rectangle 2">
            <a:extLst>
              <a:ext uri="{FF2B5EF4-FFF2-40B4-BE49-F238E27FC236}">
                <a16:creationId xmlns:a16="http://schemas.microsoft.com/office/drawing/2014/main" id="{1CF737AA-86C8-D34F-DF13-A5E0E7707E43}"/>
              </a:ext>
            </a:extLst>
          </p:cNvPr>
          <p:cNvSpPr/>
          <p:nvPr/>
        </p:nvSpPr>
        <p:spPr>
          <a:xfrm>
            <a:off x="7792420" y="1517474"/>
            <a:ext cx="3455946" cy="3178175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5C8560-6E22-9356-0D81-0A64F46AE386}"/>
              </a:ext>
            </a:extLst>
          </p:cNvPr>
          <p:cNvSpPr/>
          <p:nvPr/>
        </p:nvSpPr>
        <p:spPr>
          <a:xfrm>
            <a:off x="8032952" y="1870873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0AC72-887C-E5E4-949B-05B50301F706}"/>
              </a:ext>
            </a:extLst>
          </p:cNvPr>
          <p:cNvSpPr txBox="1"/>
          <p:nvPr/>
        </p:nvSpPr>
        <p:spPr>
          <a:xfrm>
            <a:off x="8259418" y="2381445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57A424-E279-85D7-F566-EC87F0C49AB3}"/>
              </a:ext>
            </a:extLst>
          </p:cNvPr>
          <p:cNvSpPr/>
          <p:nvPr/>
        </p:nvSpPr>
        <p:spPr>
          <a:xfrm>
            <a:off x="8990058" y="2381445"/>
            <a:ext cx="413353" cy="46159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47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77295D85-4D3B-F0BD-963A-8912CEFE6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044" y="191911"/>
            <a:ext cx="11602155" cy="1325563"/>
          </a:xfrm>
        </p:spPr>
        <p:txBody>
          <a:bodyPr/>
          <a:lstStyle/>
          <a:p>
            <a:r>
              <a:rPr lang="en-US" altLang="en-US" sz="4000" dirty="0"/>
              <a:t>Eye-Movements Capture Reading Speed</a:t>
            </a:r>
          </a:p>
        </p:txBody>
      </p:sp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A581B3D9-5E72-E658-372B-77852F3C9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8969" y="1690688"/>
            <a:ext cx="5610726" cy="2864671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Lexical Access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First Fixation (FD)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Gaze Duration (GD)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(Henderson et al., 1987;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Inhoff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1984;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Inhoff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Radach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1998; Rayner et al., 2005)</a:t>
            </a:r>
          </a:p>
          <a:p>
            <a:pPr marL="0" indent="0"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2" name="Round Same Side Corner Rectangle 2">
            <a:extLst>
              <a:ext uri="{FF2B5EF4-FFF2-40B4-BE49-F238E27FC236}">
                <a16:creationId xmlns:a16="http://schemas.microsoft.com/office/drawing/2014/main" id="{1CF737AA-86C8-D34F-DF13-A5E0E7707E43}"/>
              </a:ext>
            </a:extLst>
          </p:cNvPr>
          <p:cNvSpPr/>
          <p:nvPr/>
        </p:nvSpPr>
        <p:spPr>
          <a:xfrm>
            <a:off x="7792420" y="1517474"/>
            <a:ext cx="3455946" cy="3178175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5C8560-6E22-9356-0D81-0A64F46AE386}"/>
              </a:ext>
            </a:extLst>
          </p:cNvPr>
          <p:cNvSpPr/>
          <p:nvPr/>
        </p:nvSpPr>
        <p:spPr>
          <a:xfrm>
            <a:off x="8032952" y="1870873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0AC72-887C-E5E4-949B-05B50301F706}"/>
              </a:ext>
            </a:extLst>
          </p:cNvPr>
          <p:cNvSpPr txBox="1"/>
          <p:nvPr/>
        </p:nvSpPr>
        <p:spPr>
          <a:xfrm>
            <a:off x="8259418" y="2381445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57A424-E279-85D7-F566-EC87F0C49AB3}"/>
              </a:ext>
            </a:extLst>
          </p:cNvPr>
          <p:cNvSpPr/>
          <p:nvPr/>
        </p:nvSpPr>
        <p:spPr>
          <a:xfrm>
            <a:off x="8990058" y="2381445"/>
            <a:ext cx="413353" cy="46159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96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77295D85-4D3B-F0BD-963A-8912CEFE6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045" y="191911"/>
            <a:ext cx="10515600" cy="1325563"/>
          </a:xfrm>
        </p:spPr>
        <p:txBody>
          <a:bodyPr/>
          <a:lstStyle/>
          <a:p>
            <a:r>
              <a:rPr lang="en-US" altLang="en-US" sz="4000" dirty="0"/>
              <a:t>Eye-Movements Capture Reading Speed</a:t>
            </a:r>
          </a:p>
        </p:txBody>
      </p:sp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A581B3D9-5E72-E658-372B-77852F3C9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8969" y="1690688"/>
            <a:ext cx="5610726" cy="2864671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Lexical Access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First Fixation (FD)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Gaze Duration (GD)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(Henderson et al., 1987;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Inhoff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1984;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Inhoff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Radach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1998; Rayner et al., 2005)</a:t>
            </a:r>
          </a:p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Higher Level Processes</a:t>
            </a:r>
          </a:p>
          <a:p>
            <a:pPr marL="0" indent="0"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2" name="Round Same Side Corner Rectangle 2">
            <a:extLst>
              <a:ext uri="{FF2B5EF4-FFF2-40B4-BE49-F238E27FC236}">
                <a16:creationId xmlns:a16="http://schemas.microsoft.com/office/drawing/2014/main" id="{1CF737AA-86C8-D34F-DF13-A5E0E7707E43}"/>
              </a:ext>
            </a:extLst>
          </p:cNvPr>
          <p:cNvSpPr/>
          <p:nvPr/>
        </p:nvSpPr>
        <p:spPr>
          <a:xfrm>
            <a:off x="7792420" y="1517474"/>
            <a:ext cx="3455946" cy="3178175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5C8560-6E22-9356-0D81-0A64F46AE386}"/>
              </a:ext>
            </a:extLst>
          </p:cNvPr>
          <p:cNvSpPr/>
          <p:nvPr/>
        </p:nvSpPr>
        <p:spPr>
          <a:xfrm>
            <a:off x="8032952" y="1870873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0AC72-887C-E5E4-949B-05B50301F706}"/>
              </a:ext>
            </a:extLst>
          </p:cNvPr>
          <p:cNvSpPr txBox="1"/>
          <p:nvPr/>
        </p:nvSpPr>
        <p:spPr>
          <a:xfrm>
            <a:off x="8259418" y="2381445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57A424-E279-85D7-F566-EC87F0C49AB3}"/>
              </a:ext>
            </a:extLst>
          </p:cNvPr>
          <p:cNvSpPr/>
          <p:nvPr/>
        </p:nvSpPr>
        <p:spPr>
          <a:xfrm>
            <a:off x="8989944" y="2386726"/>
            <a:ext cx="413353" cy="45631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9D285F43-42C4-C0CB-5AFD-00125207285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19016" y="1691421"/>
            <a:ext cx="1748" cy="1463608"/>
          </a:xfrm>
          <a:prstGeom prst="curvedConnector3">
            <a:avLst>
              <a:gd name="adj1" fmla="val 13857151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0586466-BE10-83D9-4DE7-6EF3BC806733}"/>
              </a:ext>
            </a:extLst>
          </p:cNvPr>
          <p:cNvSpPr/>
          <p:nvPr/>
        </p:nvSpPr>
        <p:spPr>
          <a:xfrm>
            <a:off x="10074993" y="2465004"/>
            <a:ext cx="476701" cy="30503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794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77295D85-4D3B-F0BD-963A-8912CEFE6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045" y="191911"/>
            <a:ext cx="10515600" cy="1325563"/>
          </a:xfrm>
        </p:spPr>
        <p:txBody>
          <a:bodyPr/>
          <a:lstStyle/>
          <a:p>
            <a:r>
              <a:rPr lang="en-US" altLang="en-US" sz="4000" dirty="0"/>
              <a:t>Eye-Movements Capture Reading Speed</a:t>
            </a:r>
          </a:p>
        </p:txBody>
      </p:sp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A581B3D9-5E72-E658-372B-77852F3C9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8969" y="1690688"/>
            <a:ext cx="5610726" cy="2864671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Lexical Access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First Fixation (FD)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Gaze Duration (GD)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(Henderson et al., 1987;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Inhoff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1984;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Inhoff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Radach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1998; Rayner et al., 2005)</a:t>
            </a:r>
          </a:p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Higher Level Processes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Re-reading and Regressions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(Frazier &amp; Rayner, 1982;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Radach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al., 2008;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Radach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Kennedy, 2004; Rayner et al., 2006) </a:t>
            </a:r>
          </a:p>
          <a:p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2" name="Round Same Side Corner Rectangle 2">
            <a:extLst>
              <a:ext uri="{FF2B5EF4-FFF2-40B4-BE49-F238E27FC236}">
                <a16:creationId xmlns:a16="http://schemas.microsoft.com/office/drawing/2014/main" id="{1CF737AA-86C8-D34F-DF13-A5E0E7707E43}"/>
              </a:ext>
            </a:extLst>
          </p:cNvPr>
          <p:cNvSpPr/>
          <p:nvPr/>
        </p:nvSpPr>
        <p:spPr>
          <a:xfrm>
            <a:off x="7792420" y="1517474"/>
            <a:ext cx="3455946" cy="3178175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5C8560-6E22-9356-0D81-0A64F46AE386}"/>
              </a:ext>
            </a:extLst>
          </p:cNvPr>
          <p:cNvSpPr/>
          <p:nvPr/>
        </p:nvSpPr>
        <p:spPr>
          <a:xfrm>
            <a:off x="8032952" y="1870873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0AC72-887C-E5E4-949B-05B50301F706}"/>
              </a:ext>
            </a:extLst>
          </p:cNvPr>
          <p:cNvSpPr txBox="1"/>
          <p:nvPr/>
        </p:nvSpPr>
        <p:spPr>
          <a:xfrm>
            <a:off x="8259418" y="2381445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57A424-E279-85D7-F566-EC87F0C49AB3}"/>
              </a:ext>
            </a:extLst>
          </p:cNvPr>
          <p:cNvSpPr/>
          <p:nvPr/>
        </p:nvSpPr>
        <p:spPr>
          <a:xfrm>
            <a:off x="8989944" y="2386726"/>
            <a:ext cx="413353" cy="45631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9D285F43-42C4-C0CB-5AFD-00125207285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19016" y="1691421"/>
            <a:ext cx="1748" cy="1463608"/>
          </a:xfrm>
          <a:prstGeom prst="curvedConnector3">
            <a:avLst>
              <a:gd name="adj1" fmla="val 13857151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0586466-BE10-83D9-4DE7-6EF3BC806733}"/>
              </a:ext>
            </a:extLst>
          </p:cNvPr>
          <p:cNvSpPr/>
          <p:nvPr/>
        </p:nvSpPr>
        <p:spPr>
          <a:xfrm>
            <a:off x="10074993" y="2465004"/>
            <a:ext cx="476701" cy="30503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9916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77295D85-4D3B-F0BD-963A-8912CEFE6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045" y="191911"/>
            <a:ext cx="10515600" cy="1325563"/>
          </a:xfrm>
        </p:spPr>
        <p:txBody>
          <a:bodyPr/>
          <a:lstStyle/>
          <a:p>
            <a:r>
              <a:rPr lang="en-US" altLang="en-US" sz="4000" dirty="0"/>
              <a:t>Eye-Movements Capture Reading Speed</a:t>
            </a:r>
          </a:p>
        </p:txBody>
      </p:sp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A581B3D9-5E72-E658-372B-77852F3C9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8969" y="1690688"/>
            <a:ext cx="5610726" cy="2864671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Lexical Access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First Fixation (FD)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Gaze Duration (GD)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(Henderson et al., 1987;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Inhoff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1984;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Inhoff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Radach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1998; Rayner et al., 2005)</a:t>
            </a:r>
          </a:p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Higher Level Processes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Re-reading and Regressions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(Frazier &amp; Rayner, 1982;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Radach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al., 2008;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Radach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Kennedy, 2004; Rayner et al., 2006)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Skip Rate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(Rayner et al., 2005)</a:t>
            </a:r>
          </a:p>
          <a:p>
            <a:pPr marL="0" indent="0"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2" name="Round Same Side Corner Rectangle 2">
            <a:extLst>
              <a:ext uri="{FF2B5EF4-FFF2-40B4-BE49-F238E27FC236}">
                <a16:creationId xmlns:a16="http://schemas.microsoft.com/office/drawing/2014/main" id="{1CF737AA-86C8-D34F-DF13-A5E0E7707E43}"/>
              </a:ext>
            </a:extLst>
          </p:cNvPr>
          <p:cNvSpPr/>
          <p:nvPr/>
        </p:nvSpPr>
        <p:spPr>
          <a:xfrm>
            <a:off x="7792420" y="1517474"/>
            <a:ext cx="3455946" cy="3178175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5C8560-6E22-9356-0D81-0A64F46AE386}"/>
              </a:ext>
            </a:extLst>
          </p:cNvPr>
          <p:cNvSpPr/>
          <p:nvPr/>
        </p:nvSpPr>
        <p:spPr>
          <a:xfrm>
            <a:off x="8032952" y="1870873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0AC72-887C-E5E4-949B-05B50301F706}"/>
              </a:ext>
            </a:extLst>
          </p:cNvPr>
          <p:cNvSpPr txBox="1"/>
          <p:nvPr/>
        </p:nvSpPr>
        <p:spPr>
          <a:xfrm>
            <a:off x="8259418" y="2381445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57A424-E279-85D7-F566-EC87F0C49AB3}"/>
              </a:ext>
            </a:extLst>
          </p:cNvPr>
          <p:cNvSpPr/>
          <p:nvPr/>
        </p:nvSpPr>
        <p:spPr>
          <a:xfrm>
            <a:off x="9004228" y="2368606"/>
            <a:ext cx="413353" cy="46159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BE95A42-8C0C-5BA7-8477-E256EF1DEADC}"/>
              </a:ext>
            </a:extLst>
          </p:cNvPr>
          <p:cNvSpPr/>
          <p:nvPr/>
        </p:nvSpPr>
        <p:spPr>
          <a:xfrm>
            <a:off x="9451438" y="2381445"/>
            <a:ext cx="530312" cy="46159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9588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77295D85-4D3B-F0BD-963A-8912CEFE6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045" y="191911"/>
            <a:ext cx="10515600" cy="1325563"/>
          </a:xfrm>
        </p:spPr>
        <p:txBody>
          <a:bodyPr/>
          <a:lstStyle/>
          <a:p>
            <a:r>
              <a:rPr lang="en-US" altLang="en-US" sz="4000" dirty="0"/>
              <a:t>Eye-Movements Capture Reading Speed</a:t>
            </a:r>
          </a:p>
        </p:txBody>
      </p:sp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A581B3D9-5E72-E658-372B-77852F3C9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8969" y="1690688"/>
            <a:ext cx="5610726" cy="2864671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Lexical Access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First Fixation (FD)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Gaze Duration (GD)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(Henderson et al., 1987;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Inhoff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1984;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Inhoff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Radach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1998; Rayner et al., 2005)</a:t>
            </a:r>
          </a:p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Higher Level Processes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Re-reading and Regressions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(Frazier &amp; Rayner, 1982;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Radach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al., 2008;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Radach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Kennedy, 2004; Rayner et al., 2006)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Skip Rate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(Rayner et al., 2005)</a:t>
            </a:r>
          </a:p>
          <a:p>
            <a:pPr marL="0" indent="0"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2" name="Round Same Side Corner Rectangle 2">
            <a:extLst>
              <a:ext uri="{FF2B5EF4-FFF2-40B4-BE49-F238E27FC236}">
                <a16:creationId xmlns:a16="http://schemas.microsoft.com/office/drawing/2014/main" id="{1CF737AA-86C8-D34F-DF13-A5E0E7707E43}"/>
              </a:ext>
            </a:extLst>
          </p:cNvPr>
          <p:cNvSpPr/>
          <p:nvPr/>
        </p:nvSpPr>
        <p:spPr>
          <a:xfrm>
            <a:off x="7792420" y="1517474"/>
            <a:ext cx="3455946" cy="3178175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5C8560-6E22-9356-0D81-0A64F46AE386}"/>
              </a:ext>
            </a:extLst>
          </p:cNvPr>
          <p:cNvSpPr/>
          <p:nvPr/>
        </p:nvSpPr>
        <p:spPr>
          <a:xfrm>
            <a:off x="8032952" y="1870873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0AC72-887C-E5E4-949B-05B50301F706}"/>
              </a:ext>
            </a:extLst>
          </p:cNvPr>
          <p:cNvSpPr txBox="1"/>
          <p:nvPr/>
        </p:nvSpPr>
        <p:spPr>
          <a:xfrm>
            <a:off x="8259418" y="2381445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57A424-E279-85D7-F566-EC87F0C49AB3}"/>
              </a:ext>
            </a:extLst>
          </p:cNvPr>
          <p:cNvSpPr/>
          <p:nvPr/>
        </p:nvSpPr>
        <p:spPr>
          <a:xfrm>
            <a:off x="9020691" y="2381445"/>
            <a:ext cx="413353" cy="46159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586466-BE10-83D9-4DE7-6EF3BC806733}"/>
              </a:ext>
            </a:extLst>
          </p:cNvPr>
          <p:cNvSpPr/>
          <p:nvPr/>
        </p:nvSpPr>
        <p:spPr>
          <a:xfrm>
            <a:off x="10134100" y="2473579"/>
            <a:ext cx="402202" cy="30503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BE95A42-8C0C-5BA7-8477-E256EF1DEADC}"/>
              </a:ext>
            </a:extLst>
          </p:cNvPr>
          <p:cNvSpPr/>
          <p:nvPr/>
        </p:nvSpPr>
        <p:spPr>
          <a:xfrm>
            <a:off x="9434044" y="2381445"/>
            <a:ext cx="623310" cy="46159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37" name="Connector: Curved 3">
            <a:extLst>
              <a:ext uri="{FF2B5EF4-FFF2-40B4-BE49-F238E27FC236}">
                <a16:creationId xmlns:a16="http://schemas.microsoft.com/office/drawing/2014/main" id="{49653AD6-B98F-43CD-8502-0D56ABDC8D79}"/>
              </a:ext>
            </a:extLst>
          </p:cNvPr>
          <p:cNvCxnSpPr>
            <a:cxnSpLocks/>
            <a:stCxn id="7" idx="0"/>
            <a:endCxn id="8" idx="7"/>
          </p:cNvCxnSpPr>
          <p:nvPr/>
        </p:nvCxnSpPr>
        <p:spPr>
          <a:xfrm rot="16200000" flipH="1">
            <a:off x="9783981" y="1824831"/>
            <a:ext cx="136805" cy="1250033"/>
          </a:xfrm>
          <a:prstGeom prst="curvedConnector3">
            <a:avLst>
              <a:gd name="adj1" fmla="val -167099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3807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white rectangular sign&#10;&#10;Description automatically generated">
            <a:extLst>
              <a:ext uri="{FF2B5EF4-FFF2-40B4-BE49-F238E27FC236}">
                <a16:creationId xmlns:a16="http://schemas.microsoft.com/office/drawing/2014/main" id="{EB92A3E4-0679-187A-538F-541A7D7A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509" y="4908758"/>
            <a:ext cx="6978732" cy="2284987"/>
          </a:xfrm>
          <a:prstGeom prst="rect">
            <a:avLst/>
          </a:prstGeom>
        </p:spPr>
      </p:pic>
      <p:sp>
        <p:nvSpPr>
          <p:cNvPr id="4097" name="Title 1">
            <a:extLst>
              <a:ext uri="{FF2B5EF4-FFF2-40B4-BE49-F238E27FC236}">
                <a16:creationId xmlns:a16="http://schemas.microsoft.com/office/drawing/2014/main" id="{77295D85-4D3B-F0BD-963A-8912CEFE6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045" y="191911"/>
            <a:ext cx="10515600" cy="1325563"/>
          </a:xfrm>
        </p:spPr>
        <p:txBody>
          <a:bodyPr/>
          <a:lstStyle/>
          <a:p>
            <a:r>
              <a:rPr lang="en-US" altLang="en-US" sz="4000" dirty="0"/>
              <a:t>Eye-Movements Capture Reading Speed</a:t>
            </a:r>
          </a:p>
        </p:txBody>
      </p:sp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A581B3D9-5E72-E658-372B-77852F3C9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8969" y="1690688"/>
            <a:ext cx="5610726" cy="2864671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Lexical Access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First Fixation (FD)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Gaze Duration (GD)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(Henderson et al., 1987;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Inhoff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1984;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Inhoff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Radach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1998; Rayner et al., 2005)</a:t>
            </a:r>
          </a:p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Higher Level Processes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Re-reading and Regressions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(Frazier &amp; Rayner, 1982;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Radach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al., 2008;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Radach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Kennedy, 2004; Rayner et al., 2006)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Skip Rate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(Rayner et al., 2005)</a:t>
            </a:r>
          </a:p>
          <a:p>
            <a:pPr marL="0" indent="0"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2"/>
            <a:endParaRPr lang="en-US" altLang="en-US" dirty="0">
              <a:cs typeface="Arial" panose="020B0604020202020204" pitchFamily="34" charset="0"/>
            </a:endParaRPr>
          </a:p>
          <a:p>
            <a:pPr lvl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2" name="Round Same Side Corner Rectangle 2">
            <a:extLst>
              <a:ext uri="{FF2B5EF4-FFF2-40B4-BE49-F238E27FC236}">
                <a16:creationId xmlns:a16="http://schemas.microsoft.com/office/drawing/2014/main" id="{1CF737AA-86C8-D34F-DF13-A5E0E7707E43}"/>
              </a:ext>
            </a:extLst>
          </p:cNvPr>
          <p:cNvSpPr/>
          <p:nvPr/>
        </p:nvSpPr>
        <p:spPr>
          <a:xfrm>
            <a:off x="7792420" y="1517474"/>
            <a:ext cx="3455946" cy="3178175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5C8560-6E22-9356-0D81-0A64F46AE386}"/>
              </a:ext>
            </a:extLst>
          </p:cNvPr>
          <p:cNvSpPr/>
          <p:nvPr/>
        </p:nvSpPr>
        <p:spPr>
          <a:xfrm>
            <a:off x="8032952" y="1870873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0AC72-887C-E5E4-949B-05B50301F706}"/>
              </a:ext>
            </a:extLst>
          </p:cNvPr>
          <p:cNvSpPr txBox="1"/>
          <p:nvPr/>
        </p:nvSpPr>
        <p:spPr>
          <a:xfrm>
            <a:off x="8259418" y="2381445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57A424-E279-85D7-F566-EC87F0C49AB3}"/>
              </a:ext>
            </a:extLst>
          </p:cNvPr>
          <p:cNvSpPr/>
          <p:nvPr/>
        </p:nvSpPr>
        <p:spPr>
          <a:xfrm>
            <a:off x="9020691" y="2381445"/>
            <a:ext cx="413353" cy="46159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586466-BE10-83D9-4DE7-6EF3BC806733}"/>
              </a:ext>
            </a:extLst>
          </p:cNvPr>
          <p:cNvSpPr/>
          <p:nvPr/>
        </p:nvSpPr>
        <p:spPr>
          <a:xfrm>
            <a:off x="10134100" y="2473579"/>
            <a:ext cx="402202" cy="30503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BE95A42-8C0C-5BA7-8477-E256EF1DEADC}"/>
              </a:ext>
            </a:extLst>
          </p:cNvPr>
          <p:cNvSpPr/>
          <p:nvPr/>
        </p:nvSpPr>
        <p:spPr>
          <a:xfrm>
            <a:off x="9434044" y="2381445"/>
            <a:ext cx="623310" cy="46159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37" name="Connector: Curved 3">
            <a:extLst>
              <a:ext uri="{FF2B5EF4-FFF2-40B4-BE49-F238E27FC236}">
                <a16:creationId xmlns:a16="http://schemas.microsoft.com/office/drawing/2014/main" id="{49653AD6-B98F-43CD-8502-0D56ABDC8D79}"/>
              </a:ext>
            </a:extLst>
          </p:cNvPr>
          <p:cNvCxnSpPr>
            <a:cxnSpLocks/>
            <a:stCxn id="7" idx="0"/>
            <a:endCxn id="8" idx="7"/>
          </p:cNvCxnSpPr>
          <p:nvPr/>
        </p:nvCxnSpPr>
        <p:spPr>
          <a:xfrm rot="16200000" flipH="1">
            <a:off x="9783981" y="1824831"/>
            <a:ext cx="136805" cy="1250033"/>
          </a:xfrm>
          <a:prstGeom prst="curvedConnector3">
            <a:avLst>
              <a:gd name="adj1" fmla="val -167099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044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Children Need to Read Efficiently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88D5-768F-F2D0-8470-3AEEBCEE1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48975" cy="435133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Fluency</a:t>
            </a: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" name="Picture 5" descr="A person lying on the floor reading a book&#10;&#10;Description automatically generated">
            <a:extLst>
              <a:ext uri="{FF2B5EF4-FFF2-40B4-BE49-F238E27FC236}">
                <a16:creationId xmlns:a16="http://schemas.microsoft.com/office/drawing/2014/main" id="{EB44E9D9-2617-36BD-7FBB-C65AD0DEB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918" y="2867457"/>
            <a:ext cx="4694322" cy="312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91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93B4D7D8-E86E-2C4E-5C3D-436328C89A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9" y="365125"/>
            <a:ext cx="11077575" cy="1325563"/>
          </a:xfrm>
        </p:spPr>
        <p:txBody>
          <a:bodyPr/>
          <a:lstStyle/>
          <a:p>
            <a:r>
              <a:rPr lang="en-US" altLang="en-US" dirty="0"/>
              <a:t>Eye-Movements Change with Development </a:t>
            </a:r>
          </a:p>
        </p:txBody>
      </p:sp>
    </p:spTree>
    <p:extLst>
      <p:ext uri="{BB962C8B-B14F-4D97-AF65-F5344CB8AC3E}">
        <p14:creationId xmlns:p14="http://schemas.microsoft.com/office/powerpoint/2010/main" val="2617135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>
            <a:extLst>
              <a:ext uri="{FF2B5EF4-FFF2-40B4-BE49-F238E27FC236}">
                <a16:creationId xmlns:a16="http://schemas.microsoft.com/office/drawing/2014/main" id="{64215A4F-ACAC-B0CC-4FDB-AC3DD02470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953" y="1027906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altLang="en-US" b="1" dirty="0"/>
          </a:p>
          <a:p>
            <a:pPr marL="0" indent="0">
              <a:buNone/>
            </a:pPr>
            <a:r>
              <a:rPr lang="en-US" altLang="en-US" dirty="0">
                <a:latin typeface="Arial" panose="020B0604020202020204" pitchFamily="34" charset="0"/>
              </a:rPr>
              <a:t>Kids become more efficient with age and experience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(Kim et al. 2019, 2021, 2022) </a:t>
            </a:r>
          </a:p>
        </p:txBody>
      </p:sp>
      <p:pic>
        <p:nvPicPr>
          <p:cNvPr id="3" name="Picture 2" descr="A group of kids in different poses&#10;&#10;Description automatically generated">
            <a:extLst>
              <a:ext uri="{FF2B5EF4-FFF2-40B4-BE49-F238E27FC236}">
                <a16:creationId xmlns:a16="http://schemas.microsoft.com/office/drawing/2014/main" id="{75E69E32-7B25-88EF-7FF2-BBAFC22D5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701" y="3575171"/>
            <a:ext cx="4172605" cy="25714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1B32A9-3F1C-5B82-FD3E-29137E708B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9" y="365125"/>
            <a:ext cx="11077575" cy="1325563"/>
          </a:xfrm>
        </p:spPr>
        <p:txBody>
          <a:bodyPr/>
          <a:lstStyle/>
          <a:p>
            <a:r>
              <a:rPr lang="en-US" altLang="en-US" dirty="0"/>
              <a:t>Eye-Movements Change with Development </a:t>
            </a:r>
          </a:p>
        </p:txBody>
      </p:sp>
    </p:spTree>
    <p:extLst>
      <p:ext uri="{BB962C8B-B14F-4D97-AF65-F5344CB8AC3E}">
        <p14:creationId xmlns:p14="http://schemas.microsoft.com/office/powerpoint/2010/main" val="19995639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>
            <a:extLst>
              <a:ext uri="{FF2B5EF4-FFF2-40B4-BE49-F238E27FC236}">
                <a16:creationId xmlns:a16="http://schemas.microsoft.com/office/drawing/2014/main" id="{64215A4F-ACAC-B0CC-4FDB-AC3DD02470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953" y="1027906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altLang="en-US" b="1" dirty="0"/>
          </a:p>
          <a:p>
            <a:pPr marL="0" indent="0">
              <a:buNone/>
            </a:pPr>
            <a:r>
              <a:rPr lang="en-US" altLang="en-US" dirty="0">
                <a:latin typeface="Arial" panose="020B0604020202020204" pitchFamily="34" charset="0"/>
              </a:rPr>
              <a:t>Kids become more efficient with age and experience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(Kim et al. 2019, 2021, 2022) </a:t>
            </a:r>
          </a:p>
        </p:txBody>
      </p:sp>
      <p:pic>
        <p:nvPicPr>
          <p:cNvPr id="3" name="Picture 2" descr="A group of kids in different poses&#10;&#10;Description automatically generated">
            <a:extLst>
              <a:ext uri="{FF2B5EF4-FFF2-40B4-BE49-F238E27FC236}">
                <a16:creationId xmlns:a16="http://schemas.microsoft.com/office/drawing/2014/main" id="{75E69E32-7B25-88EF-7FF2-BBAFC22D5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701" y="3575171"/>
            <a:ext cx="4172605" cy="2571490"/>
          </a:xfrm>
          <a:prstGeom prst="rect">
            <a:avLst/>
          </a:prstGeom>
        </p:spPr>
      </p:pic>
      <p:pic>
        <p:nvPicPr>
          <p:cNvPr id="4" name="Picture 3" descr="A graph of different types of graphs&#10;&#10;Description automatically generated">
            <a:extLst>
              <a:ext uri="{FF2B5EF4-FFF2-40B4-BE49-F238E27FC236}">
                <a16:creationId xmlns:a16="http://schemas.microsoft.com/office/drawing/2014/main" id="{1B15DD4A-2BA5-0765-7C17-6CB6BF994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7" r="24563" b="46909"/>
          <a:stretch/>
        </p:blipFill>
        <p:spPr>
          <a:xfrm>
            <a:off x="475739" y="2298378"/>
            <a:ext cx="6342995" cy="4190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7B1C1F-0F19-9A0F-130D-0701A598DB44}"/>
              </a:ext>
            </a:extLst>
          </p:cNvPr>
          <p:cNvSpPr txBox="1"/>
          <p:nvPr/>
        </p:nvSpPr>
        <p:spPr>
          <a:xfrm>
            <a:off x="2611523" y="6481533"/>
            <a:ext cx="261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(Kim et al. 2022)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361551-FD53-18AF-2FFC-02F848FDCC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9" y="365125"/>
            <a:ext cx="11077575" cy="1325563"/>
          </a:xfrm>
        </p:spPr>
        <p:txBody>
          <a:bodyPr/>
          <a:lstStyle/>
          <a:p>
            <a:r>
              <a:rPr lang="en-US" altLang="en-US" dirty="0"/>
              <a:t>Eye-Movements Change with Development </a:t>
            </a:r>
          </a:p>
        </p:txBody>
      </p:sp>
    </p:spTree>
    <p:extLst>
      <p:ext uri="{BB962C8B-B14F-4D97-AF65-F5344CB8AC3E}">
        <p14:creationId xmlns:p14="http://schemas.microsoft.com/office/powerpoint/2010/main" val="5627621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>
            <a:extLst>
              <a:ext uri="{FF2B5EF4-FFF2-40B4-BE49-F238E27FC236}">
                <a16:creationId xmlns:a16="http://schemas.microsoft.com/office/drawing/2014/main" id="{64215A4F-ACAC-B0CC-4FDB-AC3DD02470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953" y="1027906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altLang="en-US" b="1" dirty="0"/>
          </a:p>
          <a:p>
            <a:pPr marL="0" indent="0">
              <a:buNone/>
            </a:pPr>
            <a:r>
              <a:rPr lang="en-US" altLang="en-US" dirty="0">
                <a:latin typeface="Arial" panose="020B0604020202020204" pitchFamily="34" charset="0"/>
              </a:rPr>
              <a:t>Kids become more efficient with age and experience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(Kim et al. 2019, 2021, 2022) </a:t>
            </a:r>
          </a:p>
        </p:txBody>
      </p:sp>
      <p:pic>
        <p:nvPicPr>
          <p:cNvPr id="4" name="Picture 3" descr="A graph of different types of graphs&#10;&#10;Description automatically generated">
            <a:extLst>
              <a:ext uri="{FF2B5EF4-FFF2-40B4-BE49-F238E27FC236}">
                <a16:creationId xmlns:a16="http://schemas.microsoft.com/office/drawing/2014/main" id="{1B15DD4A-2BA5-0765-7C17-6CB6BF994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7" r="24563" b="46909"/>
          <a:stretch/>
        </p:blipFill>
        <p:spPr>
          <a:xfrm>
            <a:off x="475739" y="2298378"/>
            <a:ext cx="6342995" cy="4190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7B1C1F-0F19-9A0F-130D-0701A598DB44}"/>
              </a:ext>
            </a:extLst>
          </p:cNvPr>
          <p:cNvSpPr txBox="1"/>
          <p:nvPr/>
        </p:nvSpPr>
        <p:spPr>
          <a:xfrm>
            <a:off x="2611523" y="6481533"/>
            <a:ext cx="261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(Kim et al. 2022)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0B3B34-D9DE-926C-E52F-FF02DA94DE76}"/>
              </a:ext>
            </a:extLst>
          </p:cNvPr>
          <p:cNvSpPr txBox="1"/>
          <p:nvPr/>
        </p:nvSpPr>
        <p:spPr>
          <a:xfrm>
            <a:off x="6881487" y="2572633"/>
            <a:ext cx="53105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Fixation patterns are related to fluency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Better fluency in Grade 1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shorter gaze and re-reading duration at Grade 3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(Kim et al., 2021)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7537A3-9759-BDC2-B955-F3531EFCDF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9" y="365125"/>
            <a:ext cx="11077575" cy="1325563"/>
          </a:xfrm>
        </p:spPr>
        <p:txBody>
          <a:bodyPr/>
          <a:lstStyle/>
          <a:p>
            <a:r>
              <a:rPr lang="en-US" altLang="en-US" dirty="0"/>
              <a:t>Eye-Movements Change with Development </a:t>
            </a:r>
          </a:p>
        </p:txBody>
      </p:sp>
    </p:spTree>
    <p:extLst>
      <p:ext uri="{BB962C8B-B14F-4D97-AF65-F5344CB8AC3E}">
        <p14:creationId xmlns:p14="http://schemas.microsoft.com/office/powerpoint/2010/main" val="18172555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Content Placeholder 2">
            <a:extLst>
              <a:ext uri="{FF2B5EF4-FFF2-40B4-BE49-F238E27FC236}">
                <a16:creationId xmlns:a16="http://schemas.microsoft.com/office/drawing/2014/main" id="{4D9B2510-9EFB-FE30-EC57-7110E53DD3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Indices and Constructs in Development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More fixations and regressions in grades 6-8 compared to younger kids (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Spichtig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et al., 2017)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Maturational Reading Ability: Fixation duration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Higher-Level Reading Challenges: Number of fixations and regressions</a:t>
            </a: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C588E50C-989F-6F57-58D9-EAB13121D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altLang="en-US" dirty="0"/>
              <a:t>Do these Indices Change with Development?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2CA041C9-6583-3862-514B-525760402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976" y="322729"/>
            <a:ext cx="11573436" cy="1367959"/>
          </a:xfrm>
        </p:spPr>
        <p:txBody>
          <a:bodyPr/>
          <a:lstStyle/>
          <a:p>
            <a:r>
              <a:rPr lang="en-US" altLang="en-US" sz="3300" dirty="0">
                <a:cs typeface="Arial" panose="020B0604020202020204" pitchFamily="34" charset="0"/>
              </a:rPr>
              <a:t>But Developmental Change Could Be Due to a Few Reasons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7B50-2406-9B2D-FD1B-09144C48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9682" cy="4351338"/>
          </a:xfrm>
        </p:spPr>
        <p:txBody>
          <a:bodyPr rtlCol="0">
            <a:norm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Shorter First Fixation Durations Could Derive From: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512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2CA041C9-6583-3862-514B-525760402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976" y="322729"/>
            <a:ext cx="11573436" cy="1367959"/>
          </a:xfrm>
        </p:spPr>
        <p:txBody>
          <a:bodyPr/>
          <a:lstStyle/>
          <a:p>
            <a:r>
              <a:rPr lang="en-US" altLang="en-US" sz="3300" dirty="0">
                <a:cs typeface="Arial" panose="020B0604020202020204" pitchFamily="34" charset="0"/>
              </a:rPr>
              <a:t>But Developmental Change Could Be Due to a Few Reasons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7B50-2406-9B2D-FD1B-09144C48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9682" cy="4351338"/>
          </a:xfrm>
        </p:spPr>
        <p:txBody>
          <a:bodyPr rtlCol="0">
            <a:norm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Shorter First Fixation Durations Could Derive From: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Faster </a:t>
            </a:r>
            <a:r>
              <a:rPr lang="en-US" sz="2000" b="1" dirty="0">
                <a:ea typeface="Arial" panose="020B0604020202020204" pitchFamily="34" charset="0"/>
              </a:rPr>
              <a:t>d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ecoding 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244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2CA041C9-6583-3862-514B-525760402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976" y="322729"/>
            <a:ext cx="11573436" cy="1367959"/>
          </a:xfrm>
        </p:spPr>
        <p:txBody>
          <a:bodyPr/>
          <a:lstStyle/>
          <a:p>
            <a:r>
              <a:rPr lang="en-US" altLang="en-US" sz="3300" dirty="0">
                <a:cs typeface="Arial" panose="020B0604020202020204" pitchFamily="34" charset="0"/>
              </a:rPr>
              <a:t>But Developmental Change Could Be Due to a Few Reasons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7B50-2406-9B2D-FD1B-09144C48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9682" cy="4351338"/>
          </a:xfrm>
        </p:spPr>
        <p:txBody>
          <a:bodyPr rtlCol="0">
            <a:norm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Shorter First Fixation Durations Could Derive From: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Faster </a:t>
            </a:r>
            <a:r>
              <a:rPr lang="en-US" sz="2000" b="1" dirty="0">
                <a:ea typeface="Arial" panose="020B0604020202020204" pitchFamily="34" charset="0"/>
              </a:rPr>
              <a:t>d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ecoding 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More </a:t>
            </a:r>
            <a:r>
              <a:rPr lang="en-US" sz="2000" dirty="0">
                <a:ea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fficient </a:t>
            </a:r>
            <a:r>
              <a:rPr lang="en-US" sz="2000" b="1" dirty="0">
                <a:ea typeface="Arial" panose="020B0604020202020204" pitchFamily="34" charset="0"/>
              </a:rPr>
              <a:t>l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exical </a:t>
            </a:r>
            <a:r>
              <a:rPr lang="en-US" sz="2000" b="1" dirty="0">
                <a:ea typeface="Arial" panose="020B0604020202020204" pitchFamily="34" charset="0"/>
              </a:rPr>
              <a:t>a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ccess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641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2CA041C9-6583-3862-514B-525760402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976" y="322729"/>
            <a:ext cx="11573436" cy="1367959"/>
          </a:xfrm>
        </p:spPr>
        <p:txBody>
          <a:bodyPr/>
          <a:lstStyle/>
          <a:p>
            <a:r>
              <a:rPr lang="en-US" altLang="en-US" sz="3300" dirty="0">
                <a:cs typeface="Arial" panose="020B0604020202020204" pitchFamily="34" charset="0"/>
              </a:rPr>
              <a:t>But Developmental Change Could Be Due to a Few Reasons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7B50-2406-9B2D-FD1B-09144C48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9682" cy="4351338"/>
          </a:xfrm>
        </p:spPr>
        <p:txBody>
          <a:bodyPr rtlCol="0">
            <a:norm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Shorter First Fixation Durations Could Derive From: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Faster </a:t>
            </a:r>
            <a:r>
              <a:rPr lang="en-US" sz="2000" b="1" dirty="0">
                <a:ea typeface="Arial" panose="020B0604020202020204" pitchFamily="34" charset="0"/>
              </a:rPr>
              <a:t>d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ecoding 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More </a:t>
            </a:r>
            <a:r>
              <a:rPr lang="en-US" sz="2000" dirty="0">
                <a:ea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fficient </a:t>
            </a:r>
            <a:r>
              <a:rPr lang="en-US" sz="2000" b="1" dirty="0">
                <a:ea typeface="Arial" panose="020B0604020202020204" pitchFamily="34" charset="0"/>
              </a:rPr>
              <a:t>l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exical </a:t>
            </a:r>
            <a:r>
              <a:rPr lang="en-US" sz="2000" b="1" dirty="0">
                <a:ea typeface="Arial" panose="020B0604020202020204" pitchFamily="34" charset="0"/>
              </a:rPr>
              <a:t>a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ccess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Faster integration of the </a:t>
            </a:r>
            <a:r>
              <a:rPr lang="en-US" sz="2000" dirty="0">
                <a:ea typeface="Arial" panose="020B0604020202020204" pitchFamily="34" charset="0"/>
              </a:rPr>
              <a:t>w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ord </a:t>
            </a:r>
            <a:r>
              <a:rPr lang="en-US" sz="2000" dirty="0">
                <a:ea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nto </a:t>
            </a:r>
            <a:r>
              <a:rPr lang="en-US" sz="2000" dirty="0">
                <a:ea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he </a:t>
            </a:r>
            <a:r>
              <a:rPr lang="en-US" sz="2000" b="1" dirty="0">
                <a:ea typeface="Arial" panose="020B0604020202020204" pitchFamily="34" charset="0"/>
              </a:rPr>
              <a:t>d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iscourse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>
                <a:ea typeface="Arial" panose="020B0604020202020204" pitchFamily="34" charset="0"/>
              </a:rPr>
              <a:t>m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odel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0210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2CA041C9-6583-3862-514B-525760402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976" y="322729"/>
            <a:ext cx="11573436" cy="1367959"/>
          </a:xfrm>
        </p:spPr>
        <p:txBody>
          <a:bodyPr/>
          <a:lstStyle/>
          <a:p>
            <a:r>
              <a:rPr lang="en-US" altLang="en-US" sz="3300" dirty="0">
                <a:cs typeface="Arial" panose="020B0604020202020204" pitchFamily="34" charset="0"/>
              </a:rPr>
              <a:t>But Developmental Change Could Be Due to a Few Reasons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7B50-2406-9B2D-FD1B-09144C48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9682" cy="4351338"/>
          </a:xfrm>
        </p:spPr>
        <p:txBody>
          <a:bodyPr rtlCol="0">
            <a:norm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Shorter First Fixation Durations Could Derive From: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Faster </a:t>
            </a:r>
            <a:r>
              <a:rPr lang="en-US" sz="2000" b="1" dirty="0">
                <a:ea typeface="Arial" panose="020B0604020202020204" pitchFamily="34" charset="0"/>
              </a:rPr>
              <a:t>d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ecoding 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More </a:t>
            </a:r>
            <a:r>
              <a:rPr lang="en-US" sz="2000" dirty="0">
                <a:ea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fficient </a:t>
            </a:r>
            <a:r>
              <a:rPr lang="en-US" sz="2000" b="1" dirty="0">
                <a:ea typeface="Arial" panose="020B0604020202020204" pitchFamily="34" charset="0"/>
              </a:rPr>
              <a:t>l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exical </a:t>
            </a:r>
            <a:r>
              <a:rPr lang="en-US" sz="2000" b="1" dirty="0">
                <a:ea typeface="Arial" panose="020B0604020202020204" pitchFamily="34" charset="0"/>
              </a:rPr>
              <a:t>a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ccess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Faster integration of the </a:t>
            </a:r>
            <a:r>
              <a:rPr lang="en-US" sz="2000" dirty="0">
                <a:ea typeface="Arial" panose="020B0604020202020204" pitchFamily="34" charset="0"/>
              </a:rPr>
              <a:t>w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ord </a:t>
            </a:r>
            <a:r>
              <a:rPr lang="en-US" sz="2000" dirty="0">
                <a:ea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nto </a:t>
            </a:r>
            <a:r>
              <a:rPr lang="en-US" sz="2000" dirty="0">
                <a:ea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he </a:t>
            </a:r>
            <a:r>
              <a:rPr lang="en-US" sz="2000" b="1" dirty="0">
                <a:ea typeface="Arial" panose="020B0604020202020204" pitchFamily="34" charset="0"/>
              </a:rPr>
              <a:t>d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iscourse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>
                <a:ea typeface="Arial" panose="020B0604020202020204" pitchFamily="34" charset="0"/>
              </a:rPr>
              <a:t>m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odel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Regressions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88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Children Need to Read Efficiently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88D5-768F-F2D0-8470-3AEEBCEE1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48975" cy="435133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Fluency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Better Comprehension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(Adams, 1990; Fuchs et al., 2001; NICHD, 2000)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" name="Picture 5" descr="A person lying on the floor reading a book&#10;&#10;Description automatically generated">
            <a:extLst>
              <a:ext uri="{FF2B5EF4-FFF2-40B4-BE49-F238E27FC236}">
                <a16:creationId xmlns:a16="http://schemas.microsoft.com/office/drawing/2014/main" id="{EB44E9D9-2617-36BD-7FBB-C65AD0DEB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918" y="2867457"/>
            <a:ext cx="4694322" cy="312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094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2CA041C9-6583-3862-514B-525760402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976" y="322729"/>
            <a:ext cx="11573436" cy="1367959"/>
          </a:xfrm>
        </p:spPr>
        <p:txBody>
          <a:bodyPr/>
          <a:lstStyle/>
          <a:p>
            <a:r>
              <a:rPr lang="en-US" altLang="en-US" sz="3300" dirty="0">
                <a:cs typeface="Arial" panose="020B0604020202020204" pitchFamily="34" charset="0"/>
              </a:rPr>
              <a:t>But Developmental Change Could Be Due to a Few Reasons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7B50-2406-9B2D-FD1B-09144C48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9682" cy="4351338"/>
          </a:xfrm>
        </p:spPr>
        <p:txBody>
          <a:bodyPr rtlCol="0">
            <a:norm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Shorter First Fixation Durations Could Derive From: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Faster </a:t>
            </a:r>
            <a:r>
              <a:rPr lang="en-US" sz="2000" b="1" dirty="0">
                <a:ea typeface="Arial" panose="020B0604020202020204" pitchFamily="34" charset="0"/>
              </a:rPr>
              <a:t>d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ecoding 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More </a:t>
            </a:r>
            <a:r>
              <a:rPr lang="en-US" sz="2000" dirty="0">
                <a:ea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fficient </a:t>
            </a:r>
            <a:r>
              <a:rPr lang="en-US" sz="2000" b="1" dirty="0">
                <a:ea typeface="Arial" panose="020B0604020202020204" pitchFamily="34" charset="0"/>
              </a:rPr>
              <a:t>l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exical </a:t>
            </a:r>
            <a:r>
              <a:rPr lang="en-US" sz="2000" b="1" dirty="0">
                <a:ea typeface="Arial" panose="020B0604020202020204" pitchFamily="34" charset="0"/>
              </a:rPr>
              <a:t>a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ccess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Faster integration of the </a:t>
            </a:r>
            <a:r>
              <a:rPr lang="en-US" sz="2000" dirty="0">
                <a:ea typeface="Arial" panose="020B0604020202020204" pitchFamily="34" charset="0"/>
              </a:rPr>
              <a:t>w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ord </a:t>
            </a:r>
            <a:r>
              <a:rPr lang="en-US" sz="2000" dirty="0">
                <a:ea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nto </a:t>
            </a:r>
            <a:r>
              <a:rPr lang="en-US" sz="2000" dirty="0">
                <a:ea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he </a:t>
            </a:r>
            <a:r>
              <a:rPr lang="en-US" sz="2000" b="1" dirty="0">
                <a:ea typeface="Arial" panose="020B0604020202020204" pitchFamily="34" charset="0"/>
              </a:rPr>
              <a:t>d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iscourse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>
                <a:ea typeface="Arial" panose="020B0604020202020204" pitchFamily="34" charset="0"/>
              </a:rPr>
              <a:t>m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odel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Regressions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Failure to </a:t>
            </a:r>
            <a:r>
              <a:rPr lang="en-US" sz="2000" b="1" dirty="0">
                <a:ea typeface="Arial" panose="020B0604020202020204" pitchFamily="34" charset="0"/>
              </a:rPr>
              <a:t>r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ecognize a word 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on the </a:t>
            </a:r>
            <a:r>
              <a:rPr lang="en-US" sz="2000" dirty="0">
                <a:ea typeface="Arial" panose="020B0604020202020204" pitchFamily="34" charset="0"/>
              </a:rPr>
              <a:t>f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irst </a:t>
            </a:r>
            <a:r>
              <a:rPr lang="en-US" sz="2000" dirty="0">
                <a:ea typeface="Arial" panose="020B0604020202020204" pitchFamily="34" charset="0"/>
              </a:rPr>
              <a:t>p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ass 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8199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2CA041C9-6583-3862-514B-525760402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976" y="322729"/>
            <a:ext cx="11573436" cy="1367959"/>
          </a:xfrm>
        </p:spPr>
        <p:txBody>
          <a:bodyPr/>
          <a:lstStyle/>
          <a:p>
            <a:r>
              <a:rPr lang="en-US" altLang="en-US" sz="3300" dirty="0">
                <a:cs typeface="Arial" panose="020B0604020202020204" pitchFamily="34" charset="0"/>
              </a:rPr>
              <a:t>But Developmental Change Could Be Due to a Few Reasons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7B50-2406-9B2D-FD1B-09144C48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9682" cy="4351338"/>
          </a:xfrm>
        </p:spPr>
        <p:txBody>
          <a:bodyPr rtlCol="0">
            <a:norm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Shorter First Fixation Durations Could Derive From: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Faster </a:t>
            </a:r>
            <a:r>
              <a:rPr lang="en-US" sz="2000" b="1" dirty="0">
                <a:ea typeface="Arial" panose="020B0604020202020204" pitchFamily="34" charset="0"/>
              </a:rPr>
              <a:t>d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ecoding 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More </a:t>
            </a:r>
            <a:r>
              <a:rPr lang="en-US" sz="2000" dirty="0">
                <a:ea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fficient </a:t>
            </a:r>
            <a:r>
              <a:rPr lang="en-US" sz="2000" b="1" dirty="0">
                <a:ea typeface="Arial" panose="020B0604020202020204" pitchFamily="34" charset="0"/>
              </a:rPr>
              <a:t>l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exical </a:t>
            </a:r>
            <a:r>
              <a:rPr lang="en-US" sz="2000" b="1" dirty="0">
                <a:ea typeface="Arial" panose="020B0604020202020204" pitchFamily="34" charset="0"/>
              </a:rPr>
              <a:t>a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ccess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Faster integration of the </a:t>
            </a:r>
            <a:r>
              <a:rPr lang="en-US" sz="2000" dirty="0">
                <a:ea typeface="Arial" panose="020B0604020202020204" pitchFamily="34" charset="0"/>
              </a:rPr>
              <a:t>w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ord </a:t>
            </a:r>
            <a:r>
              <a:rPr lang="en-US" sz="2000" dirty="0">
                <a:ea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nto </a:t>
            </a:r>
            <a:r>
              <a:rPr lang="en-US" sz="2000" dirty="0">
                <a:ea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he </a:t>
            </a:r>
            <a:r>
              <a:rPr lang="en-US" sz="2000" b="1" dirty="0">
                <a:ea typeface="Arial" panose="020B0604020202020204" pitchFamily="34" charset="0"/>
              </a:rPr>
              <a:t>d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iscourse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>
                <a:ea typeface="Arial" panose="020B0604020202020204" pitchFamily="34" charset="0"/>
              </a:rPr>
              <a:t>m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odel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Regressions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Failure to </a:t>
            </a:r>
            <a:r>
              <a:rPr lang="en-US" sz="2000" b="1" dirty="0">
                <a:ea typeface="Arial" panose="020B0604020202020204" pitchFamily="34" charset="0"/>
              </a:rPr>
              <a:t>r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ecognize a word 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on the </a:t>
            </a:r>
            <a:r>
              <a:rPr lang="en-US" sz="2000" dirty="0">
                <a:ea typeface="Arial" panose="020B0604020202020204" pitchFamily="34" charset="0"/>
              </a:rPr>
              <a:t>f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irst </a:t>
            </a:r>
            <a:r>
              <a:rPr lang="en-US" sz="2000" dirty="0">
                <a:ea typeface="Arial" panose="020B0604020202020204" pitchFamily="34" charset="0"/>
              </a:rPr>
              <a:t>p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ass 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Syntactic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parsing </a:t>
            </a:r>
            <a:r>
              <a:rPr lang="en-US" sz="2000" dirty="0">
                <a:ea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rror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2609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2CA041C9-6583-3862-514B-525760402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976" y="322729"/>
            <a:ext cx="11573436" cy="1367959"/>
          </a:xfrm>
        </p:spPr>
        <p:txBody>
          <a:bodyPr/>
          <a:lstStyle/>
          <a:p>
            <a:r>
              <a:rPr lang="en-US" altLang="en-US" sz="3300" dirty="0">
                <a:cs typeface="Arial" panose="020B0604020202020204" pitchFamily="34" charset="0"/>
              </a:rPr>
              <a:t>But Developmental Change Could Be Due to a Few Reasons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7B50-2406-9B2D-FD1B-09144C48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9682" cy="4351338"/>
          </a:xfrm>
        </p:spPr>
        <p:txBody>
          <a:bodyPr rtlCol="0">
            <a:norm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Shorter First Fixation Durations Could Derive From: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Faster </a:t>
            </a:r>
            <a:r>
              <a:rPr lang="en-US" sz="2000" b="1" dirty="0">
                <a:ea typeface="Arial" panose="020B0604020202020204" pitchFamily="34" charset="0"/>
              </a:rPr>
              <a:t>d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ecoding 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More </a:t>
            </a:r>
            <a:r>
              <a:rPr lang="en-US" sz="2000" dirty="0">
                <a:ea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fficient </a:t>
            </a:r>
            <a:r>
              <a:rPr lang="en-US" sz="2000" b="1" dirty="0">
                <a:ea typeface="Arial" panose="020B0604020202020204" pitchFamily="34" charset="0"/>
              </a:rPr>
              <a:t>l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exical </a:t>
            </a:r>
            <a:r>
              <a:rPr lang="en-US" sz="2000" b="1" dirty="0">
                <a:ea typeface="Arial" panose="020B0604020202020204" pitchFamily="34" charset="0"/>
              </a:rPr>
              <a:t>a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ccess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Faster integration of the </a:t>
            </a:r>
            <a:r>
              <a:rPr lang="en-US" sz="2000" dirty="0">
                <a:ea typeface="Arial" panose="020B0604020202020204" pitchFamily="34" charset="0"/>
              </a:rPr>
              <a:t>w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ord </a:t>
            </a:r>
            <a:r>
              <a:rPr lang="en-US" sz="2000" dirty="0">
                <a:ea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nto </a:t>
            </a:r>
            <a:r>
              <a:rPr lang="en-US" sz="2000" dirty="0">
                <a:ea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he </a:t>
            </a:r>
            <a:r>
              <a:rPr lang="en-US" sz="2000" b="1" dirty="0">
                <a:ea typeface="Arial" panose="020B0604020202020204" pitchFamily="34" charset="0"/>
              </a:rPr>
              <a:t>d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iscourse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>
                <a:ea typeface="Arial" panose="020B0604020202020204" pitchFamily="34" charset="0"/>
              </a:rPr>
              <a:t>m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odel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Regressions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Failure to </a:t>
            </a:r>
            <a:r>
              <a:rPr lang="en-US" sz="2000" b="1" dirty="0">
                <a:ea typeface="Arial" panose="020B0604020202020204" pitchFamily="34" charset="0"/>
              </a:rPr>
              <a:t>r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ecognize a word 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on the </a:t>
            </a:r>
            <a:r>
              <a:rPr lang="en-US" sz="2000" dirty="0">
                <a:ea typeface="Arial" panose="020B0604020202020204" pitchFamily="34" charset="0"/>
              </a:rPr>
              <a:t>f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irst </a:t>
            </a:r>
            <a:r>
              <a:rPr lang="en-US" sz="2000" dirty="0">
                <a:ea typeface="Arial" panose="020B0604020202020204" pitchFamily="34" charset="0"/>
              </a:rPr>
              <a:t>p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ass 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Syntactic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parsing </a:t>
            </a:r>
            <a:r>
              <a:rPr lang="en-US" sz="2000" dirty="0">
                <a:ea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rror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Skips 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3931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2CA041C9-6583-3862-514B-525760402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976" y="322729"/>
            <a:ext cx="11573436" cy="1367959"/>
          </a:xfrm>
        </p:spPr>
        <p:txBody>
          <a:bodyPr/>
          <a:lstStyle/>
          <a:p>
            <a:r>
              <a:rPr lang="en-US" altLang="en-US" sz="3300" dirty="0">
                <a:cs typeface="Arial" panose="020B0604020202020204" pitchFamily="34" charset="0"/>
              </a:rPr>
              <a:t>But Developmental Change Could Be Due to a Few Reasons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7B50-2406-9B2D-FD1B-09144C48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9682" cy="4351338"/>
          </a:xfrm>
        </p:spPr>
        <p:txBody>
          <a:bodyPr rtlCol="0">
            <a:norm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Shorter First Fixation Durations Could Derive From: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Faster </a:t>
            </a:r>
            <a:r>
              <a:rPr lang="en-US" sz="2000" b="1" dirty="0">
                <a:ea typeface="Arial" panose="020B0604020202020204" pitchFamily="34" charset="0"/>
              </a:rPr>
              <a:t>d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ecoding 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More </a:t>
            </a:r>
            <a:r>
              <a:rPr lang="en-US" sz="2000" dirty="0">
                <a:ea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fficient </a:t>
            </a:r>
            <a:r>
              <a:rPr lang="en-US" sz="2000" b="1" dirty="0">
                <a:ea typeface="Arial" panose="020B0604020202020204" pitchFamily="34" charset="0"/>
              </a:rPr>
              <a:t>l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exical </a:t>
            </a:r>
            <a:r>
              <a:rPr lang="en-US" sz="2000" b="1" dirty="0">
                <a:ea typeface="Arial" panose="020B0604020202020204" pitchFamily="34" charset="0"/>
              </a:rPr>
              <a:t>a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ccess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Faster integration of the </a:t>
            </a:r>
            <a:r>
              <a:rPr lang="en-US" sz="2000" dirty="0">
                <a:ea typeface="Arial" panose="020B0604020202020204" pitchFamily="34" charset="0"/>
              </a:rPr>
              <a:t>w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ord </a:t>
            </a:r>
            <a:r>
              <a:rPr lang="en-US" sz="2000" dirty="0">
                <a:ea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nto </a:t>
            </a:r>
            <a:r>
              <a:rPr lang="en-US" sz="2000" dirty="0">
                <a:ea typeface="Arial" panose="020B0604020202020204" pitchFamily="34" charset="0"/>
              </a:rPr>
              <a:t>t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he </a:t>
            </a:r>
            <a:r>
              <a:rPr lang="en-US" sz="2000" b="1" dirty="0">
                <a:ea typeface="Arial" panose="020B0604020202020204" pitchFamily="34" charset="0"/>
              </a:rPr>
              <a:t>d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iscourse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>
                <a:ea typeface="Arial" panose="020B0604020202020204" pitchFamily="34" charset="0"/>
              </a:rPr>
              <a:t>m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odel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Regressions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Failure to </a:t>
            </a:r>
            <a:r>
              <a:rPr lang="en-US" sz="2000" b="1" dirty="0">
                <a:ea typeface="Arial" panose="020B0604020202020204" pitchFamily="34" charset="0"/>
              </a:rPr>
              <a:t>r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ecognize a word 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on the </a:t>
            </a:r>
            <a:r>
              <a:rPr lang="en-US" sz="2000" dirty="0">
                <a:ea typeface="Arial" panose="020B0604020202020204" pitchFamily="34" charset="0"/>
              </a:rPr>
              <a:t>f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irst </a:t>
            </a:r>
            <a:r>
              <a:rPr lang="en-US" sz="2000" dirty="0">
                <a:ea typeface="Arial" panose="020B0604020202020204" pitchFamily="34" charset="0"/>
              </a:rPr>
              <a:t>p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ass 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Syntactic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 parsing </a:t>
            </a:r>
            <a:r>
              <a:rPr lang="en-US" sz="2000" dirty="0">
                <a:ea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rror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Skips </a:t>
            </a:r>
            <a:endParaRPr lang="en-US" sz="2400" dirty="0">
              <a:ea typeface="Arial" panose="020B0604020202020204" pitchFamily="34" charset="0"/>
            </a:endParaRP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Efficient language </a:t>
            </a:r>
            <a:r>
              <a:rPr lang="en-US" sz="2000" b="1" dirty="0">
                <a:ea typeface="Arial" panose="020B0604020202020204" pitchFamily="34" charset="0"/>
              </a:rPr>
              <a:t>c</a:t>
            </a:r>
            <a:r>
              <a:rPr lang="en-US" sz="2000" b="1" dirty="0">
                <a:latin typeface="Arial" panose="020B0604020202020204" pitchFamily="34" charset="0"/>
                <a:ea typeface="Arial" panose="020B0604020202020204" pitchFamily="34" charset="0"/>
              </a:rPr>
              <a:t>omprehension</a:t>
            </a: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1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C0DBF2-84C4-5337-26B4-5BEAC0610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72" y="5412253"/>
            <a:ext cx="12527337" cy="136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en-US" altLang="en-US" sz="3300" b="1" i="1">
                <a:cs typeface="Arial" panose="020B0604020202020204" pitchFamily="34" charset="0"/>
              </a:rPr>
              <a:t>To What Extent Do Eye-Movements Reflect Lexical Access? </a:t>
            </a:r>
            <a:endParaRPr lang="en-US" altLang="en-US" sz="3300" b="1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047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10D409-63F3-216C-48B2-EDF0784BC088}"/>
              </a:ext>
            </a:extLst>
          </p:cNvPr>
          <p:cNvSpPr txBox="1"/>
          <p:nvPr/>
        </p:nvSpPr>
        <p:spPr>
          <a:xfrm>
            <a:off x="448234" y="1690687"/>
            <a:ext cx="11483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</a:rPr>
              <a:t>Aims to capture the breakdown and parts of efficient lexical access during reading at the individual level. </a:t>
            </a:r>
          </a:p>
          <a:p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2B9447-EE50-B68D-D818-B70AD2F41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234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en-US" altLang="en-US" dirty="0"/>
              <a:t>Current Study</a:t>
            </a:r>
          </a:p>
        </p:txBody>
      </p:sp>
    </p:spTree>
    <p:extLst>
      <p:ext uri="{BB962C8B-B14F-4D97-AF65-F5344CB8AC3E}">
        <p14:creationId xmlns:p14="http://schemas.microsoft.com/office/powerpoint/2010/main" val="33773749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2CA041C9-6583-3862-514B-525760402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7906" y="365125"/>
            <a:ext cx="11689976" cy="1325563"/>
          </a:xfrm>
        </p:spPr>
        <p:txBody>
          <a:bodyPr/>
          <a:lstStyle/>
          <a:p>
            <a:r>
              <a:rPr lang="en-US" altLang="en-US" sz="3600" dirty="0">
                <a:cs typeface="Arial" panose="020B0604020202020204" pitchFamily="34" charset="0"/>
              </a:rPr>
              <a:t>What Do These Indices Capture at the Individual Level?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7B50-2406-9B2D-FD1B-09144C48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9682" cy="4351338"/>
          </a:xfrm>
        </p:spPr>
        <p:txBody>
          <a:bodyPr rtlCol="0">
            <a:normAutofit/>
          </a:bodyPr>
          <a:lstStyle/>
          <a:p>
            <a:pPr marL="457200" indent="-4572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Many claims about eye-tracking indices are based on variability in word-level factors, like frequency and length. </a:t>
            </a: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2CA041C9-6583-3862-514B-525760402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7906" y="365125"/>
            <a:ext cx="11689976" cy="1325563"/>
          </a:xfrm>
        </p:spPr>
        <p:txBody>
          <a:bodyPr/>
          <a:lstStyle/>
          <a:p>
            <a:r>
              <a:rPr lang="en-US" altLang="en-US" sz="4000" dirty="0"/>
              <a:t>What Do These Indices Capture at the Individual Level?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7B50-2406-9B2D-FD1B-09144C48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9682" cy="4351338"/>
          </a:xfrm>
        </p:spPr>
        <p:txBody>
          <a:bodyPr rtlCol="0">
            <a:normAutofit/>
          </a:bodyPr>
          <a:lstStyle/>
          <a:p>
            <a:pPr marL="457200" indent="-4572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Many claims about eye-movement indices are based on variability in word-level factors, like frequency and length. </a:t>
            </a:r>
          </a:p>
          <a:p>
            <a:pPr marL="457200" indent="-4572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Is there a way to more directly capture lexical access at the 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</a:rPr>
              <a:t>person level 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</a:rPr>
              <a:t>to better understand these mechanisms?</a:t>
            </a:r>
          </a:p>
          <a:p>
            <a:pPr marL="457200" indent="-4572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0281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105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marL="457200" lvl="1" indent="0"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/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36129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156 Monolingual Participants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/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1742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Fluency is Broad</a:t>
            </a:r>
          </a:p>
        </p:txBody>
      </p:sp>
    </p:spTree>
    <p:extLst>
      <p:ext uri="{BB962C8B-B14F-4D97-AF65-F5344CB8AC3E}">
        <p14:creationId xmlns:p14="http://schemas.microsoft.com/office/powerpoint/2010/main" val="29087372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156 Monolingual Participants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Range of Language and Reading Ability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/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2386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156 Monolingual Participants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Range of Language and Reading 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 2 of a Larger Longitudinal Project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/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6493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156 Monolingual Participants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Range of Language and Reading 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 2 of a Larger Longitudinal Project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/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1903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156 Monolingual Participants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Range of Language and Reading 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 2 of a Larger Longitudinal Project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Fixations During Passage Reading</a:t>
            </a:r>
          </a:p>
          <a:p>
            <a:pPr marL="914400" lvl="2" indent="0">
              <a:buNone/>
            </a:pPr>
            <a:r>
              <a:rPr lang="en-US" altLang="en-US" sz="19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0E31388-BB85-BC32-8BAB-D94FC8F62750}"/>
              </a:ext>
            </a:extLst>
          </p:cNvPr>
          <p:cNvSpPr/>
          <p:nvPr/>
        </p:nvSpPr>
        <p:spPr>
          <a:xfrm>
            <a:off x="8695904" y="0"/>
            <a:ext cx="3207683" cy="303053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FF0D8-9D2A-95A1-D740-21D230EF3D9A}"/>
              </a:ext>
            </a:extLst>
          </p:cNvPr>
          <p:cNvSpPr/>
          <p:nvPr/>
        </p:nvSpPr>
        <p:spPr>
          <a:xfrm>
            <a:off x="8812304" y="243788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60E50-E00D-EDC9-EF36-6C168250A183}"/>
              </a:ext>
            </a:extLst>
          </p:cNvPr>
          <p:cNvSpPr txBox="1"/>
          <p:nvPr/>
        </p:nvSpPr>
        <p:spPr>
          <a:xfrm>
            <a:off x="9018043" y="688140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/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5802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156 Monolingual Participants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Range of Language and Reading 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 2 of a Larger Longitudinal Project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Fixations During Passage Reading</a:t>
            </a:r>
          </a:p>
          <a:p>
            <a:pPr marL="914400" lvl="2" indent="0">
              <a:buNone/>
            </a:pPr>
            <a:r>
              <a:rPr lang="en-US" altLang="en-US" sz="19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Passages from the Test of Reading Comprehension-4</a:t>
            </a: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0E31388-BB85-BC32-8BAB-D94FC8F62750}"/>
              </a:ext>
            </a:extLst>
          </p:cNvPr>
          <p:cNvSpPr/>
          <p:nvPr/>
        </p:nvSpPr>
        <p:spPr>
          <a:xfrm>
            <a:off x="8695904" y="0"/>
            <a:ext cx="3207683" cy="303053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FF0D8-9D2A-95A1-D740-21D230EF3D9A}"/>
              </a:ext>
            </a:extLst>
          </p:cNvPr>
          <p:cNvSpPr/>
          <p:nvPr/>
        </p:nvSpPr>
        <p:spPr>
          <a:xfrm>
            <a:off x="8812304" y="243788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60E50-E00D-EDC9-EF36-6C168250A183}"/>
              </a:ext>
            </a:extLst>
          </p:cNvPr>
          <p:cNvSpPr txBox="1"/>
          <p:nvPr/>
        </p:nvSpPr>
        <p:spPr>
          <a:xfrm>
            <a:off x="9018043" y="688140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/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01137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156 Monolingual Participants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Range of Language and Reading 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 2 of a Larger Longitudinal Project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Fixations During Passage Reading</a:t>
            </a:r>
          </a:p>
          <a:p>
            <a:pPr marL="914400" lvl="2" indent="0">
              <a:buNone/>
            </a:pPr>
            <a:r>
              <a:rPr lang="en-US" altLang="en-US" sz="19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Passages from the Test of Reading Comprehension-4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Lexical Access </a:t>
            </a: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0E31388-BB85-BC32-8BAB-D94FC8F62750}"/>
              </a:ext>
            </a:extLst>
          </p:cNvPr>
          <p:cNvSpPr/>
          <p:nvPr/>
        </p:nvSpPr>
        <p:spPr>
          <a:xfrm>
            <a:off x="8695904" y="0"/>
            <a:ext cx="3207683" cy="303053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FF0D8-9D2A-95A1-D740-21D230EF3D9A}"/>
              </a:ext>
            </a:extLst>
          </p:cNvPr>
          <p:cNvSpPr/>
          <p:nvPr/>
        </p:nvSpPr>
        <p:spPr>
          <a:xfrm>
            <a:off x="8812304" y="243788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60E50-E00D-EDC9-EF36-6C168250A183}"/>
              </a:ext>
            </a:extLst>
          </p:cNvPr>
          <p:cNvSpPr txBox="1"/>
          <p:nvPr/>
        </p:nvSpPr>
        <p:spPr>
          <a:xfrm>
            <a:off x="9018043" y="688140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/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5202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156 Monolingual Participants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Range of Language and Reading 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 2 of a Larger Longitudinal Project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Fixations During Passage Reading</a:t>
            </a:r>
          </a:p>
          <a:p>
            <a:pPr marL="914400" lvl="2" indent="0">
              <a:buNone/>
            </a:pPr>
            <a:r>
              <a:rPr lang="en-US" altLang="en-US" sz="19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Passages from the Test of Reading Comprehension-4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Lexical Access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VWP of Single Written Word Recognition</a:t>
            </a:r>
          </a:p>
        </p:txBody>
      </p:sp>
      <p:pic>
        <p:nvPicPr>
          <p:cNvPr id="2" name="Google Shape;355;p44">
            <a:extLst>
              <a:ext uri="{FF2B5EF4-FFF2-40B4-BE49-F238E27FC236}">
                <a16:creationId xmlns:a16="http://schemas.microsoft.com/office/drawing/2014/main" id="{5BB3D13E-9C90-CCAE-085D-8CBE37F475D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95" y="3144092"/>
            <a:ext cx="576421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0E31388-BB85-BC32-8BAB-D94FC8F62750}"/>
              </a:ext>
            </a:extLst>
          </p:cNvPr>
          <p:cNvSpPr/>
          <p:nvPr/>
        </p:nvSpPr>
        <p:spPr>
          <a:xfrm>
            <a:off x="8695904" y="0"/>
            <a:ext cx="3207683" cy="303053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FF0D8-9D2A-95A1-D740-21D230EF3D9A}"/>
              </a:ext>
            </a:extLst>
          </p:cNvPr>
          <p:cNvSpPr/>
          <p:nvPr/>
        </p:nvSpPr>
        <p:spPr>
          <a:xfrm>
            <a:off x="8812304" y="243788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60E50-E00D-EDC9-EF36-6C168250A183}"/>
              </a:ext>
            </a:extLst>
          </p:cNvPr>
          <p:cNvSpPr txBox="1"/>
          <p:nvPr/>
        </p:nvSpPr>
        <p:spPr>
          <a:xfrm>
            <a:off x="9018043" y="688140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/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3805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156 Monolingual Participants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Range of Language and Reading 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 2 of a Larger Longitudinal Project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Fixations During Passage Reading</a:t>
            </a:r>
          </a:p>
          <a:p>
            <a:pPr marL="914400" lvl="2" indent="0">
              <a:buNone/>
            </a:pPr>
            <a:r>
              <a:rPr lang="en-US" altLang="en-US" sz="19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Passages from the Test of Reading Comprehension-4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Lexical Access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VWP of Single Written Word Recognition</a:t>
            </a: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Outcome Measures</a:t>
            </a:r>
          </a:p>
        </p:txBody>
      </p:sp>
      <p:pic>
        <p:nvPicPr>
          <p:cNvPr id="2" name="Google Shape;355;p44">
            <a:extLst>
              <a:ext uri="{FF2B5EF4-FFF2-40B4-BE49-F238E27FC236}">
                <a16:creationId xmlns:a16="http://schemas.microsoft.com/office/drawing/2014/main" id="{5BB3D13E-9C90-CCAE-085D-8CBE37F475D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95" y="3144092"/>
            <a:ext cx="576421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0E31388-BB85-BC32-8BAB-D94FC8F62750}"/>
              </a:ext>
            </a:extLst>
          </p:cNvPr>
          <p:cNvSpPr/>
          <p:nvPr/>
        </p:nvSpPr>
        <p:spPr>
          <a:xfrm>
            <a:off x="8695904" y="0"/>
            <a:ext cx="3207683" cy="303053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FF0D8-9D2A-95A1-D740-21D230EF3D9A}"/>
              </a:ext>
            </a:extLst>
          </p:cNvPr>
          <p:cNvSpPr/>
          <p:nvPr/>
        </p:nvSpPr>
        <p:spPr>
          <a:xfrm>
            <a:off x="8812304" y="243788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60E50-E00D-EDC9-EF36-6C168250A183}"/>
              </a:ext>
            </a:extLst>
          </p:cNvPr>
          <p:cNvSpPr txBox="1"/>
          <p:nvPr/>
        </p:nvSpPr>
        <p:spPr>
          <a:xfrm>
            <a:off x="9018043" y="688140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/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6347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156 Monolingual Participants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Range of Language and Reading 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 2 of a Larger Longitudinal Project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Fixations During Passage Reading</a:t>
            </a:r>
          </a:p>
          <a:p>
            <a:pPr marL="914400" lvl="2" indent="0">
              <a:buNone/>
            </a:pPr>
            <a:r>
              <a:rPr lang="en-US" altLang="en-US" sz="19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Passages from the Test of Reading Comprehension-4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Lexical Access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VWP of Single Written Word Recognition</a:t>
            </a: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Outcome Measures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Decoding</a:t>
            </a:r>
          </a:p>
        </p:txBody>
      </p:sp>
      <p:pic>
        <p:nvPicPr>
          <p:cNvPr id="2" name="Google Shape;355;p44">
            <a:extLst>
              <a:ext uri="{FF2B5EF4-FFF2-40B4-BE49-F238E27FC236}">
                <a16:creationId xmlns:a16="http://schemas.microsoft.com/office/drawing/2014/main" id="{5BB3D13E-9C90-CCAE-085D-8CBE37F475D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95" y="3144092"/>
            <a:ext cx="576421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0E31388-BB85-BC32-8BAB-D94FC8F62750}"/>
              </a:ext>
            </a:extLst>
          </p:cNvPr>
          <p:cNvSpPr/>
          <p:nvPr/>
        </p:nvSpPr>
        <p:spPr>
          <a:xfrm>
            <a:off x="8695904" y="0"/>
            <a:ext cx="3207683" cy="303053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FF0D8-9D2A-95A1-D740-21D230EF3D9A}"/>
              </a:ext>
            </a:extLst>
          </p:cNvPr>
          <p:cNvSpPr/>
          <p:nvPr/>
        </p:nvSpPr>
        <p:spPr>
          <a:xfrm>
            <a:off x="8812304" y="243788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60E50-E00D-EDC9-EF36-6C168250A183}"/>
              </a:ext>
            </a:extLst>
          </p:cNvPr>
          <p:cNvSpPr txBox="1"/>
          <p:nvPr/>
        </p:nvSpPr>
        <p:spPr>
          <a:xfrm>
            <a:off x="9018043" y="688140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/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6105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156 Monolingual Participants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Range of Language and Reading 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 2 of a Larger Longitudinal Project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Fixations During Passage Reading</a:t>
            </a:r>
          </a:p>
          <a:p>
            <a:pPr marL="914400" lvl="2" indent="0">
              <a:buNone/>
            </a:pPr>
            <a:r>
              <a:rPr lang="en-US" altLang="en-US" sz="19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Passages from the Test of Reading Comprehension-4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Lexical Access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VWP of Single Written Word Recognition</a:t>
            </a: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Outcome Measures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Decoding</a:t>
            </a:r>
          </a:p>
          <a:p>
            <a:pPr marL="914400" lvl="2" indent="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Castles and Coltheart-2</a:t>
            </a:r>
          </a:p>
        </p:txBody>
      </p:sp>
      <p:pic>
        <p:nvPicPr>
          <p:cNvPr id="2" name="Google Shape;355;p44">
            <a:extLst>
              <a:ext uri="{FF2B5EF4-FFF2-40B4-BE49-F238E27FC236}">
                <a16:creationId xmlns:a16="http://schemas.microsoft.com/office/drawing/2014/main" id="{5BB3D13E-9C90-CCAE-085D-8CBE37F475D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95" y="3144092"/>
            <a:ext cx="576421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0E31388-BB85-BC32-8BAB-D94FC8F62750}"/>
              </a:ext>
            </a:extLst>
          </p:cNvPr>
          <p:cNvSpPr/>
          <p:nvPr/>
        </p:nvSpPr>
        <p:spPr>
          <a:xfrm>
            <a:off x="8695904" y="0"/>
            <a:ext cx="3207683" cy="303053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FF0D8-9D2A-95A1-D740-21D230EF3D9A}"/>
              </a:ext>
            </a:extLst>
          </p:cNvPr>
          <p:cNvSpPr/>
          <p:nvPr/>
        </p:nvSpPr>
        <p:spPr>
          <a:xfrm>
            <a:off x="8812304" y="243788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60E50-E00D-EDC9-EF36-6C168250A183}"/>
              </a:ext>
            </a:extLst>
          </p:cNvPr>
          <p:cNvSpPr txBox="1"/>
          <p:nvPr/>
        </p:nvSpPr>
        <p:spPr>
          <a:xfrm>
            <a:off x="9018043" y="688140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/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770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Fluency is Broad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88D5-768F-F2D0-8470-3AEEBCEE1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Fluency assessments capture many things 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39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156 Monolingual Participants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Range of Language and Reading 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 2 of a Larger Longitudinal Project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Fixations During Passage Reading</a:t>
            </a:r>
          </a:p>
          <a:p>
            <a:pPr marL="914400" lvl="2" indent="0">
              <a:buNone/>
            </a:pPr>
            <a:r>
              <a:rPr lang="en-US" altLang="en-US" sz="19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Passages from the Test of Reading Comprehension-4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Lexical Access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VWP of Single Written Word Recognition</a:t>
            </a: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Outcome Measures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Decoding</a:t>
            </a:r>
          </a:p>
          <a:p>
            <a:pPr marL="914400" lvl="2" indent="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Castles and Coltheart-2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Comprehension </a:t>
            </a:r>
          </a:p>
        </p:txBody>
      </p:sp>
      <p:pic>
        <p:nvPicPr>
          <p:cNvPr id="2" name="Google Shape;355;p44">
            <a:extLst>
              <a:ext uri="{FF2B5EF4-FFF2-40B4-BE49-F238E27FC236}">
                <a16:creationId xmlns:a16="http://schemas.microsoft.com/office/drawing/2014/main" id="{5BB3D13E-9C90-CCAE-085D-8CBE37F475D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95" y="3144092"/>
            <a:ext cx="576421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0E31388-BB85-BC32-8BAB-D94FC8F62750}"/>
              </a:ext>
            </a:extLst>
          </p:cNvPr>
          <p:cNvSpPr/>
          <p:nvPr/>
        </p:nvSpPr>
        <p:spPr>
          <a:xfrm>
            <a:off x="8695904" y="0"/>
            <a:ext cx="3207683" cy="303053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FF0D8-9D2A-95A1-D740-21D230EF3D9A}"/>
              </a:ext>
            </a:extLst>
          </p:cNvPr>
          <p:cNvSpPr/>
          <p:nvPr/>
        </p:nvSpPr>
        <p:spPr>
          <a:xfrm>
            <a:off x="8812304" y="243788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60E50-E00D-EDC9-EF36-6C168250A183}"/>
              </a:ext>
            </a:extLst>
          </p:cNvPr>
          <p:cNvSpPr txBox="1"/>
          <p:nvPr/>
        </p:nvSpPr>
        <p:spPr>
          <a:xfrm>
            <a:off x="9018043" y="688140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/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605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156 Monolingual Participants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Range of Language and Reading 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 2 of a Larger Longitudinal Project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Fixations During Passage Reading</a:t>
            </a:r>
          </a:p>
          <a:p>
            <a:pPr marL="914400" lvl="2" indent="0">
              <a:buNone/>
            </a:pPr>
            <a:r>
              <a:rPr lang="en-US" altLang="en-US" sz="19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Passages from the Test of Reading Comprehension-4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Lexical Access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VWP of Single Written Word Recognition</a:t>
            </a: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Outcome Measures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Decoding</a:t>
            </a:r>
          </a:p>
          <a:p>
            <a:pPr marL="914400" lvl="2" indent="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Castles and Coltheart-2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Comprehension </a:t>
            </a:r>
          </a:p>
          <a:p>
            <a:pPr marL="914400" lvl="2" indent="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Gates-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MacGinitie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and Gray Oral Reading Comprehension</a:t>
            </a:r>
          </a:p>
        </p:txBody>
      </p:sp>
      <p:pic>
        <p:nvPicPr>
          <p:cNvPr id="2" name="Google Shape;355;p44">
            <a:extLst>
              <a:ext uri="{FF2B5EF4-FFF2-40B4-BE49-F238E27FC236}">
                <a16:creationId xmlns:a16="http://schemas.microsoft.com/office/drawing/2014/main" id="{5BB3D13E-9C90-CCAE-085D-8CBE37F475D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95" y="3144092"/>
            <a:ext cx="576421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0E31388-BB85-BC32-8BAB-D94FC8F62750}"/>
              </a:ext>
            </a:extLst>
          </p:cNvPr>
          <p:cNvSpPr/>
          <p:nvPr/>
        </p:nvSpPr>
        <p:spPr>
          <a:xfrm>
            <a:off x="8695904" y="0"/>
            <a:ext cx="3207683" cy="303053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FF0D8-9D2A-95A1-D740-21D230EF3D9A}"/>
              </a:ext>
            </a:extLst>
          </p:cNvPr>
          <p:cNvSpPr/>
          <p:nvPr/>
        </p:nvSpPr>
        <p:spPr>
          <a:xfrm>
            <a:off x="8812304" y="243788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60E50-E00D-EDC9-EF36-6C168250A183}"/>
              </a:ext>
            </a:extLst>
          </p:cNvPr>
          <p:cNvSpPr txBox="1"/>
          <p:nvPr/>
        </p:nvSpPr>
        <p:spPr>
          <a:xfrm>
            <a:off x="9018043" y="688140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/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62242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156 Monolingual Participants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Range of Language and Reading 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 2 of a Larger Longitudinal Project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Fixations During Passage Reading</a:t>
            </a:r>
          </a:p>
          <a:p>
            <a:pPr marL="914400" lvl="2" indent="0">
              <a:buNone/>
            </a:pPr>
            <a:r>
              <a:rPr lang="en-US" altLang="en-US" sz="19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Passages from the Test of Reading Comprehension-4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Lexical Access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VWP of Single Written Word Recognition</a:t>
            </a: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Outcome Measures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Decoding</a:t>
            </a:r>
          </a:p>
          <a:p>
            <a:pPr marL="914400" lvl="2" indent="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Castles and Coltheart-2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Comprehension </a:t>
            </a:r>
          </a:p>
          <a:p>
            <a:pPr marL="914400" lvl="2" indent="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Gates-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MacGinitie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and Gray Oral Reading Comprehension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</p:txBody>
      </p:sp>
      <p:pic>
        <p:nvPicPr>
          <p:cNvPr id="2" name="Google Shape;355;p44">
            <a:extLst>
              <a:ext uri="{FF2B5EF4-FFF2-40B4-BE49-F238E27FC236}">
                <a16:creationId xmlns:a16="http://schemas.microsoft.com/office/drawing/2014/main" id="{5BB3D13E-9C90-CCAE-085D-8CBE37F475D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95" y="3144092"/>
            <a:ext cx="576421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0E31388-BB85-BC32-8BAB-D94FC8F62750}"/>
              </a:ext>
            </a:extLst>
          </p:cNvPr>
          <p:cNvSpPr/>
          <p:nvPr/>
        </p:nvSpPr>
        <p:spPr>
          <a:xfrm>
            <a:off x="8695904" y="0"/>
            <a:ext cx="3207683" cy="303053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FF0D8-9D2A-95A1-D740-21D230EF3D9A}"/>
              </a:ext>
            </a:extLst>
          </p:cNvPr>
          <p:cNvSpPr/>
          <p:nvPr/>
        </p:nvSpPr>
        <p:spPr>
          <a:xfrm>
            <a:off x="8812304" y="243788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60E50-E00D-EDC9-EF36-6C168250A183}"/>
              </a:ext>
            </a:extLst>
          </p:cNvPr>
          <p:cNvSpPr txBox="1"/>
          <p:nvPr/>
        </p:nvSpPr>
        <p:spPr>
          <a:xfrm>
            <a:off x="9018043" y="688140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/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47731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A18ABDC6-D191-E386-5341-75B05A423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0234"/>
            <a:ext cx="10515600" cy="1325563"/>
          </a:xfrm>
        </p:spPr>
        <p:txBody>
          <a:bodyPr/>
          <a:lstStyle/>
          <a:p>
            <a:r>
              <a:rPr lang="en-US" altLang="en-US" dirty="0"/>
              <a:t>Current Study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5CDE57B3-27D4-0BEE-C615-CA1D4787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956" y="1074716"/>
            <a:ext cx="11706631" cy="5783284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156 Monolingual Participants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Range of Language and Reading 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 2 of a Larger Longitudinal Project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Fixations During Passage Reading</a:t>
            </a:r>
          </a:p>
          <a:p>
            <a:pPr marL="914400" lvl="2" indent="0">
              <a:buNone/>
            </a:pPr>
            <a:r>
              <a:rPr lang="en-US" altLang="en-US" sz="19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Passages from the Test of Reading Comprehension-4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Lexical Access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VWP of Single Written Word Recognition</a:t>
            </a: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Outcome Measures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Decoding</a:t>
            </a:r>
          </a:p>
          <a:p>
            <a:pPr marL="914400" lvl="2" indent="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Castles and Coltheart-2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Comprehension </a:t>
            </a:r>
          </a:p>
          <a:p>
            <a:pPr marL="914400" lvl="2" indent="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Gates-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MacGinitie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and Gray Oral Reading Comprehension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  <a:p>
            <a:pPr marL="914400" lvl="2" indent="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Woodcock Johnson Vocabulary and CELF Recalling Sentences </a:t>
            </a:r>
          </a:p>
        </p:txBody>
      </p:sp>
      <p:pic>
        <p:nvPicPr>
          <p:cNvPr id="2" name="Google Shape;355;p44">
            <a:extLst>
              <a:ext uri="{FF2B5EF4-FFF2-40B4-BE49-F238E27FC236}">
                <a16:creationId xmlns:a16="http://schemas.microsoft.com/office/drawing/2014/main" id="{5BB3D13E-9C90-CCAE-085D-8CBE37F475D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95" y="3144092"/>
            <a:ext cx="576421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0E31388-BB85-BC32-8BAB-D94FC8F62750}"/>
              </a:ext>
            </a:extLst>
          </p:cNvPr>
          <p:cNvSpPr/>
          <p:nvPr/>
        </p:nvSpPr>
        <p:spPr>
          <a:xfrm>
            <a:off x="8695904" y="0"/>
            <a:ext cx="3207683" cy="303053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FF0D8-9D2A-95A1-D740-21D230EF3D9A}"/>
              </a:ext>
            </a:extLst>
          </p:cNvPr>
          <p:cNvSpPr/>
          <p:nvPr/>
        </p:nvSpPr>
        <p:spPr>
          <a:xfrm>
            <a:off x="8812304" y="243788"/>
            <a:ext cx="2974881" cy="2684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60E50-E00D-EDC9-EF36-6C168250A183}"/>
              </a:ext>
            </a:extLst>
          </p:cNvPr>
          <p:cNvSpPr txBox="1"/>
          <p:nvPr/>
        </p:nvSpPr>
        <p:spPr>
          <a:xfrm>
            <a:off x="9018043" y="688140"/>
            <a:ext cx="2563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The girl plays with her dog. Her dog is brown. She likes to play ball with her dog. Her mom gave her the dog.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862B2-7238-BC3F-0195-FA2ADCF3A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643908"/>
              </p:ext>
            </p:extLst>
          </p:nvPr>
        </p:nvGraphicFramePr>
        <p:xfrm>
          <a:off x="5540401" y="836904"/>
          <a:ext cx="2064869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588">
                  <a:extLst>
                    <a:ext uri="{9D8B030D-6E8A-4147-A177-3AD203B41FA5}">
                      <a16:colId xmlns:a16="http://schemas.microsoft.com/office/drawing/2014/main" val="3058636513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12249758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525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10125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46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49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C45C2-3C0A-667D-8C4B-0D7239189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865895" cy="1325563"/>
          </a:xfrm>
        </p:spPr>
        <p:txBody>
          <a:bodyPr/>
          <a:lstStyle/>
          <a:p>
            <a:r>
              <a:rPr lang="en-US" sz="2400" b="1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br>
              <a:rPr lang="en-US" sz="2400" b="1" dirty="0"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latin typeface="Arial" panose="020B0604020202020204" pitchFamily="34" charset="0"/>
                <a:sym typeface="Wingdings" panose="05000000000000000000" pitchFamily="2" charset="2"/>
              </a:rPr>
              <a:t>Does Lexical Access Develop? </a:t>
            </a:r>
            <a:br>
              <a:rPr lang="en-US" sz="3000" b="1" i="1" dirty="0">
                <a:latin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3000" b="1" i="1" dirty="0"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Eye-Movements Develop and Change With Outcomes?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Are the Unique Predictors of Change in Eye-Movements?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What Extent Are Eye-Movements Predicted by Lexical Access?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Are There Common Factors Underlying Eye-Movements?  </a:t>
            </a:r>
            <a:endParaRPr lang="en-US" sz="3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582206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0D490-3C7B-BC17-8D74-916FA754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938"/>
            <a:ext cx="11296650" cy="7683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900" dirty="0">
                <a:cs typeface="Arial Black" panose="020B0604020202020204" pitchFamily="34" charset="0"/>
              </a:rPr>
              <a:t>Lexical Access Develops with Grade</a:t>
            </a:r>
            <a:endParaRPr lang="en-US" sz="2000" dirty="0">
              <a:cs typeface="Arial Black" panose="020B0604020202020204" pitchFamily="34" charset="0"/>
            </a:endParaRPr>
          </a:p>
        </p:txBody>
      </p:sp>
      <p:pic>
        <p:nvPicPr>
          <p:cNvPr id="9218" name="Picture 5" descr="A sign on a wall&#10;&#10;Description automatically generated with low confidence">
            <a:extLst>
              <a:ext uri="{FF2B5EF4-FFF2-40B4-BE49-F238E27FC236}">
                <a16:creationId xmlns:a16="http://schemas.microsoft.com/office/drawing/2014/main" id="{096C3DE1-DA1D-9B00-9A1E-B95338C26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242050"/>
            <a:ext cx="23129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2A1FB87-BB2B-536F-3633-A36EC4AC04B1}"/>
              </a:ext>
            </a:extLst>
          </p:cNvPr>
          <p:cNvGraphicFramePr>
            <a:graphicFrameLocks noGrp="1"/>
          </p:cNvGraphicFramePr>
          <p:nvPr/>
        </p:nvGraphicFramePr>
        <p:xfrm>
          <a:off x="10728325" y="0"/>
          <a:ext cx="1463676" cy="2255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27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Grade</a:t>
                      </a:r>
                    </a:p>
                  </a:txBody>
                  <a:tcPr marL="91400" marR="91400" marT="45713" marB="45713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91400" marR="91400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27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1400" marR="91400" marT="45713" marB="45713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1400" marR="91400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27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1400" marR="91400" marT="45713" marB="45713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1400" marR="91400"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27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1400" marR="91400" marT="45713" marB="45713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1400" marR="91400"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27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1400" marR="91400" marT="45713" marB="45713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1400" marR="91400"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27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1400" marR="91400" marT="45713" marB="45713"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panose="020B0604020202020204" pitchFamily="34" charset="0"/>
                        </a:rPr>
                        <a:t>258</a:t>
                      </a:r>
                    </a:p>
                  </a:txBody>
                  <a:tcPr marL="91400" marR="91400" marT="45713" marB="457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242" name="Picture 7" descr="A graph of colored lines&#10;&#10;Description automatically generated">
            <a:extLst>
              <a:ext uri="{FF2B5EF4-FFF2-40B4-BE49-F238E27FC236}">
                <a16:creationId xmlns:a16="http://schemas.microsoft.com/office/drawing/2014/main" id="{20AFF5C6-9366-61F3-039A-992537572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3"/>
          <a:stretch/>
        </p:blipFill>
        <p:spPr bwMode="auto">
          <a:xfrm>
            <a:off x="0" y="1745673"/>
            <a:ext cx="6299200" cy="415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AA5F52-CBFF-A5A9-CD23-38FB6A89ECC6}"/>
              </a:ext>
            </a:extLst>
          </p:cNvPr>
          <p:cNvSpPr txBox="1"/>
          <p:nvPr/>
        </p:nvSpPr>
        <p:spPr>
          <a:xfrm>
            <a:off x="757990" y="1422174"/>
            <a:ext cx="489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</a:rPr>
              <a:t>Timecourse</a:t>
            </a:r>
            <a:r>
              <a:rPr lang="en-US" dirty="0">
                <a:latin typeface="Arial" panose="020B0604020202020204" pitchFamily="34" charset="0"/>
              </a:rPr>
              <a:t> of Target Fixations By Grade</a:t>
            </a:r>
          </a:p>
        </p:txBody>
      </p:sp>
    </p:spTree>
    <p:extLst>
      <p:ext uri="{BB962C8B-B14F-4D97-AF65-F5344CB8AC3E}">
        <p14:creationId xmlns:p14="http://schemas.microsoft.com/office/powerpoint/2010/main" val="16941532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E2363A-552A-48AA-8BBA-F882827EB8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843240"/>
            <a:ext cx="10515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Arial" panose="020B0604020202020204" pitchFamily="34" charset="0"/>
              </a:rPr>
              <a:t>Target Timing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612FA96-4D12-0B89-013A-D97E65D736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4140000"/>
              </p:ext>
            </p:extLst>
          </p:nvPr>
        </p:nvGraphicFramePr>
        <p:xfrm>
          <a:off x="936977" y="1816768"/>
          <a:ext cx="7424969" cy="4904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5AE81C-341D-E875-DF78-EE5AC407F2D1}"/>
              </a:ext>
            </a:extLst>
          </p:cNvPr>
          <p:cNvCxnSpPr>
            <a:cxnSpLocks/>
          </p:cNvCxnSpPr>
          <p:nvPr/>
        </p:nvCxnSpPr>
        <p:spPr>
          <a:xfrm flipH="1" flipV="1">
            <a:off x="4923381" y="3673493"/>
            <a:ext cx="354912" cy="189259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6D7A79-861B-8FAD-2F61-15EAA0175C19}"/>
              </a:ext>
            </a:extLst>
          </p:cNvPr>
          <p:cNvCxnSpPr>
            <a:cxnSpLocks/>
          </p:cNvCxnSpPr>
          <p:nvPr/>
        </p:nvCxnSpPr>
        <p:spPr>
          <a:xfrm flipV="1">
            <a:off x="3543446" y="3030858"/>
            <a:ext cx="1309511" cy="216746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BC00ECF-AAB5-6370-03C6-2CDACD5D8362}"/>
              </a:ext>
            </a:extLst>
          </p:cNvPr>
          <p:cNvSpPr txBox="1"/>
          <p:nvPr/>
        </p:nvSpPr>
        <p:spPr>
          <a:xfrm>
            <a:off x="3473022" y="3761152"/>
            <a:ext cx="81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Slope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F03766-0EF7-AD61-41BC-4CF901E95A57}"/>
              </a:ext>
            </a:extLst>
          </p:cNvPr>
          <p:cNvSpPr txBox="1"/>
          <p:nvPr/>
        </p:nvSpPr>
        <p:spPr>
          <a:xfrm>
            <a:off x="5259501" y="4619790"/>
            <a:ext cx="129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Crossover</a:t>
            </a:r>
          </a:p>
        </p:txBody>
      </p:sp>
    </p:spTree>
    <p:extLst>
      <p:ext uri="{BB962C8B-B14F-4D97-AF65-F5344CB8AC3E}">
        <p14:creationId xmlns:p14="http://schemas.microsoft.com/office/powerpoint/2010/main" val="18848394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C45C2-3C0A-667D-8C4B-0D7239189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865895" cy="1325563"/>
          </a:xfrm>
        </p:spPr>
        <p:txBody>
          <a:bodyPr/>
          <a:lstStyle/>
          <a:p>
            <a:r>
              <a:rPr lang="en-US" sz="2400" b="1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br>
              <a:rPr lang="en-US" sz="2400" b="1" dirty="0"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Does Lexical Access Develop? 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3000" b="1" i="1" dirty="0"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Do Eye-Movements Develop and Change With Outcomes?</a:t>
            </a:r>
            <a:b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Are the Unique Predictors of Change in Eye-Movements?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What Extent Are Eye-Movements Predicted by Lexical Access?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Are There Common Factors Underlying Eye-Movements?  </a:t>
            </a:r>
            <a:endParaRPr lang="en-US" sz="3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582059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16EB6E-6FD5-24DC-4B71-5BEC1A5EE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9" y="1266955"/>
            <a:ext cx="3914899" cy="5228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2E6EAE-3E2F-9C5D-D7BA-AD3C4CCA4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219" y="1425345"/>
            <a:ext cx="3443433" cy="459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F06C1A-76A2-7F83-7759-DFB55FE35A8D}"/>
              </a:ext>
            </a:extLst>
          </p:cNvPr>
          <p:cNvSpPr txBox="1"/>
          <p:nvPr/>
        </p:nvSpPr>
        <p:spPr>
          <a:xfrm>
            <a:off x="7683336" y="6236958"/>
            <a:ext cx="289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 = -.23, p&lt;.001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E57D2C6-F44A-80FE-75EA-CFF50D74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319686" cy="1325563"/>
          </a:xfrm>
        </p:spPr>
        <p:txBody>
          <a:bodyPr/>
          <a:lstStyle/>
          <a:p>
            <a:r>
              <a:rPr lang="en-US" sz="3600" dirty="0"/>
              <a:t>First Fixation Duration Decreases with Decoding and Grade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B97E2-40A7-FD96-E006-3B8B75F56A9F}"/>
              </a:ext>
            </a:extLst>
          </p:cNvPr>
          <p:cNvSpPr txBox="1"/>
          <p:nvPr/>
        </p:nvSpPr>
        <p:spPr>
          <a:xfrm>
            <a:off x="1462644" y="6421624"/>
            <a:ext cx="289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 = -.33, p&lt;.001</a:t>
            </a:r>
          </a:p>
        </p:txBody>
      </p:sp>
    </p:spTree>
    <p:extLst>
      <p:ext uri="{BB962C8B-B14F-4D97-AF65-F5344CB8AC3E}">
        <p14:creationId xmlns:p14="http://schemas.microsoft.com/office/powerpoint/2010/main" val="27818098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E2AA18-C7FA-7A35-A92D-1422F656B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6742" y="1690688"/>
            <a:ext cx="3258298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6C957C0-0CD4-9FE4-4FC0-DCF182AF6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3" y="365125"/>
            <a:ext cx="12326587" cy="1325563"/>
          </a:xfrm>
        </p:spPr>
        <p:txBody>
          <a:bodyPr/>
          <a:lstStyle/>
          <a:p>
            <a:pPr marL="0" indent="0"/>
            <a:r>
              <a:rPr lang="en-US" sz="4000" dirty="0"/>
              <a:t>Regressions Decrease with Grade and Language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90A14-A5D3-2259-EE7B-E1CFF803B9C0}"/>
              </a:ext>
            </a:extLst>
          </p:cNvPr>
          <p:cNvSpPr txBox="1"/>
          <p:nvPr/>
        </p:nvSpPr>
        <p:spPr>
          <a:xfrm>
            <a:off x="1364673" y="6274605"/>
            <a:ext cx="390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R= -.27, p&lt;.001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B07C15-2E84-20B3-BD7E-1826A6C4E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325" y="1434359"/>
            <a:ext cx="3642179" cy="4863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E3A2D7-1E48-AE97-3A3F-A69093B2E9FA}"/>
              </a:ext>
            </a:extLst>
          </p:cNvPr>
          <p:cNvSpPr txBox="1"/>
          <p:nvPr/>
        </p:nvSpPr>
        <p:spPr>
          <a:xfrm>
            <a:off x="7764484" y="6274605"/>
            <a:ext cx="390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R= -.15, p&lt;.05</a:t>
            </a:r>
          </a:p>
        </p:txBody>
      </p:sp>
    </p:spTree>
    <p:extLst>
      <p:ext uri="{BB962C8B-B14F-4D97-AF65-F5344CB8AC3E}">
        <p14:creationId xmlns:p14="http://schemas.microsoft.com/office/powerpoint/2010/main" val="3911003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0297F651-DD06-1F51-9C2F-4BDC2DFB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Fluency is Broad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88D5-768F-F2D0-8470-3AEEBCEE1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</a:rPr>
              <a:t>Fluency assessments capture many things </a:t>
            </a:r>
          </a:p>
          <a:p>
            <a:pPr lvl="1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</a:rPr>
              <a:t>Language skills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4038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C45C2-3C0A-667D-8C4B-0D7239189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865895" cy="1325563"/>
          </a:xfrm>
        </p:spPr>
        <p:txBody>
          <a:bodyPr/>
          <a:lstStyle/>
          <a:p>
            <a:r>
              <a:rPr lang="en-US" sz="2400" b="1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br>
              <a:rPr lang="en-US" sz="2400" b="1" dirty="0"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Does Lexical Access Develop? 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3000" b="1" i="1" dirty="0">
                <a:latin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Eye-Movements Develop and Change With Outcomes?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What Are the Unique Predictors of Change in Eye-Movements?</a:t>
            </a:r>
            <a:b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What Extent Are Eye-Movements Predicted by Lexical Access?</a:t>
            </a: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30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Are There Common Factors Underlying Eye-Movements?  </a:t>
            </a:r>
            <a:endParaRPr lang="en-US" sz="3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788111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5A3D-167A-90D0-CD4A-2F7ABCF8B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497" y="136525"/>
            <a:ext cx="12554465" cy="1325563"/>
          </a:xfrm>
        </p:spPr>
        <p:txBody>
          <a:bodyPr/>
          <a:lstStyle/>
          <a:p>
            <a:r>
              <a:rPr lang="en-US" sz="3600" dirty="0"/>
              <a:t>Commonality Analyses to Parse Unique Effects</a:t>
            </a:r>
          </a:p>
        </p:txBody>
      </p:sp>
    </p:spTree>
    <p:extLst>
      <p:ext uri="{BB962C8B-B14F-4D97-AF65-F5344CB8AC3E}">
        <p14:creationId xmlns:p14="http://schemas.microsoft.com/office/powerpoint/2010/main" val="14749840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5A3D-167A-90D0-CD4A-2F7ABCF8B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497" y="136525"/>
            <a:ext cx="12554465" cy="1325563"/>
          </a:xfrm>
        </p:spPr>
        <p:txBody>
          <a:bodyPr/>
          <a:lstStyle/>
          <a:p>
            <a:r>
              <a:rPr lang="en-US" sz="3600" dirty="0"/>
              <a:t>Commonality Analyses to Parse Unique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B9557-EA44-0033-737E-051A32A7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unique variance accounted for by</a:t>
            </a:r>
          </a:p>
        </p:txBody>
      </p:sp>
    </p:spTree>
    <p:extLst>
      <p:ext uri="{BB962C8B-B14F-4D97-AF65-F5344CB8AC3E}">
        <p14:creationId xmlns:p14="http://schemas.microsoft.com/office/powerpoint/2010/main" val="2729424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5A3D-167A-90D0-CD4A-2F7ABCF8B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497" y="136525"/>
            <a:ext cx="12554465" cy="1325563"/>
          </a:xfrm>
        </p:spPr>
        <p:txBody>
          <a:bodyPr/>
          <a:lstStyle/>
          <a:p>
            <a:r>
              <a:rPr lang="en-US" sz="3600" dirty="0"/>
              <a:t>Commonality Analyses to Parse Unique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B9557-EA44-0033-737E-051A32A7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unique variance accounted for by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Decoding</a:t>
            </a:r>
          </a:p>
        </p:txBody>
      </p:sp>
    </p:spTree>
    <p:extLst>
      <p:ext uri="{BB962C8B-B14F-4D97-AF65-F5344CB8AC3E}">
        <p14:creationId xmlns:p14="http://schemas.microsoft.com/office/powerpoint/2010/main" val="31374910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5A3D-167A-90D0-CD4A-2F7ABCF8B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497" y="136525"/>
            <a:ext cx="12554465" cy="1325563"/>
          </a:xfrm>
        </p:spPr>
        <p:txBody>
          <a:bodyPr/>
          <a:lstStyle/>
          <a:p>
            <a:r>
              <a:rPr lang="en-US" sz="3600" dirty="0"/>
              <a:t>Commonality Analyses to Parse Unique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B9557-EA44-0033-737E-051A32A7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unique variance accounted for by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Decoding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Language </a:t>
            </a:r>
          </a:p>
        </p:txBody>
      </p:sp>
    </p:spTree>
    <p:extLst>
      <p:ext uri="{BB962C8B-B14F-4D97-AF65-F5344CB8AC3E}">
        <p14:creationId xmlns:p14="http://schemas.microsoft.com/office/powerpoint/2010/main" val="25590171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5A3D-167A-90D0-CD4A-2F7ABCF8B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497" y="136525"/>
            <a:ext cx="12554465" cy="1325563"/>
          </a:xfrm>
        </p:spPr>
        <p:txBody>
          <a:bodyPr/>
          <a:lstStyle/>
          <a:p>
            <a:r>
              <a:rPr lang="en-US" sz="3600" dirty="0"/>
              <a:t>Commonality Analyses to Parse Unique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B9557-EA44-0033-737E-051A32A7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unique variance accounted for by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Decoding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Language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Grade </a:t>
            </a:r>
          </a:p>
        </p:txBody>
      </p:sp>
    </p:spTree>
    <p:extLst>
      <p:ext uri="{BB962C8B-B14F-4D97-AF65-F5344CB8AC3E}">
        <p14:creationId xmlns:p14="http://schemas.microsoft.com/office/powerpoint/2010/main" val="25531417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5A3D-167A-90D0-CD4A-2F7ABCF8B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497" y="136525"/>
            <a:ext cx="12554465" cy="1325563"/>
          </a:xfrm>
        </p:spPr>
        <p:txBody>
          <a:bodyPr/>
          <a:lstStyle/>
          <a:p>
            <a:r>
              <a:rPr lang="en-US" sz="3600" dirty="0"/>
              <a:t>Commonality Analyses to Parse Unique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B9557-EA44-0033-737E-051A32A7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unique variance accounted for by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Decoding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Language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Grade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Lexical Access (Visual Word Recognition)</a:t>
            </a:r>
          </a:p>
        </p:txBody>
      </p:sp>
    </p:spTree>
    <p:extLst>
      <p:ext uri="{BB962C8B-B14F-4D97-AF65-F5344CB8AC3E}">
        <p14:creationId xmlns:p14="http://schemas.microsoft.com/office/powerpoint/2010/main" val="4906667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5A3D-167A-90D0-CD4A-2F7ABCF8B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497" y="136525"/>
            <a:ext cx="12554465" cy="1325563"/>
          </a:xfrm>
        </p:spPr>
        <p:txBody>
          <a:bodyPr/>
          <a:lstStyle/>
          <a:p>
            <a:r>
              <a:rPr lang="en-US" sz="3600" dirty="0"/>
              <a:t>Commonality Analyses to Parse Unique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B9557-EA44-0033-737E-051A32A7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unique variance accounted for by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Decoding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Language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Grade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Lexical Access (Visual Word Recognition)</a:t>
            </a:r>
          </a:p>
          <a:p>
            <a:r>
              <a:rPr lang="en-US" dirty="0"/>
              <a:t>What is the shared variance between these predictors? </a:t>
            </a:r>
          </a:p>
        </p:txBody>
      </p:sp>
    </p:spTree>
    <p:extLst>
      <p:ext uri="{BB962C8B-B14F-4D97-AF65-F5344CB8AC3E}">
        <p14:creationId xmlns:p14="http://schemas.microsoft.com/office/powerpoint/2010/main" val="20232529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8F78EAE-8EE8-F3AC-053E-849EE215F15E}"/>
              </a:ext>
            </a:extLst>
          </p:cNvPr>
          <p:cNvGraphicFramePr>
            <a:graphicFrameLocks/>
          </p:cNvGraphicFramePr>
          <p:nvPr/>
        </p:nvGraphicFramePr>
        <p:xfrm>
          <a:off x="1467407" y="1672489"/>
          <a:ext cx="8575160" cy="4526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EB30421-BBBB-2301-7FF3-CA01E7623B20}"/>
              </a:ext>
            </a:extLst>
          </p:cNvPr>
          <p:cNvSpPr txBox="1"/>
          <p:nvPr/>
        </p:nvSpPr>
        <p:spPr>
          <a:xfrm>
            <a:off x="-1" y="11875"/>
            <a:ext cx="12611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Decoding and Grade Uniquely Predict First Fixation Duration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EDAC1-C908-DACE-16F8-BBB2DB5553E9}"/>
              </a:ext>
            </a:extLst>
          </p:cNvPr>
          <p:cNvSpPr txBox="1"/>
          <p:nvPr/>
        </p:nvSpPr>
        <p:spPr>
          <a:xfrm>
            <a:off x="2446316" y="5139760"/>
            <a:ext cx="593766" cy="3325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4A2887F-BA2F-E2A5-F382-9625EF2599A8}"/>
              </a:ext>
            </a:extLst>
          </p:cNvPr>
          <p:cNvSpPr txBox="1"/>
          <p:nvPr/>
        </p:nvSpPr>
        <p:spPr>
          <a:xfrm>
            <a:off x="2551745" y="4578214"/>
            <a:ext cx="593816" cy="3324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3A438FD-099F-C74D-2BEF-523CA1EF7721}"/>
              </a:ext>
            </a:extLst>
          </p:cNvPr>
          <p:cNvSpPr txBox="1"/>
          <p:nvPr/>
        </p:nvSpPr>
        <p:spPr>
          <a:xfrm>
            <a:off x="5748283" y="4126320"/>
            <a:ext cx="267972" cy="3325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178E7224-4F35-61C4-F7C2-B6CAC5BBAA55}"/>
              </a:ext>
            </a:extLst>
          </p:cNvPr>
          <p:cNvSpPr txBox="1"/>
          <p:nvPr/>
        </p:nvSpPr>
        <p:spPr>
          <a:xfrm>
            <a:off x="6702578" y="4493930"/>
            <a:ext cx="593816" cy="2987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EC47D11-F62D-A1EC-9D80-AEE5B63D5DEC}"/>
              </a:ext>
            </a:extLst>
          </p:cNvPr>
          <p:cNvSpPr txBox="1"/>
          <p:nvPr/>
        </p:nvSpPr>
        <p:spPr>
          <a:xfrm>
            <a:off x="7841701" y="4831130"/>
            <a:ext cx="593710" cy="3324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5A26B333-4816-2974-2791-DA58AF9BBB8C}"/>
              </a:ext>
            </a:extLst>
          </p:cNvPr>
          <p:cNvSpPr/>
          <p:nvPr/>
        </p:nvSpPr>
        <p:spPr>
          <a:xfrm>
            <a:off x="3372592" y="2400358"/>
            <a:ext cx="5260769" cy="3893564"/>
          </a:xfrm>
          <a:prstGeom prst="round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01334C-4382-58CD-FC10-252D7589E443}"/>
              </a:ext>
            </a:extLst>
          </p:cNvPr>
          <p:cNvSpPr txBox="1"/>
          <p:nvPr/>
        </p:nvSpPr>
        <p:spPr>
          <a:xfrm>
            <a:off x="8729488" y="5185511"/>
            <a:ext cx="328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FFD: </a:t>
            </a:r>
            <a:r>
              <a:rPr lang="en-US" dirty="0"/>
              <a:t>First Fixation Duration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6CFD3F-8738-9F39-0EB6-B96772498B46}"/>
              </a:ext>
            </a:extLst>
          </p:cNvPr>
          <p:cNvSpPr txBox="1"/>
          <p:nvPr/>
        </p:nvSpPr>
        <p:spPr>
          <a:xfrm>
            <a:off x="726052" y="3276081"/>
            <a:ext cx="99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R^2</a:t>
            </a:r>
          </a:p>
        </p:txBody>
      </p:sp>
    </p:spTree>
    <p:extLst>
      <p:ext uri="{BB962C8B-B14F-4D97-AF65-F5344CB8AC3E}">
        <p14:creationId xmlns:p14="http://schemas.microsoft.com/office/powerpoint/2010/main" val="1722045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8F78EAE-8EE8-F3AC-053E-849EE215F15E}"/>
              </a:ext>
            </a:extLst>
          </p:cNvPr>
          <p:cNvGraphicFramePr>
            <a:graphicFrameLocks/>
          </p:cNvGraphicFramePr>
          <p:nvPr/>
        </p:nvGraphicFramePr>
        <p:xfrm>
          <a:off x="1467407" y="1672489"/>
          <a:ext cx="8575160" cy="4526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EB30421-BBBB-2301-7FF3-CA01E7623B20}"/>
              </a:ext>
            </a:extLst>
          </p:cNvPr>
          <p:cNvSpPr txBox="1"/>
          <p:nvPr/>
        </p:nvSpPr>
        <p:spPr>
          <a:xfrm>
            <a:off x="-1" y="0"/>
            <a:ext cx="1271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Decoding Uniquely Predicts Other Timing Indices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EDAC1-C908-DACE-16F8-BBB2DB5553E9}"/>
              </a:ext>
            </a:extLst>
          </p:cNvPr>
          <p:cNvSpPr txBox="1"/>
          <p:nvPr/>
        </p:nvSpPr>
        <p:spPr>
          <a:xfrm>
            <a:off x="2446316" y="5139760"/>
            <a:ext cx="593766" cy="3325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4A2887F-BA2F-E2A5-F382-9625EF2599A8}"/>
              </a:ext>
            </a:extLst>
          </p:cNvPr>
          <p:cNvSpPr txBox="1"/>
          <p:nvPr/>
        </p:nvSpPr>
        <p:spPr>
          <a:xfrm>
            <a:off x="2551745" y="4578214"/>
            <a:ext cx="593816" cy="3324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3A438FD-099F-C74D-2BEF-523CA1EF7721}"/>
              </a:ext>
            </a:extLst>
          </p:cNvPr>
          <p:cNvSpPr txBox="1"/>
          <p:nvPr/>
        </p:nvSpPr>
        <p:spPr>
          <a:xfrm>
            <a:off x="5748283" y="4126320"/>
            <a:ext cx="267972" cy="3325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178E7224-4F35-61C4-F7C2-B6CAC5BBAA55}"/>
              </a:ext>
            </a:extLst>
          </p:cNvPr>
          <p:cNvSpPr txBox="1"/>
          <p:nvPr/>
        </p:nvSpPr>
        <p:spPr>
          <a:xfrm>
            <a:off x="6702578" y="4493930"/>
            <a:ext cx="593816" cy="2987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***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EC47D11-F62D-A1EC-9D80-AEE5B63D5DEC}"/>
              </a:ext>
            </a:extLst>
          </p:cNvPr>
          <p:cNvSpPr txBox="1"/>
          <p:nvPr/>
        </p:nvSpPr>
        <p:spPr>
          <a:xfrm>
            <a:off x="7841701" y="4831130"/>
            <a:ext cx="593710" cy="3324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6D59B1E4-889D-1995-E0CC-EAC334F54401}"/>
              </a:ext>
            </a:extLst>
          </p:cNvPr>
          <p:cNvSpPr txBox="1"/>
          <p:nvPr/>
        </p:nvSpPr>
        <p:spPr>
          <a:xfrm>
            <a:off x="3614032" y="5123718"/>
            <a:ext cx="593816" cy="3324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325952D8-E816-3836-FCE2-CE090CBEE66F}"/>
              </a:ext>
            </a:extLst>
          </p:cNvPr>
          <p:cNvSpPr/>
          <p:nvPr/>
        </p:nvSpPr>
        <p:spPr>
          <a:xfrm>
            <a:off x="7612083" y="2400358"/>
            <a:ext cx="1021278" cy="3893564"/>
          </a:xfrm>
          <a:prstGeom prst="round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24B90AB3-74F8-D6B1-C097-5F3FB90C5D1F}"/>
              </a:ext>
            </a:extLst>
          </p:cNvPr>
          <p:cNvSpPr/>
          <p:nvPr/>
        </p:nvSpPr>
        <p:spPr>
          <a:xfrm>
            <a:off x="5637970" y="2400358"/>
            <a:ext cx="2995391" cy="3893564"/>
          </a:xfrm>
          <a:prstGeom prst="round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5C37E-0C87-641E-F741-7109328511E1}"/>
              </a:ext>
            </a:extLst>
          </p:cNvPr>
          <p:cNvSpPr txBox="1"/>
          <p:nvPr/>
        </p:nvSpPr>
        <p:spPr>
          <a:xfrm>
            <a:off x="8729488" y="5185511"/>
            <a:ext cx="3287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FFD: </a:t>
            </a:r>
            <a:r>
              <a:rPr lang="en-US" dirty="0"/>
              <a:t>First Fixation Duration </a:t>
            </a:r>
          </a:p>
          <a:p>
            <a:r>
              <a:rPr lang="en-US" b="1" dirty="0"/>
              <a:t>GD</a:t>
            </a:r>
            <a:r>
              <a:rPr lang="en-US" dirty="0"/>
              <a:t>: Gaze Duration </a:t>
            </a:r>
          </a:p>
          <a:p>
            <a:r>
              <a:rPr lang="en-US" b="1" dirty="0"/>
              <a:t>TRT</a:t>
            </a:r>
            <a:r>
              <a:rPr lang="en-US" dirty="0"/>
              <a:t>: Total Reading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FDE7A-1A1A-6590-86DB-F3E272586C5F}"/>
              </a:ext>
            </a:extLst>
          </p:cNvPr>
          <p:cNvSpPr txBox="1"/>
          <p:nvPr/>
        </p:nvSpPr>
        <p:spPr>
          <a:xfrm>
            <a:off x="726052" y="3276081"/>
            <a:ext cx="99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R^2</a:t>
            </a:r>
          </a:p>
        </p:txBody>
      </p:sp>
    </p:spTree>
    <p:extLst>
      <p:ext uri="{BB962C8B-B14F-4D97-AF65-F5344CB8AC3E}">
        <p14:creationId xmlns:p14="http://schemas.microsoft.com/office/powerpoint/2010/main" val="4185221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4599</Words>
  <Application>Microsoft Macintosh PowerPoint</Application>
  <PresentationFormat>Widescreen</PresentationFormat>
  <Paragraphs>1056</Paragraphs>
  <Slides>126</Slides>
  <Notes>26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126</vt:i4>
      </vt:variant>
    </vt:vector>
  </HeadingPairs>
  <TitlesOfParts>
    <vt:vector size="132" baseType="lpstr">
      <vt:lpstr>Arial</vt:lpstr>
      <vt:lpstr>Calibri</vt:lpstr>
      <vt:lpstr>Calibri Light</vt:lpstr>
      <vt:lpstr>Courier New</vt:lpstr>
      <vt:lpstr>Office Theme</vt:lpstr>
      <vt:lpstr>1_Office Theme</vt:lpstr>
      <vt:lpstr>Linking On-line Written Word Recognition Processes with Reading Outcomes in Early Readers </vt:lpstr>
      <vt:lpstr>Acknowledgments</vt:lpstr>
      <vt:lpstr>Children Need to Read Efficiently</vt:lpstr>
      <vt:lpstr>Children Need to Read Efficiently</vt:lpstr>
      <vt:lpstr>Children Need to Read Efficiently</vt:lpstr>
      <vt:lpstr>Children Need to Read Efficiently</vt:lpstr>
      <vt:lpstr>Fluency is Broad</vt:lpstr>
      <vt:lpstr>Fluency is Broad</vt:lpstr>
      <vt:lpstr>Fluency is Broad</vt:lpstr>
      <vt:lpstr>Fluency is Broad</vt:lpstr>
      <vt:lpstr>Fluency is Broad</vt:lpstr>
      <vt:lpstr>Fluency is Broad</vt:lpstr>
      <vt:lpstr>Fluency is Broad</vt:lpstr>
      <vt:lpstr>Fluency is Broad</vt:lpstr>
      <vt:lpstr>Fluency is Broad</vt:lpstr>
      <vt:lpstr>Fluency is an Outcome of Efficiency, Not a Contributor </vt:lpstr>
      <vt:lpstr>Fluency is an Outcome of Efficiency, Not a Contributor </vt:lpstr>
      <vt:lpstr>A Simple View: 2 Parts</vt:lpstr>
      <vt:lpstr>Efficiency Derives [in Part] from Automatic Lexical Access in the Simple View of Reading </vt:lpstr>
      <vt:lpstr>Efficiency Derives [in Part] from Automatic Lexical Access in the Simple View of Reading </vt:lpstr>
      <vt:lpstr>Automatic Lexical Access:   Mapping Print  Meaning </vt:lpstr>
      <vt:lpstr>Automatic Lexical Access:   Mapping Print  Meaning </vt:lpstr>
      <vt:lpstr>Automatic Lexical Access:   Mapping Print  Phonology  Meaning </vt:lpstr>
      <vt:lpstr>Automatic Lexical Access:   Mapping Print  Phonology  Meaning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Written Lexical Processing Develops</vt:lpstr>
      <vt:lpstr>PowerPoint Presentation</vt:lpstr>
      <vt:lpstr>To What Extent Does Efficient Lexical Access Drive Changes in Real-World Reading Behavior? </vt:lpstr>
      <vt:lpstr>What’s the Link to Real-World Reading Behavior? </vt:lpstr>
      <vt:lpstr>Reading Speed is One Real-World Behavior </vt:lpstr>
      <vt:lpstr>Reading Speed is One Real-World Behavior </vt:lpstr>
      <vt:lpstr>Eye-Movements Capture Reading Speed</vt:lpstr>
      <vt:lpstr>Eye-Movements Capture Reading Speed</vt:lpstr>
      <vt:lpstr>Eye-Movements Capture Reading Speed</vt:lpstr>
      <vt:lpstr>Eye-Movements Capture Reading Speed</vt:lpstr>
      <vt:lpstr>Eye-Movements Capture Reading Speed</vt:lpstr>
      <vt:lpstr>Eye-Movements Capture Reading Speed</vt:lpstr>
      <vt:lpstr>Eye-Movements Capture Reading Speed</vt:lpstr>
      <vt:lpstr>Eye-Movements Capture Reading Speed</vt:lpstr>
      <vt:lpstr>Eye-Movements Capture Reading Speed</vt:lpstr>
      <vt:lpstr>Eye-Movements Capture Reading Speed</vt:lpstr>
      <vt:lpstr>Eye-Movements Capture Reading Speed</vt:lpstr>
      <vt:lpstr>Eye-Movements Capture Reading Speed</vt:lpstr>
      <vt:lpstr>Eye-Movements Change with Development </vt:lpstr>
      <vt:lpstr>Eye-Movements Change with Development </vt:lpstr>
      <vt:lpstr>Eye-Movements Change with Development </vt:lpstr>
      <vt:lpstr>Eye-Movements Change with Development </vt:lpstr>
      <vt:lpstr>Do these Indices Change with Development? </vt:lpstr>
      <vt:lpstr>But Developmental Change Could Be Due to a Few Reasons</vt:lpstr>
      <vt:lpstr>But Developmental Change Could Be Due to a Few Reasons</vt:lpstr>
      <vt:lpstr>But Developmental Change Could Be Due to a Few Reasons</vt:lpstr>
      <vt:lpstr>But Developmental Change Could Be Due to a Few Reasons</vt:lpstr>
      <vt:lpstr>But Developmental Change Could Be Due to a Few Reasons</vt:lpstr>
      <vt:lpstr>But Developmental Change Could Be Due to a Few Reasons</vt:lpstr>
      <vt:lpstr>But Developmental Change Could Be Due to a Few Reasons</vt:lpstr>
      <vt:lpstr>But Developmental Change Could Be Due to a Few Reasons</vt:lpstr>
      <vt:lpstr>But Developmental Change Could Be Due to a Few Reasons</vt:lpstr>
      <vt:lpstr>PowerPoint Presentation</vt:lpstr>
      <vt:lpstr>What Do These Indices Capture at the Individual Level? </vt:lpstr>
      <vt:lpstr>What Do These Indices Capture at the Individual Level? </vt:lpstr>
      <vt:lpstr>Current Study</vt:lpstr>
      <vt:lpstr>Current Study</vt:lpstr>
      <vt:lpstr>Current Study</vt:lpstr>
      <vt:lpstr>Current Study</vt:lpstr>
      <vt:lpstr>Current Study</vt:lpstr>
      <vt:lpstr>Current Study</vt:lpstr>
      <vt:lpstr>Current Study</vt:lpstr>
      <vt:lpstr>Current Study</vt:lpstr>
      <vt:lpstr>Current Study</vt:lpstr>
      <vt:lpstr>Current Study</vt:lpstr>
      <vt:lpstr>Current Study</vt:lpstr>
      <vt:lpstr>Current Study</vt:lpstr>
      <vt:lpstr>Current Study</vt:lpstr>
      <vt:lpstr>Current Study</vt:lpstr>
      <vt:lpstr>Current Study</vt:lpstr>
      <vt:lpstr>Current Study</vt:lpstr>
      <vt:lpstr>Current Study</vt:lpstr>
      <vt:lpstr>  Does Lexical Access Develop?   Do Eye-Movements Develop and Change With Outcomes?   What Are the Unique Predictors of Change in Eye-Movements?  To What Extent Are Eye-Movements Predicted by Lexical Access?  Are There Common Factors Underlying Eye-Movements?  </vt:lpstr>
      <vt:lpstr>Lexical Access Develops with Grade</vt:lpstr>
      <vt:lpstr>Target Timing</vt:lpstr>
      <vt:lpstr>  Does Lexical Access Develop?   Do Eye-Movements Develop and Change With Outcomes?   What Are the Unique Predictors of Change in Eye-Movements?  To What Extent Are Eye-Movements Predicted by Lexical Access?  Are There Common Factors Underlying Eye-Movements?  </vt:lpstr>
      <vt:lpstr>First Fixation Duration Decreases with Decoding and Grade</vt:lpstr>
      <vt:lpstr>Regressions Decrease with Grade and Language </vt:lpstr>
      <vt:lpstr>  Does Lexical Access Develop?   Do Eye-Movements Develop and Change With Outcomes?   What Are the Unique Predictors of Change in Eye-Movements?  To What Extent Are Eye-Movements Predicted by Lexical Access?  Are There Common Factors Underlying Eye-Movements?  </vt:lpstr>
      <vt:lpstr>Commonality Analyses to Parse Unique Effects</vt:lpstr>
      <vt:lpstr>Commonality Analyses to Parse Unique Effects</vt:lpstr>
      <vt:lpstr>Commonality Analyses to Parse Unique Effects</vt:lpstr>
      <vt:lpstr>Commonality Analyses to Parse Unique Effects</vt:lpstr>
      <vt:lpstr>Commonality Analyses to Parse Unique Effects</vt:lpstr>
      <vt:lpstr>Commonality Analyses to Parse Unique Effects</vt:lpstr>
      <vt:lpstr>Commonality Analyses to Parse Unique Effects</vt:lpstr>
      <vt:lpstr>PowerPoint Presentation</vt:lpstr>
      <vt:lpstr>PowerPoint Presentation</vt:lpstr>
      <vt:lpstr>PowerPoint Presentation</vt:lpstr>
      <vt:lpstr>PowerPoint Presentation</vt:lpstr>
      <vt:lpstr>  Does Lexical Access Develop?   Do Eye-Movements Develop and Change With Outcomes?   What Are the Unique Predictors of Change in Eye-Movements?  To What Extent Are Eye-Movements Predicted by Lexical Access?  Are There Common Factors Underlying Eye-Movements?  </vt:lpstr>
      <vt:lpstr>PowerPoint Presentation</vt:lpstr>
      <vt:lpstr>PowerPoint Presentation</vt:lpstr>
      <vt:lpstr>  Does Lexical Access Develop?   Do Eye-Movements Develop and Change With Outcomes?   What Are the Unique Predictors of Change in Eye-Movements?  To What Extent Are Eye-Movements Predicted by Lexical Access?  Are There Common Factors Underlying Eye-Movements?  </vt:lpstr>
      <vt:lpstr>Eye-Movement Components Index Simple View Parts</vt:lpstr>
      <vt:lpstr>Eye-Movement Components Index Simple View Parts</vt:lpstr>
      <vt:lpstr>PowerPoint Presentation</vt:lpstr>
      <vt:lpstr>High-Level Language Component is Correlated with Better Comprehension</vt:lpstr>
      <vt:lpstr>But Not With Decoding or Language</vt:lpstr>
      <vt:lpstr>Efficient Lexical Access is Correlated with Both Components</vt:lpstr>
      <vt:lpstr>Lexical Access and Decoding Uniquely Predict Lexical Processing</vt:lpstr>
      <vt:lpstr>Lexical Access Does Not Predict Higher-Level Language</vt:lpstr>
      <vt:lpstr>Conclusions</vt:lpstr>
      <vt:lpstr>Conclusions</vt:lpstr>
      <vt:lpstr>Conclusions</vt:lpstr>
      <vt:lpstr>Conclusions</vt:lpstr>
      <vt:lpstr>Conclusions</vt:lpstr>
      <vt:lpstr>Conclusions</vt:lpstr>
      <vt:lpstr>Conclusions</vt:lpstr>
      <vt:lpstr>Conclusions</vt:lpstr>
      <vt:lpstr>Conclusions</vt:lpstr>
      <vt:lpstr>Take Home</vt:lpstr>
      <vt:lpstr>Future Work</vt:lpstr>
      <vt:lpstr>Questions?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Linking recognition processes with reading outcomes in early readers</dc:title>
  <dc:creator>Charlotte Jeppsen</dc:creator>
  <cp:lastModifiedBy>Charlotte Jeppsen</cp:lastModifiedBy>
  <cp:revision>110</cp:revision>
  <dcterms:created xsi:type="dcterms:W3CDTF">2023-07-07T18:33:28Z</dcterms:created>
  <dcterms:modified xsi:type="dcterms:W3CDTF">2023-09-01T12:43:07Z</dcterms:modified>
</cp:coreProperties>
</file>